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56"/>
  </p:notesMasterIdLst>
  <p:handoutMasterIdLst>
    <p:handoutMasterId r:id="rId57"/>
  </p:handoutMasterIdLst>
  <p:sldIdLst>
    <p:sldId id="324" r:id="rId5"/>
    <p:sldId id="418" r:id="rId6"/>
    <p:sldId id="606" r:id="rId7"/>
    <p:sldId id="602" r:id="rId8"/>
    <p:sldId id="607" r:id="rId9"/>
    <p:sldId id="608" r:id="rId10"/>
    <p:sldId id="611" r:id="rId11"/>
    <p:sldId id="603" r:id="rId12"/>
    <p:sldId id="649" r:id="rId13"/>
    <p:sldId id="609" r:id="rId14"/>
    <p:sldId id="648" r:id="rId15"/>
    <p:sldId id="612" r:id="rId16"/>
    <p:sldId id="604" r:id="rId17"/>
    <p:sldId id="614" r:id="rId18"/>
    <p:sldId id="615" r:id="rId19"/>
    <p:sldId id="651" r:id="rId20"/>
    <p:sldId id="652" r:id="rId21"/>
    <p:sldId id="650" r:id="rId22"/>
    <p:sldId id="617" r:id="rId23"/>
    <p:sldId id="618" r:id="rId24"/>
    <p:sldId id="657" r:id="rId25"/>
    <p:sldId id="645" r:id="rId26"/>
    <p:sldId id="646" r:id="rId27"/>
    <p:sldId id="619" r:id="rId28"/>
    <p:sldId id="642" r:id="rId29"/>
    <p:sldId id="647" r:id="rId30"/>
    <p:sldId id="620" r:id="rId31"/>
    <p:sldId id="621" r:id="rId32"/>
    <p:sldId id="653" r:id="rId33"/>
    <p:sldId id="622" r:id="rId34"/>
    <p:sldId id="623" r:id="rId35"/>
    <p:sldId id="654" r:id="rId36"/>
    <p:sldId id="655" r:id="rId37"/>
    <p:sldId id="656" r:id="rId38"/>
    <p:sldId id="626" r:id="rId39"/>
    <p:sldId id="627" r:id="rId40"/>
    <p:sldId id="628" r:id="rId41"/>
    <p:sldId id="629" r:id="rId42"/>
    <p:sldId id="630" r:id="rId43"/>
    <p:sldId id="631" r:id="rId44"/>
    <p:sldId id="632" r:id="rId45"/>
    <p:sldId id="635" r:id="rId46"/>
    <p:sldId id="634" r:id="rId47"/>
    <p:sldId id="633" r:id="rId48"/>
    <p:sldId id="636" r:id="rId49"/>
    <p:sldId id="637" r:id="rId50"/>
    <p:sldId id="638" r:id="rId51"/>
    <p:sldId id="639" r:id="rId52"/>
    <p:sldId id="640" r:id="rId53"/>
    <p:sldId id="354" r:id="rId54"/>
    <p:sldId id="641" r:id="rId55"/>
  </p:sldIdLst>
  <p:sldSz cx="18288000" cy="10287000"/>
  <p:notesSz cx="7099300" cy="10234613"/>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4D4EA"/>
    <a:srgbClr val="4CCCE6"/>
    <a:srgbClr val="6CD5EA"/>
    <a:srgbClr val="2BC3E1"/>
    <a:srgbClr val="57CFE7"/>
    <a:srgbClr val="AAC42C"/>
    <a:srgbClr val="F26B6C"/>
    <a:srgbClr val="A156F4"/>
    <a:srgbClr val="C0C0C8"/>
    <a:srgbClr val="F5F5F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740" autoAdjust="0"/>
  </p:normalViewPr>
  <p:slideViewPr>
    <p:cSldViewPr>
      <p:cViewPr varScale="1">
        <p:scale>
          <a:sx n="71" d="100"/>
          <a:sy n="71" d="100"/>
        </p:scale>
        <p:origin x="-108" y="-144"/>
      </p:cViewPr>
      <p:guideLst>
        <p:guide orient="horz" pos="324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6294"/>
    </p:cViewPr>
  </p:sorterViewPr>
  <p:notesViewPr>
    <p:cSldViewPr>
      <p:cViewPr varScale="1">
        <p:scale>
          <a:sx n="85" d="100"/>
          <a:sy n="85" d="100"/>
        </p:scale>
        <p:origin x="-3150" y="-78"/>
      </p:cViewPr>
      <p:guideLst>
        <p:guide orient="horz" pos="3224"/>
        <p:guide pos="2236"/>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IE"/>
          </a:p>
        </p:txBody>
      </p:sp>
      <p:sp>
        <p:nvSpPr>
          <p:cNvPr id="3" name="Date Placeholder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A014AC32-EBE2-4611-97E3-1A73822CD337}" type="datetimeFigureOut">
              <a:rPr lang="en-IE" smtClean="0"/>
              <a:pPr/>
              <a:t>19/04/2016</a:t>
            </a:fld>
            <a:endParaRPr lang="en-IE"/>
          </a:p>
        </p:txBody>
      </p:sp>
      <p:sp>
        <p:nvSpPr>
          <p:cNvPr id="4" name="Footer Placehold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en-IE"/>
          </a:p>
        </p:txBody>
      </p:sp>
      <p:sp>
        <p:nvSpPr>
          <p:cNvPr id="5" name="Slide Number Placehold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73A5B971-E24F-4ED8-9230-2D901EE7CD54}" type="slidenum">
              <a:rPr lang="en-IE" smtClean="0"/>
              <a:pPr/>
              <a:t>‹#›</a:t>
            </a:fld>
            <a:endParaRPr lang="en-I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uk-UA"/>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FB027185-10FB-4A57-B3F0-45136A811A24}" type="datetimeFigureOut">
              <a:rPr lang="uk-UA" smtClean="0"/>
              <a:pPr/>
              <a:t>19.04.2016</a:t>
            </a:fld>
            <a:endParaRPr lang="uk-UA"/>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uk-UA"/>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uk-UA"/>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uk-UA"/>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BD9C3A12-1E0F-412B-B376-8089A55D946C}" type="slidenum">
              <a:rPr lang="uk-UA" smtClean="0"/>
              <a:pPr/>
              <a:t>‹#›</a:t>
            </a:fld>
            <a:endParaRPr lang="uk-UA"/>
          </a:p>
        </p:txBody>
      </p:sp>
    </p:spTree>
    <p:extLst>
      <p:ext uri="{BB962C8B-B14F-4D97-AF65-F5344CB8AC3E}">
        <p14:creationId xmlns=""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pPr/>
              <a:t>12</a:t>
            </a:fld>
            <a:endParaRPr lang="uk-UA"/>
          </a:p>
        </p:txBody>
      </p:sp>
    </p:spTree>
    <p:extLst>
      <p:ext uri="{BB962C8B-B14F-4D97-AF65-F5344CB8AC3E}">
        <p14:creationId xmlns="" xmlns:p14="http://schemas.microsoft.com/office/powerpoint/2010/main" val="206080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pPr/>
              <a:t>49</a:t>
            </a:fld>
            <a:endParaRPr lang="uk-UA"/>
          </a:p>
        </p:txBody>
      </p:sp>
    </p:spTree>
    <p:extLst>
      <p:ext uri="{BB962C8B-B14F-4D97-AF65-F5344CB8AC3E}">
        <p14:creationId xmlns="" xmlns:p14="http://schemas.microsoft.com/office/powerpoint/2010/main" val="2060803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pPr/>
              <a:t>50</a:t>
            </a:fld>
            <a:endParaRPr lang="uk-UA"/>
          </a:p>
        </p:txBody>
      </p:sp>
    </p:spTree>
    <p:extLst>
      <p:ext uri="{BB962C8B-B14F-4D97-AF65-F5344CB8AC3E}">
        <p14:creationId xmlns="" xmlns:p14="http://schemas.microsoft.com/office/powerpoint/2010/main" val="19593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37033639"/>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 xmlns:p14="http://schemas.microsoft.com/office/powerpoint/2010/main" val="2052809695"/>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 xmlns:p14="http://schemas.microsoft.com/office/powerpoint/2010/main" val="3346357977"/>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 xmlns:p14="http://schemas.microsoft.com/office/powerpoint/2010/main" val="3897334360"/>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 xmlns:p14="http://schemas.microsoft.com/office/powerpoint/2010/main" val="413604017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 xmlns:p14="http://schemas.microsoft.com/office/powerpoint/2010/main" val="3516453752"/>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 xmlns:p14="http://schemas.microsoft.com/office/powerpoint/2010/main" val="1330331834"/>
      </p:ext>
    </p:extLst>
  </p:cSld>
  <p:clrMapOvr>
    <a:masterClrMapping/>
  </p:clrMapOvr>
  <p:timing>
    <p:tnLst>
      <p:par>
        <p:cTn id="1" dur="indefinite" restart="never" nodeType="tmRoot"/>
      </p:par>
    </p:tnLst>
  </p:timing>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 xmlns:p14="http://schemas.microsoft.com/office/powerpoint/2010/main" val="1626539371"/>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pic>
        <p:nvPicPr>
          <p:cNvPr id="10" name="Picture 9" descr="kkcocologoandarms_transparent.png"/>
          <p:cNvPicPr>
            <a:picLocks noChangeAspect="1"/>
          </p:cNvPicPr>
          <p:nvPr userDrawn="1"/>
        </p:nvPicPr>
        <p:blipFill>
          <a:blip r:embed="rId2" cstate="print"/>
          <a:stretch>
            <a:fillRect/>
          </a:stretch>
        </p:blipFill>
        <p:spPr>
          <a:xfrm>
            <a:off x="762000" y="9182100"/>
            <a:ext cx="521235" cy="784803"/>
          </a:xfrm>
          <a:prstGeom prst="rect">
            <a:avLst/>
          </a:prstGeom>
        </p:spPr>
      </p:pic>
    </p:spTree>
    <p:extLst>
      <p:ext uri="{BB962C8B-B14F-4D97-AF65-F5344CB8AC3E}">
        <p14:creationId xmlns="" xmlns:p14="http://schemas.microsoft.com/office/powerpoint/2010/main" val="3894117972"/>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 xmlns:p14="http://schemas.microsoft.com/office/powerpoint/2010/main" val="2532687376"/>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 xmlns:p14="http://schemas.microsoft.com/office/powerpoint/2010/main" val="1079136031"/>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Tree>
    <p:extLst>
      <p:ext uri="{BB962C8B-B14F-4D97-AF65-F5344CB8AC3E}">
        <p14:creationId xmlns="" xmlns:p14="http://schemas.microsoft.com/office/powerpoint/2010/main" val="1696298120"/>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 xmlns:p14="http://schemas.microsoft.com/office/powerpoint/2010/main" val="1891970580"/>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 xmlns:p14="http://schemas.microsoft.com/office/powerpoint/2010/main" val="208934818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6" name="TextBox 5"/>
          <p:cNvSpPr txBox="1"/>
          <p:nvPr userDrawn="1"/>
        </p:nvSpPr>
        <p:spPr>
          <a:xfrm>
            <a:off x="876300" y="9081407"/>
            <a:ext cx="1085850" cy="954107"/>
          </a:xfrm>
          <a:prstGeom prst="rect">
            <a:avLst/>
          </a:prstGeom>
          <a:noFill/>
        </p:spPr>
        <p:txBody>
          <a:bodyPr wrap="square" rtlCol="0">
            <a:spAutoFit/>
          </a:bodyPr>
          <a:lstStyle/>
          <a:p>
            <a:r>
              <a:rPr lang="en-US" sz="2800" b="1" dirty="0">
                <a:solidFill>
                  <a:schemeClr val="accent2"/>
                </a:solidFill>
              </a:rPr>
              <a:t>your </a:t>
            </a:r>
            <a:r>
              <a:rPr lang="en-US" sz="2800" b="1" dirty="0" smtClean="0">
                <a:solidFill>
                  <a:schemeClr val="accent2"/>
                </a:solidFill>
              </a:rPr>
              <a:t>logo</a:t>
            </a:r>
            <a:endParaRPr lang="uk-UA" sz="2000" b="1" dirty="0">
              <a:solidFill>
                <a:schemeClr val="accent2"/>
              </a:solidFill>
            </a:endParaRPr>
          </a:p>
        </p:txBody>
      </p:sp>
      <p:cxnSp>
        <p:nvCxnSpPr>
          <p:cNvPr id="7" name="Straight Connector 6"/>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34950923"/>
      </p:ext>
    </p:extLst>
  </p:cSld>
  <p:clrMapOvr>
    <a:masterClrMapping/>
  </p:clrMapOvr>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6" name="TextBox 5"/>
          <p:cNvSpPr txBox="1"/>
          <p:nvPr userDrawn="1"/>
        </p:nvSpPr>
        <p:spPr>
          <a:xfrm>
            <a:off x="100584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7" name="Straight Connector 6"/>
          <p:cNvCxnSpPr/>
          <p:nvPr userDrawn="1"/>
        </p:nvCxnSpPr>
        <p:spPr>
          <a:xfrm>
            <a:off x="9886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099693045"/>
      </p:ext>
    </p:extLst>
  </p:cSld>
  <p:clrMapOvr>
    <a:masterClrMapping/>
  </p:clrMapOvr>
  <p:timing>
    <p:tnLst>
      <p:par>
        <p:cTn id="1" dur="indefinite" restart="never" nodeType="tmRoot"/>
      </p:par>
    </p:tnLst>
  </p:timing>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pic>
        <p:nvPicPr>
          <p:cNvPr id="10" name="Picture 9" descr="kkcocologoandarms_transparent.png"/>
          <p:cNvPicPr>
            <a:picLocks noChangeAspect="1"/>
          </p:cNvPicPr>
          <p:nvPr userDrawn="1"/>
        </p:nvPicPr>
        <p:blipFill>
          <a:blip r:embed="rId2" cstate="print"/>
          <a:stretch>
            <a:fillRect/>
          </a:stretch>
        </p:blipFill>
        <p:spPr>
          <a:xfrm>
            <a:off x="762000" y="9182100"/>
            <a:ext cx="521235" cy="784803"/>
          </a:xfrm>
          <a:prstGeom prst="rect">
            <a:avLst/>
          </a:prstGeom>
        </p:spPr>
      </p:pic>
    </p:spTree>
    <p:extLst>
      <p:ext uri="{BB962C8B-B14F-4D97-AF65-F5344CB8AC3E}">
        <p14:creationId xmlns="" xmlns:p14="http://schemas.microsoft.com/office/powerpoint/2010/main" val="1696298120"/>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411957"/>
            <a:ext cx="15544800" cy="1714500"/>
          </a:xfrm>
          <a:prstGeom prst="rect">
            <a:avLst/>
          </a:prstGeom>
        </p:spPr>
        <p:txBody>
          <a:bodyPr lIns="163284" tIns="81642" rIns="163284" bIns="81642"/>
          <a:lstStyle/>
          <a:p>
            <a:r>
              <a:rPr kumimoji="0" lang="en-US" smtClean="0"/>
              <a:t>Click to edit Master title style</a:t>
            </a:r>
            <a:endParaRPr kumimoji="0" lang="en-US"/>
          </a:p>
        </p:txBody>
      </p:sp>
      <p:sp>
        <p:nvSpPr>
          <p:cNvPr id="4" name="Date Placeholder 3"/>
          <p:cNvSpPr>
            <a:spLocks noGrp="1"/>
          </p:cNvSpPr>
          <p:nvPr>
            <p:ph type="dt" sz="half" idx="10"/>
          </p:nvPr>
        </p:nvSpPr>
        <p:spPr>
          <a:xfrm>
            <a:off x="12344400" y="9286875"/>
            <a:ext cx="4953000" cy="714375"/>
          </a:xfrm>
          <a:prstGeom prst="rect">
            <a:avLst/>
          </a:prstGeom>
        </p:spPr>
        <p:txBody>
          <a:bodyPr lIns="163284" tIns="81642" rIns="163284" bIns="81642"/>
          <a:lstStyle/>
          <a:p>
            <a:fld id="{B38121ED-7A8D-48E2-A081-0AA116D27C7F}" type="datetimeFigureOut">
              <a:rPr lang="en-IE" smtClean="0"/>
              <a:pPr/>
              <a:t>19/04/2016</a:t>
            </a:fld>
            <a:endParaRPr lang="en-IE" dirty="0"/>
          </a:p>
        </p:txBody>
      </p:sp>
      <p:sp>
        <p:nvSpPr>
          <p:cNvPr id="5" name="Footer Placeholder 4"/>
          <p:cNvSpPr>
            <a:spLocks noGrp="1"/>
          </p:cNvSpPr>
          <p:nvPr>
            <p:ph type="ftr" sz="quarter" idx="11"/>
          </p:nvPr>
        </p:nvSpPr>
        <p:spPr>
          <a:xfrm>
            <a:off x="1828800" y="9258300"/>
            <a:ext cx="7924800" cy="685800"/>
          </a:xfrm>
          <a:prstGeom prst="rect">
            <a:avLst/>
          </a:prstGeom>
        </p:spPr>
        <p:txBody>
          <a:bodyPr lIns="163284" tIns="81642" rIns="163284" bIns="81642"/>
          <a:lstStyle/>
          <a:p>
            <a:endParaRPr lang="en-IE" dirty="0"/>
          </a:p>
        </p:txBody>
      </p:sp>
      <p:sp>
        <p:nvSpPr>
          <p:cNvPr id="6" name="Slide Number Placeholder 5"/>
          <p:cNvSpPr>
            <a:spLocks noGrp="1"/>
          </p:cNvSpPr>
          <p:nvPr>
            <p:ph type="sldNum" sz="quarter" idx="12"/>
          </p:nvPr>
        </p:nvSpPr>
        <p:spPr>
          <a:xfrm>
            <a:off x="292608" y="9315450"/>
            <a:ext cx="914400" cy="685800"/>
          </a:xfrm>
          <a:prstGeom prst="ellipse">
            <a:avLst/>
          </a:prstGeom>
        </p:spPr>
        <p:txBody>
          <a:bodyPr lIns="163284" tIns="81642" rIns="163284" bIns="81642"/>
          <a:lstStyle/>
          <a:p>
            <a:fld id="{CB3FB344-44D1-4B01-B06A-D70F3F3AE22A}" type="slidenum">
              <a:rPr lang="en-IE" smtClean="0"/>
              <a:pPr/>
              <a:t>‹#›</a:t>
            </a:fld>
            <a:endParaRPr lang="en-IE" dirty="0"/>
          </a:p>
        </p:txBody>
      </p:sp>
      <p:sp>
        <p:nvSpPr>
          <p:cNvPr id="8" name="Content Placeholder 7"/>
          <p:cNvSpPr>
            <a:spLocks noGrp="1"/>
          </p:cNvSpPr>
          <p:nvPr>
            <p:ph sz="quarter" idx="1"/>
          </p:nvPr>
        </p:nvSpPr>
        <p:spPr>
          <a:xfrm>
            <a:off x="1828800" y="2171700"/>
            <a:ext cx="15544800" cy="6858000"/>
          </a:xfrm>
          <a:prstGeom prst="rect">
            <a:avLst/>
          </a:prstGeom>
        </p:spPr>
        <p:txBody>
          <a:bodyPr vert="horz" lIns="163284" tIns="81642" rIns="163284" bIns="81642"/>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837033639"/>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 xmlns:p14="http://schemas.microsoft.com/office/powerpoint/2010/main" val="320571165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 xmlns:p14="http://schemas.microsoft.com/office/powerpoint/2010/main" val="2813172478"/>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 xmlns:p14="http://schemas.microsoft.com/office/powerpoint/2010/main" val="4188229608"/>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Tree>
    <p:extLst>
      <p:ext uri="{BB962C8B-B14F-4D97-AF65-F5344CB8AC3E}">
        <p14:creationId xmlns="" xmlns:p14="http://schemas.microsoft.com/office/powerpoint/2010/main" val="252094298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 xmlns:p14="http://schemas.microsoft.com/office/powerpoint/2010/main" val="4264779751"/>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 xmlns:p14="http://schemas.microsoft.com/office/powerpoint/2010/main" val="2647077449"/>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 xmlns:p14="http://schemas.microsoft.com/office/powerpoint/2010/main" val="1662576866"/>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 xmlns:p14="http://schemas.microsoft.com/office/powerpoint/2010/main" val="226213430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 xmlns:p14="http://schemas.microsoft.com/office/powerpoint/2010/main" val="2009179937"/>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 xmlns:p14="http://schemas.microsoft.com/office/powerpoint/2010/main" val="1337995374"/>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 xmlns:p14="http://schemas.microsoft.com/office/powerpoint/2010/main" val="271615018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 xmlns:p14="http://schemas.microsoft.com/office/powerpoint/2010/main" val="3725685958"/>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 xmlns:p14="http://schemas.microsoft.com/office/powerpoint/2010/main" val="38155746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 xmlns:p14="http://schemas.microsoft.com/office/powerpoint/2010/main" val="158286810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Tree>
    <p:extLst>
      <p:ext uri="{BB962C8B-B14F-4D97-AF65-F5344CB8AC3E}">
        <p14:creationId xmlns="" xmlns:p14="http://schemas.microsoft.com/office/powerpoint/2010/main" val="388352149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 xmlns:p14="http://schemas.microsoft.com/office/powerpoint/2010/main" val="1573097952"/>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 xmlns:p14="http://schemas.microsoft.com/office/powerpoint/2010/main" val="1530857641"/>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Tree>
    <p:extLst>
      <p:ext uri="{BB962C8B-B14F-4D97-AF65-F5344CB8AC3E}">
        <p14:creationId xmlns="" xmlns:p14="http://schemas.microsoft.com/office/powerpoint/2010/main" val="3437340191"/>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 xmlns:p14="http://schemas.microsoft.com/office/powerpoint/2010/main" val="3472348581"/>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 xmlns:p14="http://schemas.microsoft.com/office/powerpoint/2010/main" val="1916747259"/>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 xmlns:p14="http://schemas.microsoft.com/office/powerpoint/2010/main" val="1400998396"/>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 xmlns:p14="http://schemas.microsoft.com/office/powerpoint/2010/main" val="1348509339"/>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 xmlns:p14="http://schemas.microsoft.com/office/powerpoint/2010/main" val="329846816"/>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 xmlns:p14="http://schemas.microsoft.com/office/powerpoint/2010/main" val="267673552"/>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 xmlns:p14="http://schemas.microsoft.com/office/powerpoint/2010/main" val="4246770696"/>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Tree>
    <p:extLst>
      <p:ext uri="{BB962C8B-B14F-4D97-AF65-F5344CB8AC3E}">
        <p14:creationId xmlns="" xmlns:p14="http://schemas.microsoft.com/office/powerpoint/2010/main" val="5675181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Tree>
    <p:extLst>
      <p:ext uri="{BB962C8B-B14F-4D97-AF65-F5344CB8AC3E}">
        <p14:creationId xmlns="" xmlns:p14="http://schemas.microsoft.com/office/powerpoint/2010/main" val="1719676288"/>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bg1"/>
                </a:solidFill>
              </a:rPr>
              <a:t>your </a:t>
            </a:r>
            <a:r>
              <a:rPr lang="en-US" sz="2800" b="1" smtClean="0">
                <a:solidFill>
                  <a:schemeClr val="bg1"/>
                </a:solidFill>
              </a:rPr>
              <a:t>logo</a:t>
            </a:r>
            <a:endParaRPr lang="uk-UA" sz="2000" b="1">
              <a:solidFill>
                <a:schemeClr val="bg1"/>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bg1"/>
                </a:solidFill>
              </a:defRPr>
            </a:lvl1pPr>
          </a:lstStyle>
          <a:p>
            <a:r>
              <a:rPr lang="en-US" smtClean="0"/>
              <a:t>page</a:t>
            </a:r>
          </a:p>
          <a:p>
            <a:r>
              <a:rPr lang="en-US" smtClean="0"/>
              <a:t>0</a:t>
            </a:r>
            <a:fld id="{37D409AB-2201-4E18-8A34-C31753AD9B06}" type="slidenum">
              <a:rPr smtClean="0"/>
              <a:pPr/>
              <a:t>‹#›</a:t>
            </a:fld>
            <a:endParaRPr/>
          </a:p>
        </p:txBody>
      </p:sp>
    </p:spTree>
    <p:extLst>
      <p:ext uri="{BB962C8B-B14F-4D97-AF65-F5344CB8AC3E}">
        <p14:creationId xmlns="" xmlns:p14="http://schemas.microsoft.com/office/powerpoint/2010/main" val="2000638898"/>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 xmlns:p14="http://schemas.microsoft.com/office/powerpoint/2010/main" val="133029272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 xmlns:p14="http://schemas.microsoft.com/office/powerpoint/2010/main" val="3300222143"/>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876300" y="9081407"/>
            <a:ext cx="1085850" cy="954107"/>
          </a:xfrm>
          <a:prstGeom prst="rect">
            <a:avLst/>
          </a:prstGeom>
          <a:noFill/>
        </p:spPr>
        <p:txBody>
          <a:bodyPr wrap="square" rtlCol="0">
            <a:spAutoFit/>
          </a:bodyPr>
          <a:lstStyle/>
          <a:p>
            <a:r>
              <a:rPr lang="en-US" sz="2800" b="1">
                <a:solidFill>
                  <a:schemeClr val="accent2"/>
                </a:solidFill>
              </a:rPr>
              <a:t>your </a:t>
            </a:r>
            <a:r>
              <a:rPr lang="en-US" sz="2800" b="1" smtClean="0">
                <a:solidFill>
                  <a:schemeClr val="accent2"/>
                </a:solidFill>
              </a:rPr>
              <a:t>logo</a:t>
            </a:r>
            <a:endParaRPr lang="uk-UA" sz="2000" b="1">
              <a:solidFill>
                <a:schemeClr val="accent2"/>
              </a:solidFill>
            </a:endParaRPr>
          </a:p>
        </p:txBody>
      </p:sp>
      <p:cxnSp>
        <p:nvCxnSpPr>
          <p:cNvPr id="5" name="Straight Connector 4"/>
          <p:cNvCxnSpPr/>
          <p:nvPr userDrawn="1"/>
        </p:nvCxnSpPr>
        <p:spPr>
          <a:xfrm>
            <a:off x="7048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9186985"/>
            <a:ext cx="0" cy="74295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smtClean="0"/>
              <a:t>click to edit master title style</a:t>
            </a:r>
            <a:endParaRPr lang="uk-UA"/>
          </a:p>
        </p:txBody>
      </p:sp>
      <p:sp>
        <p:nvSpPr>
          <p:cNvPr id="9" name="Slide Number Placeholder 8"/>
          <p:cNvSpPr>
            <a:spLocks noGrp="1"/>
          </p:cNvSpPr>
          <p:nvPr>
            <p:ph type="sldNum" sz="quarter" idx="10"/>
          </p:nvPr>
        </p:nvSpPr>
        <p:spPr>
          <a:xfrm>
            <a:off x="16916400" y="9072685"/>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smtClean="0"/>
              <a:t>page</a:t>
            </a:r>
          </a:p>
          <a:p>
            <a:pPr algn="l"/>
            <a:r>
              <a:rPr lang="en-US" smtClean="0"/>
              <a:t>0</a:t>
            </a:r>
            <a:fld id="{37D409AB-2201-4E18-8A34-C31753AD9B06}" type="slidenum">
              <a:rPr smtClean="0"/>
              <a:pPr algn="l"/>
              <a:t>‹#›</a:t>
            </a:fld>
            <a:endParaRPr/>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 xmlns:p14="http://schemas.microsoft.com/office/powerpoint/2010/main" val="759233176"/>
      </p:ext>
    </p:extLst>
  </p:cSld>
  <p:clrMapOvr>
    <a:masterClrMapping/>
  </p:clrMapOvr>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theme" Target="../theme/theme4.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Lst>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 id="2147483734" r:id="rId12"/>
    <p:sldLayoutId id="2147483735" r:id="rId13"/>
    <p:sldLayoutId id="2147483736" r:id="rId14"/>
  </p:sldLayoutIdLst>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mc:Choice xmlns="" xmlns:p14="http://schemas.microsoft.com/office/powerpoint/2010/main" Requires="p14">
      <p:transition spd="slow" p14:dur="1750">
        <p14:flip dir="r"/>
      </p:transition>
    </mc:Choice>
    <mc:Fallback>
      <p:transition spd="slow">
        <p:fade/>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 Id="rId5" Type="http://schemas.openxmlformats.org/officeDocument/2006/relationships/image" Target="../media/image29.jpe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71725" y="3989338"/>
            <a:ext cx="13544550" cy="1200329"/>
          </a:xfrm>
          <a:prstGeom prst="rect">
            <a:avLst/>
          </a:prstGeom>
          <a:noFill/>
        </p:spPr>
        <p:txBody>
          <a:bodyPr wrap="square" rtlCol="0">
            <a:spAutoFit/>
          </a:bodyPr>
          <a:lstStyle/>
          <a:p>
            <a:pPr algn="ctr"/>
            <a:r>
              <a:rPr lang="en-US" sz="3600" b="1" dirty="0" smtClean="0"/>
              <a:t>Kilkenny County Council</a:t>
            </a:r>
            <a:endParaRPr lang="en-IE" sz="3600" b="1" dirty="0" smtClean="0">
              <a:solidFill>
                <a:srgbClr val="FF0000"/>
              </a:solidFill>
            </a:endParaRPr>
          </a:p>
          <a:p>
            <a:pPr algn="ctr">
              <a:buNone/>
            </a:pPr>
            <a:r>
              <a:rPr lang="en-IE" sz="3600" b="1" dirty="0" smtClean="0">
                <a:solidFill>
                  <a:srgbClr val="FF0000"/>
                </a:solidFill>
              </a:rPr>
              <a:t>Abbey Creative Quarter</a:t>
            </a:r>
          </a:p>
        </p:txBody>
      </p:sp>
      <p:grpSp>
        <p:nvGrpSpPr>
          <p:cNvPr id="4" name="Group 3"/>
          <p:cNvGrpSpPr/>
          <p:nvPr/>
        </p:nvGrpSpPr>
        <p:grpSpPr>
          <a:xfrm>
            <a:off x="3429000" y="3695700"/>
            <a:ext cx="685800" cy="685800"/>
            <a:chOff x="6324600" y="4114799"/>
            <a:chExt cx="685800" cy="685800"/>
          </a:xfrm>
        </p:grpSpPr>
        <p:cxnSp>
          <p:nvCxnSpPr>
            <p:cNvPr id="5" name="Straight Connector 4"/>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rot="10800000">
            <a:off x="14020800" y="4762500"/>
            <a:ext cx="685800" cy="685800"/>
            <a:chOff x="6324600" y="4114799"/>
            <a:chExt cx="685800" cy="685800"/>
          </a:xfrm>
        </p:grpSpPr>
        <p:cxnSp>
          <p:nvCxnSpPr>
            <p:cNvPr id="8" name="Straight Connector 7"/>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526931959"/>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42569"/>
            <a:ext cx="13449300" cy="590931"/>
          </a:xfrm>
        </p:spPr>
        <p:txBody>
          <a:bodyPr/>
          <a:lstStyle/>
          <a:p>
            <a:r>
              <a:rPr lang="en-US" sz="3600" dirty="0" smtClean="0">
                <a:solidFill>
                  <a:schemeClr val="accent1"/>
                </a:solidFill>
              </a:rPr>
              <a:t>Public Consultation- </a:t>
            </a:r>
            <a:r>
              <a:rPr lang="en-US" sz="3600" dirty="0" err="1" smtClean="0">
                <a:solidFill>
                  <a:schemeClr val="accent1"/>
                </a:solidFill>
              </a:rPr>
              <a:t>Masterplan</a:t>
            </a:r>
            <a:r>
              <a:rPr lang="en-US" sz="3600" dirty="0" smtClean="0">
                <a:solidFill>
                  <a:schemeClr val="accent1"/>
                </a:solidFill>
              </a:rPr>
              <a:t> Layout Nov 2013</a:t>
            </a:r>
            <a:endParaRPr lang="uk-UA" sz="3600"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10</a:t>
            </a:fld>
            <a:endParaRPr/>
          </a:p>
        </p:txBody>
      </p:sp>
      <p:pic>
        <p:nvPicPr>
          <p:cNvPr id="5" name="Picture 4" descr="before.png"/>
          <p:cNvPicPr>
            <a:picLocks noChangeAspect="1"/>
          </p:cNvPicPr>
          <p:nvPr/>
        </p:nvPicPr>
        <p:blipFill>
          <a:blip r:embed="rId2" cstate="print"/>
          <a:stretch>
            <a:fillRect/>
          </a:stretch>
        </p:blipFill>
        <p:spPr>
          <a:xfrm>
            <a:off x="2590800" y="1888702"/>
            <a:ext cx="11963400" cy="8082145"/>
          </a:xfrm>
          <a:prstGeom prst="rect">
            <a:avLst/>
          </a:prstGeom>
        </p:spPr>
      </p:pic>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Straight Connector 112"/>
          <p:cNvCxnSpPr>
            <a:endCxn id="70" idx="6"/>
          </p:cNvCxnSpPr>
          <p:nvPr/>
        </p:nvCxnSpPr>
        <p:spPr>
          <a:xfrm flipH="1">
            <a:off x="12801600" y="5143500"/>
            <a:ext cx="9144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70" idx="2"/>
          </p:cNvCxnSpPr>
          <p:nvPr/>
        </p:nvCxnSpPr>
        <p:spPr>
          <a:xfrm flipH="1">
            <a:off x="457200" y="5143500"/>
            <a:ext cx="118872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76300" y="-38100"/>
            <a:ext cx="5448300" cy="1338828"/>
          </a:xfrm>
        </p:spPr>
        <p:txBody>
          <a:bodyPr/>
          <a:lstStyle/>
          <a:p>
            <a:r>
              <a:rPr lang="en-US" dirty="0"/>
              <a:t/>
            </a:r>
            <a:br>
              <a:rPr lang="en-US" dirty="0"/>
            </a:br>
            <a:r>
              <a:rPr lang="en-US" dirty="0" smtClean="0">
                <a:solidFill>
                  <a:schemeClr val="accent1"/>
                </a:solidFill>
              </a:rPr>
              <a:t>public consultation</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t>
            </a:r>
            <a:r>
              <a:rPr lang="en-US" smtClean="0"/>
              <a:t>age</a:t>
            </a:r>
          </a:p>
          <a:p>
            <a:pPr algn="l"/>
            <a:r>
              <a:rPr lang="en-US" smtClean="0"/>
              <a:t>0</a:t>
            </a:r>
            <a:fld id="{37D409AB-2201-4E18-8A34-C31753AD9B06}" type="slidenum">
              <a:rPr smtClean="0"/>
              <a:pPr algn="l"/>
              <a:t>11</a:t>
            </a:fld>
            <a:endParaRPr/>
          </a:p>
        </p:txBody>
      </p:sp>
      <p:sp>
        <p:nvSpPr>
          <p:cNvPr id="70" name="Oval 69"/>
          <p:cNvSpPr/>
          <p:nvPr/>
        </p:nvSpPr>
        <p:spPr>
          <a:xfrm>
            <a:off x="12344400" y="4914900"/>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28" name="Oval 27"/>
          <p:cNvSpPr/>
          <p:nvPr/>
        </p:nvSpPr>
        <p:spPr>
          <a:xfrm>
            <a:off x="7263494" y="4973343"/>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29" name="TextBox 28"/>
          <p:cNvSpPr txBox="1"/>
          <p:nvPr/>
        </p:nvSpPr>
        <p:spPr>
          <a:xfrm>
            <a:off x="2971800" y="5524500"/>
            <a:ext cx="4330701" cy="1200329"/>
          </a:xfrm>
          <a:prstGeom prst="rect">
            <a:avLst/>
          </a:prstGeom>
          <a:noFill/>
        </p:spPr>
        <p:txBody>
          <a:bodyPr wrap="square" rtlCol="0">
            <a:spAutoFit/>
          </a:bodyPr>
          <a:lstStyle/>
          <a:p>
            <a:pPr algn="r"/>
            <a:r>
              <a:rPr lang="en-IE" sz="3600" i="1" dirty="0" smtClean="0"/>
              <a:t>The Brewery Re-visioning</a:t>
            </a:r>
            <a:endParaRPr lang="uk-UA" sz="3600" dirty="0">
              <a:latin typeface="+mj-lt"/>
            </a:endParaRPr>
          </a:p>
        </p:txBody>
      </p:sp>
      <p:sp>
        <p:nvSpPr>
          <p:cNvPr id="30" name="TextBox 29"/>
          <p:cNvSpPr txBox="1"/>
          <p:nvPr/>
        </p:nvSpPr>
        <p:spPr>
          <a:xfrm>
            <a:off x="3675743" y="4291123"/>
            <a:ext cx="3505201" cy="923330"/>
          </a:xfrm>
          <a:prstGeom prst="rect">
            <a:avLst/>
          </a:prstGeom>
          <a:noFill/>
        </p:spPr>
        <p:txBody>
          <a:bodyPr wrap="square" rtlCol="0">
            <a:spAutoFit/>
          </a:bodyPr>
          <a:lstStyle/>
          <a:p>
            <a:pPr algn="r"/>
            <a:r>
              <a:rPr lang="en-IE" sz="4000" dirty="0" smtClean="0">
                <a:solidFill>
                  <a:schemeClr val="accent2"/>
                </a:solidFill>
                <a:latin typeface="+mj-lt"/>
              </a:rPr>
              <a:t>Jan</a:t>
            </a:r>
            <a:r>
              <a:rPr lang="en-US" sz="5400" b="1" dirty="0" smtClean="0">
                <a:latin typeface="+mj-lt"/>
              </a:rPr>
              <a:t>2015</a:t>
            </a:r>
            <a:endParaRPr lang="uk-UA" sz="5400" b="1" dirty="0">
              <a:latin typeface="+mj-lt"/>
            </a:endParaRPr>
          </a:p>
        </p:txBody>
      </p:sp>
      <p:sp>
        <p:nvSpPr>
          <p:cNvPr id="31" name="TextBox 30"/>
          <p:cNvSpPr txBox="1"/>
          <p:nvPr/>
        </p:nvSpPr>
        <p:spPr>
          <a:xfrm>
            <a:off x="2819400" y="6724590"/>
            <a:ext cx="4520294" cy="2554545"/>
          </a:xfrm>
          <a:prstGeom prst="rect">
            <a:avLst/>
          </a:prstGeom>
          <a:noFill/>
        </p:spPr>
        <p:txBody>
          <a:bodyPr wrap="square" rtlCol="0">
            <a:spAutoFit/>
          </a:bodyPr>
          <a:lstStyle/>
          <a:p>
            <a:r>
              <a:rPr lang="en-IE" sz="2000" i="1" dirty="0" smtClean="0"/>
              <a:t>“ The Brewery Re-visioning”  </a:t>
            </a:r>
          </a:p>
          <a:p>
            <a:r>
              <a:rPr lang="en-IE" sz="2000" i="1" dirty="0" smtClean="0"/>
              <a:t>-   2 no. two day public workshops held in </a:t>
            </a:r>
            <a:r>
              <a:rPr lang="en-IE" sz="2000" i="1" dirty="0" err="1" smtClean="0"/>
              <a:t>Ormonde</a:t>
            </a:r>
            <a:r>
              <a:rPr lang="en-IE" sz="2000" i="1" dirty="0" smtClean="0"/>
              <a:t> Hotel</a:t>
            </a:r>
          </a:p>
          <a:p>
            <a:r>
              <a:rPr lang="en-IE" sz="2000" i="1" dirty="0" smtClean="0"/>
              <a:t>-   Attended by 222 people</a:t>
            </a:r>
          </a:p>
          <a:p>
            <a:r>
              <a:rPr lang="en-IE" sz="2000" i="1" dirty="0" smtClean="0"/>
              <a:t>-   Half day workshop with </a:t>
            </a:r>
            <a:r>
              <a:rPr lang="en-IE" sz="2000" i="1" dirty="0" err="1" smtClean="0"/>
              <a:t>Comhairle</a:t>
            </a:r>
            <a:r>
              <a:rPr lang="en-IE" sz="2000" i="1" dirty="0" smtClean="0"/>
              <a:t> </a:t>
            </a:r>
            <a:r>
              <a:rPr lang="en-IE" sz="2000" i="1" dirty="0" err="1" smtClean="0"/>
              <a:t>na</a:t>
            </a:r>
            <a:r>
              <a:rPr lang="en-IE" sz="2000" i="1" dirty="0" smtClean="0"/>
              <a:t> </a:t>
            </a:r>
            <a:r>
              <a:rPr lang="en-IE" sz="2000" i="1" dirty="0" err="1" smtClean="0"/>
              <a:t>nOg</a:t>
            </a:r>
            <a:endParaRPr lang="en-IE" sz="2000" i="1" dirty="0" smtClean="0"/>
          </a:p>
          <a:p>
            <a:r>
              <a:rPr lang="en-IE" sz="2000" i="1" dirty="0" smtClean="0"/>
              <a:t>-   Public submissions invited – 71 written submissions received </a:t>
            </a:r>
          </a:p>
        </p:txBody>
      </p:sp>
      <p:sp>
        <p:nvSpPr>
          <p:cNvPr id="32" name="TextBox 31"/>
          <p:cNvSpPr txBox="1"/>
          <p:nvPr/>
        </p:nvSpPr>
        <p:spPr>
          <a:xfrm>
            <a:off x="8782957" y="5543371"/>
            <a:ext cx="3829050" cy="1200329"/>
          </a:xfrm>
          <a:prstGeom prst="rect">
            <a:avLst/>
          </a:prstGeom>
          <a:noFill/>
        </p:spPr>
        <p:txBody>
          <a:bodyPr wrap="square" rtlCol="0">
            <a:spAutoFit/>
          </a:bodyPr>
          <a:lstStyle/>
          <a:p>
            <a:pPr algn="r"/>
            <a:r>
              <a:rPr lang="en-IE" sz="3600" i="1" dirty="0" smtClean="0"/>
              <a:t>Chief Executives Report published</a:t>
            </a:r>
            <a:endParaRPr lang="uk-UA" sz="3600" dirty="0">
              <a:latin typeface="+mj-lt"/>
            </a:endParaRPr>
          </a:p>
        </p:txBody>
      </p:sp>
      <p:sp>
        <p:nvSpPr>
          <p:cNvPr id="33" name="TextBox 32"/>
          <p:cNvSpPr txBox="1"/>
          <p:nvPr/>
        </p:nvSpPr>
        <p:spPr>
          <a:xfrm>
            <a:off x="8128906" y="7163931"/>
            <a:ext cx="4520294" cy="2246769"/>
          </a:xfrm>
          <a:prstGeom prst="rect">
            <a:avLst/>
          </a:prstGeom>
          <a:noFill/>
        </p:spPr>
        <p:txBody>
          <a:bodyPr wrap="square" rtlCol="0">
            <a:spAutoFit/>
          </a:bodyPr>
          <a:lstStyle/>
          <a:p>
            <a:r>
              <a:rPr lang="en-IE" sz="2000" i="1" dirty="0" smtClean="0"/>
              <a:t>Chief Executives Report published outlining the issues raised in </a:t>
            </a:r>
            <a:br>
              <a:rPr lang="en-IE" sz="2000" i="1" dirty="0" smtClean="0"/>
            </a:br>
            <a:r>
              <a:rPr lang="en-IE" sz="2000" i="1" dirty="0" smtClean="0"/>
              <a:t>“Re-visioning”	</a:t>
            </a:r>
          </a:p>
          <a:p>
            <a:endParaRPr lang="en-IE" sz="2000" i="1" dirty="0" smtClean="0"/>
          </a:p>
          <a:p>
            <a:r>
              <a:rPr lang="en-IE" sz="2000" i="1" dirty="0" smtClean="0"/>
              <a:t>-  Vision Statement and guidelines put forward as a direct result of the consultation workshops</a:t>
            </a:r>
            <a:endParaRPr lang="en-IE" sz="2000" i="1" dirty="0"/>
          </a:p>
        </p:txBody>
      </p:sp>
      <p:sp>
        <p:nvSpPr>
          <p:cNvPr id="35" name="TextBox 34"/>
          <p:cNvSpPr txBox="1"/>
          <p:nvPr/>
        </p:nvSpPr>
        <p:spPr>
          <a:xfrm>
            <a:off x="8762999" y="4305300"/>
            <a:ext cx="3505201" cy="923330"/>
          </a:xfrm>
          <a:prstGeom prst="rect">
            <a:avLst/>
          </a:prstGeom>
          <a:noFill/>
        </p:spPr>
        <p:txBody>
          <a:bodyPr wrap="square" rtlCol="0">
            <a:spAutoFit/>
          </a:bodyPr>
          <a:lstStyle/>
          <a:p>
            <a:pPr algn="r"/>
            <a:r>
              <a:rPr lang="en-IE" sz="4000" dirty="0" smtClean="0">
                <a:solidFill>
                  <a:schemeClr val="accent2"/>
                </a:solidFill>
                <a:latin typeface="+mj-lt"/>
              </a:rPr>
              <a:t>Mar</a:t>
            </a:r>
            <a:r>
              <a:rPr lang="en-US" sz="5400" b="1" dirty="0" smtClean="0">
                <a:latin typeface="+mj-lt"/>
              </a:rPr>
              <a:t>2015</a:t>
            </a:r>
            <a:endParaRPr lang="uk-UA" sz="5400" b="1" dirty="0">
              <a:latin typeface="+mj-lt"/>
            </a:endParaRPr>
          </a:p>
        </p:txBody>
      </p:sp>
      <p:pic>
        <p:nvPicPr>
          <p:cNvPr id="20" name="Picture 19" descr="publicconsultationaudience.png"/>
          <p:cNvPicPr>
            <a:picLocks noChangeAspect="1"/>
          </p:cNvPicPr>
          <p:nvPr/>
        </p:nvPicPr>
        <p:blipFill>
          <a:blip r:embed="rId2" cstate="print"/>
          <a:stretch>
            <a:fillRect/>
          </a:stretch>
        </p:blipFill>
        <p:spPr>
          <a:xfrm>
            <a:off x="8610600" y="495300"/>
            <a:ext cx="6969046" cy="3048000"/>
          </a:xfrm>
          <a:prstGeom prst="rect">
            <a:avLst/>
          </a:prstGeom>
        </p:spPr>
      </p:pic>
    </p:spTree>
    <p:extLst>
      <p:ext uri="{BB962C8B-B14F-4D97-AF65-F5344CB8AC3E}">
        <p14:creationId xmlns="" xmlns:p14="http://schemas.microsoft.com/office/powerpoint/2010/main" val="1101063263"/>
      </p:ext>
    </p:extLst>
  </p:cSld>
  <p:clrMapOvr>
    <a:masterClrMapping/>
  </p:clrMapOvr>
  <mc:AlternateContent xmlns:mc="http://schemas.openxmlformats.org/markup-compatibility/2006">
    <mc:Choice xmlns="" xmlns:p14="http://schemas.microsoft.com/office/powerpoint/2010/main" Requires="p14">
      <p:transition spd="slow" p14:dur="2000">
        <p:push/>
      </p:transition>
    </mc:Choice>
    <mc:Fallback>
      <p:transition spd="slow">
        <p:push/>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7" name="Title 6"/>
          <p:cNvSpPr>
            <a:spLocks noGrp="1"/>
          </p:cNvSpPr>
          <p:nvPr>
            <p:ph type="title"/>
          </p:nvPr>
        </p:nvSpPr>
        <p:spPr>
          <a:xfrm>
            <a:off x="876300" y="70872"/>
            <a:ext cx="5448300" cy="1338828"/>
          </a:xfrm>
        </p:spPr>
        <p:txBody>
          <a:bodyPr/>
          <a:lstStyle/>
          <a:p>
            <a:r>
              <a:rPr lang="en-US" dirty="0" smtClean="0">
                <a:solidFill>
                  <a:schemeClr val="accent1"/>
                </a:solidFill>
              </a:rPr>
              <a:t/>
            </a:r>
            <a:br>
              <a:rPr lang="en-US" dirty="0" smtClean="0">
                <a:solidFill>
                  <a:schemeClr val="accent1"/>
                </a:solidFill>
              </a:rPr>
            </a:br>
            <a:r>
              <a:rPr lang="en-US" dirty="0" smtClean="0">
                <a:solidFill>
                  <a:schemeClr val="accent1"/>
                </a:solidFill>
              </a:rPr>
              <a:t>vision statement</a:t>
            </a:r>
            <a:endParaRPr lang="uk-UA" dirty="0"/>
          </a:p>
        </p:txBody>
      </p:sp>
      <p:sp>
        <p:nvSpPr>
          <p:cNvPr id="25" name="Slide Number Placeholder 24"/>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12</a:t>
            </a:fld>
            <a:endParaRPr/>
          </a:p>
        </p:txBody>
      </p:sp>
      <p:sp>
        <p:nvSpPr>
          <p:cNvPr id="24" name="TextBox 23"/>
          <p:cNvSpPr txBox="1"/>
          <p:nvPr/>
        </p:nvSpPr>
        <p:spPr>
          <a:xfrm>
            <a:off x="8458200" y="2705100"/>
            <a:ext cx="8610600" cy="4893647"/>
          </a:xfrm>
          <a:prstGeom prst="rect">
            <a:avLst/>
          </a:prstGeom>
          <a:noFill/>
        </p:spPr>
        <p:txBody>
          <a:bodyPr wrap="square" rtlCol="0">
            <a:spAutoFit/>
          </a:bodyPr>
          <a:lstStyle/>
          <a:p>
            <a:r>
              <a:rPr lang="en-US" sz="2400" dirty="0" smtClean="0">
                <a:solidFill>
                  <a:schemeClr val="bg1"/>
                </a:solidFill>
              </a:rPr>
              <a:t> </a:t>
            </a:r>
            <a:r>
              <a:rPr lang="en-US" sz="2400" b="1" dirty="0" smtClean="0">
                <a:solidFill>
                  <a:schemeClr val="bg1"/>
                </a:solidFill>
              </a:rPr>
              <a:t>“To plan the area as a seamless complement to the medieval city as an inclusive place for an inter-generational community to work, live, visit and play with St. Francis Abbey at its core. The regeneration of the area will focus on embracing the sites’ natural, cultural and built heritage, whilst </a:t>
            </a:r>
            <a:r>
              <a:rPr lang="en-US" sz="2400" b="1" dirty="0" err="1" smtClean="0">
                <a:solidFill>
                  <a:schemeClr val="bg1"/>
                </a:solidFill>
              </a:rPr>
              <a:t>maximising</a:t>
            </a:r>
            <a:r>
              <a:rPr lang="en-US" sz="2400" b="1" dirty="0" smtClean="0">
                <a:solidFill>
                  <a:schemeClr val="bg1"/>
                </a:solidFill>
              </a:rPr>
              <a:t> the benefits of the rivers </a:t>
            </a:r>
            <a:r>
              <a:rPr lang="en-US" sz="2400" b="1" dirty="0" err="1" smtClean="0">
                <a:solidFill>
                  <a:schemeClr val="bg1"/>
                </a:solidFill>
              </a:rPr>
              <a:t>Nore</a:t>
            </a:r>
            <a:r>
              <a:rPr lang="en-US" sz="2400" b="1" dirty="0" smtClean="0">
                <a:solidFill>
                  <a:schemeClr val="bg1"/>
                </a:solidFill>
              </a:rPr>
              <a:t> and </a:t>
            </a:r>
            <a:r>
              <a:rPr lang="en-US" sz="2400" b="1" dirty="0" err="1" smtClean="0">
                <a:solidFill>
                  <a:schemeClr val="bg1"/>
                </a:solidFill>
              </a:rPr>
              <a:t>Breagagh</a:t>
            </a:r>
            <a:r>
              <a:rPr lang="en-US" sz="2400" b="1" dirty="0" smtClean="0">
                <a:solidFill>
                  <a:schemeClr val="bg1"/>
                </a:solidFill>
              </a:rPr>
              <a:t>, providing for a broad range of uses, sustaining growth in employment, 3rd and 4th level education and advancing economic activity in a sustainable and energy efficient fashion where innovation can flourish. The area will be a permeable expansion of the city for pedestrians and cyclists where smarter travel principles will apply throughout.” </a:t>
            </a:r>
            <a:endParaRPr lang="en-IE" sz="2400" dirty="0" smtClean="0">
              <a:solidFill>
                <a:schemeClr val="bg1"/>
              </a:solidFill>
            </a:endParaRPr>
          </a:p>
        </p:txBody>
      </p:sp>
      <p:grpSp>
        <p:nvGrpSpPr>
          <p:cNvPr id="2" name="Group 26"/>
          <p:cNvGrpSpPr/>
          <p:nvPr/>
        </p:nvGrpSpPr>
        <p:grpSpPr>
          <a:xfrm>
            <a:off x="2785042" y="4457700"/>
            <a:ext cx="4864100" cy="1371600"/>
            <a:chOff x="6711950" y="4457700"/>
            <a:chExt cx="4864100" cy="1371600"/>
          </a:xfrm>
        </p:grpSpPr>
        <p:sp>
          <p:nvSpPr>
            <p:cNvPr id="28" name="TextBox 27"/>
            <p:cNvSpPr txBox="1"/>
            <p:nvPr/>
          </p:nvSpPr>
          <p:spPr>
            <a:xfrm>
              <a:off x="6863443" y="4589502"/>
              <a:ext cx="4561114" cy="1107996"/>
            </a:xfrm>
            <a:prstGeom prst="rect">
              <a:avLst/>
            </a:prstGeom>
            <a:noFill/>
          </p:spPr>
          <p:txBody>
            <a:bodyPr wrap="square" rtlCol="0">
              <a:spAutoFit/>
            </a:bodyPr>
            <a:lstStyle/>
            <a:p>
              <a:pPr algn="ctr"/>
              <a:r>
                <a:rPr lang="en-US" sz="6600" b="1" dirty="0" smtClean="0">
                  <a:solidFill>
                    <a:schemeClr val="accent1"/>
                  </a:solidFill>
                  <a:ea typeface="Roboto Condensed" panose="02000000000000000000" pitchFamily="2" charset="0"/>
                  <a:cs typeface="Lato Semibold" panose="020F0502020204030203" pitchFamily="34" charset="0"/>
                </a:rPr>
                <a:t>vision</a:t>
              </a:r>
              <a:endParaRPr lang="ru-RU" sz="6600" b="1" dirty="0">
                <a:solidFill>
                  <a:schemeClr val="accent1"/>
                </a:solidFill>
                <a:ea typeface="Lato Semibold" panose="020F0502020204030203" pitchFamily="34" charset="0"/>
                <a:cs typeface="Lato Semibold" panose="020F0502020204030203" pitchFamily="34" charset="0"/>
              </a:endParaRPr>
            </a:p>
          </p:txBody>
        </p:sp>
        <p:grpSp>
          <p:nvGrpSpPr>
            <p:cNvPr id="3" name="Group 28"/>
            <p:cNvGrpSpPr/>
            <p:nvPr/>
          </p:nvGrpSpPr>
          <p:grpSpPr>
            <a:xfrm>
              <a:off x="6711950" y="4457700"/>
              <a:ext cx="685800" cy="685800"/>
              <a:chOff x="6324600" y="4114799"/>
              <a:chExt cx="685800" cy="685800"/>
            </a:xfrm>
          </p:grpSpPr>
          <p:cxnSp>
            <p:nvCxnSpPr>
              <p:cNvPr id="33" name="Straight Connector 32"/>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 name="Group 29"/>
            <p:cNvGrpSpPr/>
            <p:nvPr/>
          </p:nvGrpSpPr>
          <p:grpSpPr>
            <a:xfrm rot="10800000">
              <a:off x="10890250" y="5143500"/>
              <a:ext cx="685800" cy="685800"/>
              <a:chOff x="6324600" y="4114799"/>
              <a:chExt cx="685800" cy="685800"/>
            </a:xfrm>
          </p:grpSpPr>
          <p:cxnSp>
            <p:nvCxnSpPr>
              <p:cNvPr id="31" name="Straight Connector 30"/>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4" name="TextBox 13"/>
          <p:cNvSpPr txBox="1"/>
          <p:nvPr/>
        </p:nvSpPr>
        <p:spPr>
          <a:xfrm>
            <a:off x="11582400" y="8039100"/>
            <a:ext cx="6336704" cy="307777"/>
          </a:xfrm>
          <a:prstGeom prst="rect">
            <a:avLst/>
          </a:prstGeom>
          <a:noFill/>
        </p:spPr>
        <p:txBody>
          <a:bodyPr wrap="square" rtlCol="0">
            <a:spAutoFit/>
          </a:bodyPr>
          <a:lstStyle/>
          <a:p>
            <a:r>
              <a:rPr lang="en-IE" sz="1400" dirty="0" smtClean="0"/>
              <a:t>*   Vision Statement was subsequently incorporated into the </a:t>
            </a:r>
            <a:r>
              <a:rPr lang="en-IE" sz="1400" dirty="0" err="1" smtClean="0"/>
              <a:t>Masterplan</a:t>
            </a:r>
            <a:endParaRPr lang="en-IE" sz="1400" dirty="0"/>
          </a:p>
        </p:txBody>
      </p:sp>
    </p:spTree>
    <p:extLst>
      <p:ext uri="{BB962C8B-B14F-4D97-AF65-F5344CB8AC3E}">
        <p14:creationId xmlns="" xmlns:p14="http://schemas.microsoft.com/office/powerpoint/2010/main" val="292887437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Straight Connector 112"/>
          <p:cNvCxnSpPr>
            <a:endCxn id="70" idx="6"/>
          </p:cNvCxnSpPr>
          <p:nvPr/>
        </p:nvCxnSpPr>
        <p:spPr>
          <a:xfrm flipH="1">
            <a:off x="10591800" y="5143500"/>
            <a:ext cx="9144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70" idx="2"/>
          </p:cNvCxnSpPr>
          <p:nvPr/>
        </p:nvCxnSpPr>
        <p:spPr>
          <a:xfrm flipH="1">
            <a:off x="1447800" y="5143500"/>
            <a:ext cx="86868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76300" y="-5328"/>
            <a:ext cx="5448300" cy="1338828"/>
          </a:xfrm>
        </p:spPr>
        <p:txBody>
          <a:bodyPr/>
          <a:lstStyle/>
          <a:p>
            <a:r>
              <a:rPr lang="en-US" dirty="0"/>
              <a:t/>
            </a:r>
            <a:br>
              <a:rPr lang="en-US" dirty="0"/>
            </a:br>
            <a:r>
              <a:rPr lang="en-US" dirty="0" smtClean="0">
                <a:solidFill>
                  <a:schemeClr val="accent1"/>
                </a:solidFill>
              </a:rPr>
              <a:t>public consultation</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t>
            </a:r>
            <a:r>
              <a:rPr lang="en-US" smtClean="0"/>
              <a:t>age</a:t>
            </a:r>
          </a:p>
          <a:p>
            <a:pPr algn="l"/>
            <a:r>
              <a:rPr lang="en-US" smtClean="0"/>
              <a:t>0</a:t>
            </a:r>
            <a:fld id="{37D409AB-2201-4E18-8A34-C31753AD9B06}" type="slidenum">
              <a:rPr smtClean="0"/>
              <a:pPr algn="l"/>
              <a:t>13</a:t>
            </a:fld>
            <a:endParaRPr/>
          </a:p>
        </p:txBody>
      </p:sp>
      <p:sp>
        <p:nvSpPr>
          <p:cNvPr id="70" name="Oval 69"/>
          <p:cNvSpPr/>
          <p:nvPr/>
        </p:nvSpPr>
        <p:spPr>
          <a:xfrm>
            <a:off x="10134600" y="4914900"/>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24" name="Oval 23"/>
          <p:cNvSpPr/>
          <p:nvPr/>
        </p:nvSpPr>
        <p:spPr>
          <a:xfrm>
            <a:off x="15272180" y="4897143"/>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25" name="TextBox 24"/>
          <p:cNvSpPr txBox="1"/>
          <p:nvPr/>
        </p:nvSpPr>
        <p:spPr>
          <a:xfrm>
            <a:off x="11125200" y="5608710"/>
            <a:ext cx="4109787" cy="646331"/>
          </a:xfrm>
          <a:prstGeom prst="rect">
            <a:avLst/>
          </a:prstGeom>
          <a:noFill/>
        </p:spPr>
        <p:txBody>
          <a:bodyPr wrap="square" rtlCol="0">
            <a:spAutoFit/>
          </a:bodyPr>
          <a:lstStyle/>
          <a:p>
            <a:pPr algn="r"/>
            <a:r>
              <a:rPr lang="en-US" sz="3600" dirty="0" err="1" smtClean="0">
                <a:latin typeface="+mj-lt"/>
              </a:rPr>
              <a:t>Masterplan</a:t>
            </a:r>
            <a:r>
              <a:rPr lang="en-US" sz="3600" dirty="0" smtClean="0">
                <a:latin typeface="+mj-lt"/>
              </a:rPr>
              <a:t> approved</a:t>
            </a:r>
            <a:endParaRPr lang="uk-UA" sz="3600" dirty="0">
              <a:latin typeface="+mj-lt"/>
            </a:endParaRPr>
          </a:p>
        </p:txBody>
      </p:sp>
      <p:sp>
        <p:nvSpPr>
          <p:cNvPr id="26" name="TextBox 25"/>
          <p:cNvSpPr txBox="1"/>
          <p:nvPr/>
        </p:nvSpPr>
        <p:spPr>
          <a:xfrm>
            <a:off x="11684429" y="4214923"/>
            <a:ext cx="3505201" cy="923330"/>
          </a:xfrm>
          <a:prstGeom prst="rect">
            <a:avLst/>
          </a:prstGeom>
          <a:noFill/>
        </p:spPr>
        <p:txBody>
          <a:bodyPr wrap="square" rtlCol="0">
            <a:spAutoFit/>
          </a:bodyPr>
          <a:lstStyle/>
          <a:p>
            <a:pPr algn="r"/>
            <a:r>
              <a:rPr lang="en-IE" sz="4000" dirty="0" smtClean="0">
                <a:solidFill>
                  <a:schemeClr val="accent2"/>
                </a:solidFill>
                <a:latin typeface="+mj-lt"/>
              </a:rPr>
              <a:t>31</a:t>
            </a:r>
            <a:r>
              <a:rPr lang="en-IE" sz="4000" baseline="30000" dirty="0" smtClean="0">
                <a:solidFill>
                  <a:schemeClr val="accent2"/>
                </a:solidFill>
                <a:latin typeface="+mj-lt"/>
              </a:rPr>
              <a:t>st</a:t>
            </a:r>
            <a:r>
              <a:rPr lang="en-IE" sz="4000" dirty="0" smtClean="0">
                <a:solidFill>
                  <a:schemeClr val="accent2"/>
                </a:solidFill>
                <a:latin typeface="+mj-lt"/>
              </a:rPr>
              <a:t> Jul</a:t>
            </a:r>
            <a:r>
              <a:rPr lang="en-US" sz="5400" b="1" dirty="0" smtClean="0">
                <a:latin typeface="+mj-lt"/>
              </a:rPr>
              <a:t>2015</a:t>
            </a:r>
            <a:endParaRPr lang="uk-UA" sz="5400" b="1" dirty="0">
              <a:latin typeface="+mj-lt"/>
            </a:endParaRPr>
          </a:p>
        </p:txBody>
      </p:sp>
      <p:sp>
        <p:nvSpPr>
          <p:cNvPr id="27" name="TextBox 26"/>
          <p:cNvSpPr txBox="1"/>
          <p:nvPr/>
        </p:nvSpPr>
        <p:spPr>
          <a:xfrm>
            <a:off x="10751886" y="6876990"/>
            <a:ext cx="4869114" cy="1323439"/>
          </a:xfrm>
          <a:prstGeom prst="rect">
            <a:avLst/>
          </a:prstGeom>
          <a:noFill/>
        </p:spPr>
        <p:txBody>
          <a:bodyPr wrap="square" rtlCol="0">
            <a:spAutoFit/>
          </a:bodyPr>
          <a:lstStyle/>
          <a:p>
            <a:r>
              <a:rPr lang="en-IE" sz="2000" dirty="0" err="1" smtClean="0"/>
              <a:t>Masterplan</a:t>
            </a:r>
            <a:r>
              <a:rPr lang="en-IE" sz="2000" dirty="0" smtClean="0"/>
              <a:t> was approved by the Elected Members Variation no. 1 to the Kilkenny City &amp; Environs Development  plan 2014 – 2020 adopted </a:t>
            </a:r>
            <a:endParaRPr lang="en-IE" sz="2000" dirty="0"/>
          </a:p>
        </p:txBody>
      </p:sp>
      <p:sp>
        <p:nvSpPr>
          <p:cNvPr id="28" name="Oval 27"/>
          <p:cNvSpPr/>
          <p:nvPr/>
        </p:nvSpPr>
        <p:spPr>
          <a:xfrm>
            <a:off x="5053694" y="4973343"/>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29" name="TextBox 28"/>
          <p:cNvSpPr txBox="1"/>
          <p:nvPr/>
        </p:nvSpPr>
        <p:spPr>
          <a:xfrm>
            <a:off x="381000" y="5684910"/>
            <a:ext cx="4711701" cy="646331"/>
          </a:xfrm>
          <a:prstGeom prst="rect">
            <a:avLst/>
          </a:prstGeom>
          <a:noFill/>
        </p:spPr>
        <p:txBody>
          <a:bodyPr wrap="square" rtlCol="0">
            <a:spAutoFit/>
          </a:bodyPr>
          <a:lstStyle/>
          <a:p>
            <a:pPr algn="r"/>
            <a:r>
              <a:rPr lang="en-US" sz="3600" dirty="0" smtClean="0">
                <a:latin typeface="+mj-lt"/>
              </a:rPr>
              <a:t>Public information event</a:t>
            </a:r>
            <a:endParaRPr lang="uk-UA" sz="3600" dirty="0">
              <a:latin typeface="+mj-lt"/>
            </a:endParaRPr>
          </a:p>
        </p:txBody>
      </p:sp>
      <p:sp>
        <p:nvSpPr>
          <p:cNvPr id="30" name="TextBox 29"/>
          <p:cNvSpPr txBox="1"/>
          <p:nvPr/>
        </p:nvSpPr>
        <p:spPr>
          <a:xfrm>
            <a:off x="1465943" y="4291123"/>
            <a:ext cx="3505201" cy="923330"/>
          </a:xfrm>
          <a:prstGeom prst="rect">
            <a:avLst/>
          </a:prstGeom>
          <a:noFill/>
        </p:spPr>
        <p:txBody>
          <a:bodyPr wrap="square" rtlCol="0">
            <a:spAutoFit/>
          </a:bodyPr>
          <a:lstStyle/>
          <a:p>
            <a:pPr algn="r"/>
            <a:r>
              <a:rPr lang="en-IE" sz="4000" dirty="0" smtClean="0">
                <a:solidFill>
                  <a:schemeClr val="accent2"/>
                </a:solidFill>
                <a:latin typeface="+mj-lt"/>
              </a:rPr>
              <a:t>May</a:t>
            </a:r>
            <a:r>
              <a:rPr lang="en-US" sz="5400" b="1" dirty="0" smtClean="0">
                <a:latin typeface="+mj-lt"/>
              </a:rPr>
              <a:t>2015</a:t>
            </a:r>
            <a:endParaRPr lang="uk-UA" sz="5400" b="1" dirty="0">
              <a:latin typeface="+mj-lt"/>
            </a:endParaRPr>
          </a:p>
        </p:txBody>
      </p:sp>
      <p:sp>
        <p:nvSpPr>
          <p:cNvPr id="31" name="TextBox 30"/>
          <p:cNvSpPr txBox="1"/>
          <p:nvPr/>
        </p:nvSpPr>
        <p:spPr>
          <a:xfrm>
            <a:off x="609600" y="6724590"/>
            <a:ext cx="4520294" cy="1938992"/>
          </a:xfrm>
          <a:prstGeom prst="rect">
            <a:avLst/>
          </a:prstGeom>
          <a:noFill/>
        </p:spPr>
        <p:txBody>
          <a:bodyPr wrap="square" rtlCol="0">
            <a:spAutoFit/>
          </a:bodyPr>
          <a:lstStyle/>
          <a:p>
            <a:r>
              <a:rPr lang="en-IE" sz="2000" dirty="0" smtClean="0"/>
              <a:t>Follow up public information event attended by 54 people</a:t>
            </a:r>
          </a:p>
          <a:p>
            <a:r>
              <a:rPr lang="en-IE" sz="2000" dirty="0" smtClean="0"/>
              <a:t>Updates provided on the emerging draft </a:t>
            </a:r>
            <a:r>
              <a:rPr lang="en-IE" sz="2000" dirty="0" err="1" smtClean="0"/>
              <a:t>Masterplan</a:t>
            </a:r>
            <a:r>
              <a:rPr lang="en-IE" sz="2000" dirty="0" smtClean="0"/>
              <a:t> </a:t>
            </a:r>
            <a:r>
              <a:rPr lang="en-IE" sz="2000" dirty="0" err="1" smtClean="0"/>
              <a:t>Layout,having</a:t>
            </a:r>
            <a:r>
              <a:rPr lang="en-IE" sz="2000" dirty="0" smtClean="0"/>
              <a:t> regard to archaeological and environmental reports.</a:t>
            </a:r>
          </a:p>
        </p:txBody>
      </p:sp>
      <p:sp>
        <p:nvSpPr>
          <p:cNvPr id="32" name="TextBox 31"/>
          <p:cNvSpPr txBox="1"/>
          <p:nvPr/>
        </p:nvSpPr>
        <p:spPr>
          <a:xfrm>
            <a:off x="6573157" y="5837310"/>
            <a:ext cx="3829050" cy="646331"/>
          </a:xfrm>
          <a:prstGeom prst="rect">
            <a:avLst/>
          </a:prstGeom>
          <a:noFill/>
        </p:spPr>
        <p:txBody>
          <a:bodyPr wrap="square" rtlCol="0">
            <a:spAutoFit/>
          </a:bodyPr>
          <a:lstStyle/>
          <a:p>
            <a:pPr algn="r"/>
            <a:r>
              <a:rPr lang="en-US" sz="3600" dirty="0" smtClean="0">
                <a:latin typeface="+mj-lt"/>
              </a:rPr>
              <a:t>Public consultation</a:t>
            </a:r>
            <a:endParaRPr lang="uk-UA" sz="3600" dirty="0">
              <a:latin typeface="+mj-lt"/>
            </a:endParaRPr>
          </a:p>
        </p:txBody>
      </p:sp>
      <p:sp>
        <p:nvSpPr>
          <p:cNvPr id="33" name="TextBox 32"/>
          <p:cNvSpPr txBox="1"/>
          <p:nvPr/>
        </p:nvSpPr>
        <p:spPr>
          <a:xfrm>
            <a:off x="5919106" y="6876990"/>
            <a:ext cx="4520294" cy="2554545"/>
          </a:xfrm>
          <a:prstGeom prst="rect">
            <a:avLst/>
          </a:prstGeom>
          <a:noFill/>
        </p:spPr>
        <p:txBody>
          <a:bodyPr wrap="square" rtlCol="0">
            <a:spAutoFit/>
          </a:bodyPr>
          <a:lstStyle/>
          <a:p>
            <a:r>
              <a:rPr lang="en-IE" sz="2000" dirty="0" smtClean="0"/>
              <a:t>Public consultation in relation to the Draft </a:t>
            </a:r>
            <a:r>
              <a:rPr lang="en-IE" sz="2000" dirty="0" err="1" smtClean="0"/>
              <a:t>Masterplan</a:t>
            </a:r>
            <a:r>
              <a:rPr lang="en-IE" sz="2000" dirty="0" smtClean="0"/>
              <a:t> and  proposed Variation to the Kilkenny City &amp; Environs  Development Plan, incorporating high level objectives from the </a:t>
            </a:r>
            <a:r>
              <a:rPr lang="en-IE" sz="2000" dirty="0" err="1" smtClean="0"/>
              <a:t>Masterplan</a:t>
            </a:r>
            <a:r>
              <a:rPr lang="en-IE" sz="2000" dirty="0" smtClean="0"/>
              <a:t> into the Development Plan</a:t>
            </a:r>
          </a:p>
          <a:p>
            <a:endParaRPr lang="en-IE" sz="2000" dirty="0" err="1"/>
          </a:p>
        </p:txBody>
      </p:sp>
      <p:sp>
        <p:nvSpPr>
          <p:cNvPr id="34" name="TextBox 33"/>
          <p:cNvSpPr txBox="1"/>
          <p:nvPr/>
        </p:nvSpPr>
        <p:spPr>
          <a:xfrm>
            <a:off x="6572250" y="207568"/>
            <a:ext cx="8510337" cy="2554545"/>
          </a:xfrm>
          <a:prstGeom prst="rect">
            <a:avLst/>
          </a:prstGeom>
          <a:noFill/>
          <a:effectLst>
            <a:outerShdw blurRad="419100" dist="38100" dir="5400000" algn="t" rotWithShape="0">
              <a:prstClr val="black">
                <a:alpha val="10000"/>
              </a:prstClr>
            </a:outerShdw>
          </a:effectLst>
        </p:spPr>
        <p:txBody>
          <a:bodyPr wrap="square" rtlCol="0">
            <a:spAutoFit/>
          </a:bodyPr>
          <a:lstStyle/>
          <a:p>
            <a:pPr algn="r"/>
            <a:r>
              <a:rPr lang="en-US" sz="8000" b="1" dirty="0" smtClean="0">
                <a:solidFill>
                  <a:schemeClr val="bg1"/>
                </a:solidFill>
              </a:rPr>
              <a:t>Abbey</a:t>
            </a:r>
          </a:p>
          <a:p>
            <a:pPr algn="r"/>
            <a:r>
              <a:rPr lang="en-US" sz="8000" b="1" dirty="0" smtClean="0">
                <a:solidFill>
                  <a:schemeClr val="bg1"/>
                </a:solidFill>
              </a:rPr>
              <a:t>Creative Quarter</a:t>
            </a:r>
            <a:endParaRPr lang="uk-UA" sz="8000" b="1" dirty="0">
              <a:solidFill>
                <a:schemeClr val="bg1"/>
              </a:solidFill>
            </a:endParaRPr>
          </a:p>
        </p:txBody>
      </p:sp>
      <p:sp>
        <p:nvSpPr>
          <p:cNvPr id="35" name="TextBox 34"/>
          <p:cNvSpPr txBox="1"/>
          <p:nvPr/>
        </p:nvSpPr>
        <p:spPr>
          <a:xfrm>
            <a:off x="6553199" y="4305300"/>
            <a:ext cx="3505201" cy="923330"/>
          </a:xfrm>
          <a:prstGeom prst="rect">
            <a:avLst/>
          </a:prstGeom>
          <a:noFill/>
        </p:spPr>
        <p:txBody>
          <a:bodyPr wrap="square" rtlCol="0">
            <a:spAutoFit/>
          </a:bodyPr>
          <a:lstStyle/>
          <a:p>
            <a:pPr algn="r"/>
            <a:r>
              <a:rPr lang="en-IE" sz="4000" dirty="0" smtClean="0">
                <a:solidFill>
                  <a:schemeClr val="accent2"/>
                </a:solidFill>
                <a:latin typeface="+mj-lt"/>
              </a:rPr>
              <a:t>Jun/Jul</a:t>
            </a:r>
            <a:r>
              <a:rPr lang="en-US" sz="5400" b="1" dirty="0" smtClean="0">
                <a:latin typeface="+mj-lt"/>
              </a:rPr>
              <a:t>2015</a:t>
            </a:r>
            <a:endParaRPr lang="uk-UA" sz="5400" b="1" dirty="0">
              <a:latin typeface="+mj-lt"/>
            </a:endParaRPr>
          </a:p>
        </p:txBody>
      </p:sp>
    </p:spTree>
    <p:extLst>
      <p:ext uri="{BB962C8B-B14F-4D97-AF65-F5344CB8AC3E}">
        <p14:creationId xmlns="" xmlns:p14="http://schemas.microsoft.com/office/powerpoint/2010/main" val="1101063263"/>
      </p:ext>
    </p:extLst>
  </p:cSld>
  <p:clrMapOvr>
    <a:masterClrMapping/>
  </p:clrMapOvr>
  <mc:AlternateContent xmlns:mc="http://schemas.openxmlformats.org/markup-compatibility/2006">
    <mc:Choice xmlns="" xmlns:p14="http://schemas.microsoft.com/office/powerpoint/2010/main" Requires="p14">
      <p:transition spd="slow" p14:dur="2000">
        <p:push/>
      </p:transition>
    </mc:Choice>
    <mc:Fallback>
      <p:transition spd="slow">
        <p:push/>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1026" name="Picture 2"/>
          <p:cNvPicPr>
            <a:picLocks noGrp="1" noChangeAspect="1" noChangeArrowheads="1"/>
          </p:cNvPicPr>
          <p:nvPr>
            <p:ph idx="1"/>
          </p:nvPr>
        </p:nvPicPr>
        <p:blipFill>
          <a:blip r:embed="rId2" cstate="print"/>
          <a:srcRect/>
          <a:stretch>
            <a:fillRect/>
          </a:stretch>
        </p:blipFill>
        <p:spPr bwMode="auto">
          <a:xfrm>
            <a:off x="0" y="251596"/>
            <a:ext cx="18288000" cy="9261686"/>
          </a:xfrm>
          <a:prstGeom prst="rect">
            <a:avLst/>
          </a:prstGeom>
          <a:noFill/>
          <a:ln w="9525">
            <a:noFill/>
            <a:miter lim="800000"/>
            <a:headEnd/>
            <a:tailEnd/>
          </a:ln>
        </p:spPr>
      </p:pic>
      <p:sp>
        <p:nvSpPr>
          <p:cNvPr id="4" name="TextBox 3"/>
          <p:cNvSpPr txBox="1"/>
          <p:nvPr/>
        </p:nvSpPr>
        <p:spPr>
          <a:xfrm>
            <a:off x="3959424" y="9355968"/>
            <a:ext cx="11809312" cy="718876"/>
          </a:xfrm>
          <a:prstGeom prst="rect">
            <a:avLst/>
          </a:prstGeom>
          <a:noFill/>
        </p:spPr>
        <p:txBody>
          <a:bodyPr wrap="square" lIns="163284" tIns="81642" rIns="163284" bIns="81642" rtlCol="0">
            <a:spAutoFit/>
          </a:bodyPr>
          <a:lstStyle/>
          <a:p>
            <a:r>
              <a:rPr lang="en-IE" sz="3600" b="1" dirty="0" err="1" smtClean="0"/>
              <a:t>Masterplan</a:t>
            </a:r>
            <a:r>
              <a:rPr lang="en-IE" sz="3600" b="1" dirty="0" smtClean="0"/>
              <a:t> Layout on Public Display, November, 2013</a:t>
            </a:r>
            <a:endParaRPr lang="en-IE" sz="3600" b="1" dirty="0"/>
          </a:p>
        </p:txBody>
      </p:sp>
      <p:sp>
        <p:nvSpPr>
          <p:cNvPr id="6" name="Multiply 5"/>
          <p:cNvSpPr/>
          <p:nvPr/>
        </p:nvSpPr>
        <p:spPr>
          <a:xfrm>
            <a:off x="10872192" y="3739344"/>
            <a:ext cx="720080" cy="648072"/>
          </a:xfrm>
          <a:prstGeom prst="mathMultiply">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endParaRPr lang="en-IE" dirty="0">
              <a:solidFill>
                <a:srgbClr val="FF0000"/>
              </a:solidFill>
            </a:endParaRPr>
          </a:p>
        </p:txBody>
      </p:sp>
      <p:sp>
        <p:nvSpPr>
          <p:cNvPr id="7" name="Multiply 6"/>
          <p:cNvSpPr/>
          <p:nvPr/>
        </p:nvSpPr>
        <p:spPr>
          <a:xfrm>
            <a:off x="11016208" y="4711452"/>
            <a:ext cx="864096" cy="540060"/>
          </a:xfrm>
          <a:prstGeom prst="mathMultiply">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endParaRPr lang="en-IE"/>
          </a:p>
        </p:txBody>
      </p:sp>
      <p:sp>
        <p:nvSpPr>
          <p:cNvPr id="8" name="Multiply 7"/>
          <p:cNvSpPr/>
          <p:nvPr/>
        </p:nvSpPr>
        <p:spPr>
          <a:xfrm>
            <a:off x="10872192" y="5575548"/>
            <a:ext cx="1296144" cy="972108"/>
          </a:xfrm>
          <a:prstGeom prst="mathMultiply">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endParaRPr lang="en-IE"/>
          </a:p>
        </p:txBody>
      </p:sp>
      <p:sp>
        <p:nvSpPr>
          <p:cNvPr id="9" name="Multiply 8"/>
          <p:cNvSpPr/>
          <p:nvPr/>
        </p:nvSpPr>
        <p:spPr>
          <a:xfrm>
            <a:off x="15624720" y="3631332"/>
            <a:ext cx="1152128" cy="1080120"/>
          </a:xfrm>
          <a:prstGeom prst="mathMultiply">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endParaRPr lang="en-IE"/>
          </a:p>
        </p:txBody>
      </p:sp>
      <p:sp>
        <p:nvSpPr>
          <p:cNvPr id="10" name="Oval 9"/>
          <p:cNvSpPr/>
          <p:nvPr/>
        </p:nvSpPr>
        <p:spPr>
          <a:xfrm>
            <a:off x="5111552" y="5359524"/>
            <a:ext cx="4896544" cy="1512168"/>
          </a:xfrm>
          <a:prstGeom prst="ellipse">
            <a:avLst/>
          </a:prstGeom>
          <a:no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63284" tIns="81642" rIns="163284" bIns="81642" rtlCol="0" anchor="ctr"/>
          <a:lstStyle/>
          <a:p>
            <a:pPr algn="ctr"/>
            <a:endParaRPr lang="en-IE"/>
          </a:p>
        </p:txBody>
      </p:sp>
      <p:sp>
        <p:nvSpPr>
          <p:cNvPr id="11" name="Rectangle 10"/>
          <p:cNvSpPr/>
          <p:nvPr/>
        </p:nvSpPr>
        <p:spPr>
          <a:xfrm>
            <a:off x="0" y="-419100"/>
            <a:ext cx="18516600" cy="16383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2800" smtClean="0">
              <a:solidFill>
                <a:schemeClr val="tx1"/>
              </a:solidFill>
            </a:endParaRPr>
          </a:p>
        </p:txBody>
      </p:sp>
      <p:sp>
        <p:nvSpPr>
          <p:cNvPr id="5" name="TextBox 4"/>
          <p:cNvSpPr txBox="1"/>
          <p:nvPr/>
        </p:nvSpPr>
        <p:spPr>
          <a:xfrm>
            <a:off x="457200" y="38100"/>
            <a:ext cx="6336704" cy="934320"/>
          </a:xfrm>
          <a:prstGeom prst="rect">
            <a:avLst/>
          </a:prstGeom>
          <a:noFill/>
        </p:spPr>
        <p:txBody>
          <a:bodyPr wrap="square" lIns="163284" tIns="81642" rIns="163284" bIns="81642" rtlCol="0">
            <a:spAutoFit/>
          </a:bodyPr>
          <a:lstStyle/>
          <a:p>
            <a:r>
              <a:rPr lang="en-IE" sz="5000" b="1" dirty="0" smtClean="0">
                <a:solidFill>
                  <a:schemeClr val="bg1"/>
                </a:solidFill>
              </a:rPr>
              <a:t>From Here.....</a:t>
            </a:r>
            <a:endParaRPr lang="en-IE" sz="5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a:p>
        </p:txBody>
      </p:sp>
      <p:pic>
        <p:nvPicPr>
          <p:cNvPr id="4" name="Content Placeholder 3" descr="mapgreener.png"/>
          <p:cNvPicPr>
            <a:picLocks noGrp="1" noChangeAspect="1"/>
          </p:cNvPicPr>
          <p:nvPr>
            <p:ph sz="quarter" idx="1"/>
          </p:nvPr>
        </p:nvPicPr>
        <p:blipFill>
          <a:blip r:embed="rId2" cstate="print"/>
          <a:stretch>
            <a:fillRect/>
          </a:stretch>
        </p:blipFill>
        <p:spPr>
          <a:xfrm>
            <a:off x="1981200" y="1257300"/>
            <a:ext cx="12954000" cy="8996565"/>
          </a:xfrm>
        </p:spPr>
      </p:pic>
      <p:sp>
        <p:nvSpPr>
          <p:cNvPr id="5" name="Rectangle 4"/>
          <p:cNvSpPr/>
          <p:nvPr/>
        </p:nvSpPr>
        <p:spPr>
          <a:xfrm>
            <a:off x="0" y="-419100"/>
            <a:ext cx="18516600" cy="16383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2800" smtClean="0">
              <a:solidFill>
                <a:schemeClr val="tx1"/>
              </a:solidFill>
            </a:endParaRPr>
          </a:p>
        </p:txBody>
      </p:sp>
      <p:sp>
        <p:nvSpPr>
          <p:cNvPr id="6" name="TextBox 5"/>
          <p:cNvSpPr txBox="1"/>
          <p:nvPr/>
        </p:nvSpPr>
        <p:spPr>
          <a:xfrm>
            <a:off x="457200" y="38100"/>
            <a:ext cx="6336704" cy="934320"/>
          </a:xfrm>
          <a:prstGeom prst="rect">
            <a:avLst/>
          </a:prstGeom>
          <a:noFill/>
        </p:spPr>
        <p:txBody>
          <a:bodyPr wrap="square" lIns="163284" tIns="81642" rIns="163284" bIns="81642" rtlCol="0">
            <a:spAutoFit/>
          </a:bodyPr>
          <a:lstStyle/>
          <a:p>
            <a:r>
              <a:rPr lang="en-IE" sz="5000" b="1" dirty="0" smtClean="0">
                <a:solidFill>
                  <a:schemeClr val="bg1"/>
                </a:solidFill>
              </a:rPr>
              <a:t>To Here.....</a:t>
            </a:r>
            <a:endParaRPr lang="en-IE" sz="5000" b="1" dirty="0">
              <a:solidFill>
                <a:schemeClr val="bg1"/>
              </a:solidFill>
            </a:endParaRPr>
          </a:p>
        </p:txBody>
      </p:sp>
      <p:sp>
        <p:nvSpPr>
          <p:cNvPr id="7" name="TextBox 6"/>
          <p:cNvSpPr txBox="1"/>
          <p:nvPr/>
        </p:nvSpPr>
        <p:spPr>
          <a:xfrm>
            <a:off x="8915400" y="9258300"/>
            <a:ext cx="5794176" cy="718876"/>
          </a:xfrm>
          <a:prstGeom prst="rect">
            <a:avLst/>
          </a:prstGeom>
          <a:noFill/>
        </p:spPr>
        <p:txBody>
          <a:bodyPr wrap="square" lIns="163284" tIns="81642" rIns="163284" bIns="81642" rtlCol="0">
            <a:spAutoFit/>
          </a:bodyPr>
          <a:lstStyle/>
          <a:p>
            <a:r>
              <a:rPr lang="en-IE" sz="3600" b="1" dirty="0" err="1" smtClean="0"/>
              <a:t>Masterplan</a:t>
            </a:r>
            <a:r>
              <a:rPr lang="en-IE" sz="3600" b="1" dirty="0" smtClean="0"/>
              <a:t> May 2015</a:t>
            </a:r>
            <a:endParaRPr lang="en-IE" sz="36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4" name="Content Placeholder 3" descr="mapgreener.png"/>
          <p:cNvPicPr>
            <a:picLocks noGrp="1" noChangeAspect="1"/>
          </p:cNvPicPr>
          <p:nvPr>
            <p:ph sz="quarter" idx="1"/>
          </p:nvPr>
        </p:nvPicPr>
        <p:blipFill>
          <a:blip r:embed="rId2" cstate="print"/>
          <a:stretch>
            <a:fillRect/>
          </a:stretch>
        </p:blipFill>
        <p:spPr>
          <a:xfrm>
            <a:off x="304800" y="2247900"/>
            <a:ext cx="8558088" cy="5943600"/>
          </a:xfrm>
        </p:spPr>
      </p:pic>
      <p:sp>
        <p:nvSpPr>
          <p:cNvPr id="5" name="Rectangle 4"/>
          <p:cNvSpPr/>
          <p:nvPr/>
        </p:nvSpPr>
        <p:spPr>
          <a:xfrm>
            <a:off x="0" y="-419100"/>
            <a:ext cx="18516600" cy="1638300"/>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E" sz="2800" smtClean="0">
              <a:solidFill>
                <a:schemeClr val="tx1"/>
              </a:solidFill>
            </a:endParaRPr>
          </a:p>
        </p:txBody>
      </p:sp>
      <p:sp>
        <p:nvSpPr>
          <p:cNvPr id="6" name="TextBox 5"/>
          <p:cNvSpPr txBox="1"/>
          <p:nvPr/>
        </p:nvSpPr>
        <p:spPr>
          <a:xfrm>
            <a:off x="457200" y="38100"/>
            <a:ext cx="6336704" cy="934320"/>
          </a:xfrm>
          <a:prstGeom prst="rect">
            <a:avLst/>
          </a:prstGeom>
          <a:noFill/>
        </p:spPr>
        <p:txBody>
          <a:bodyPr wrap="square" lIns="163284" tIns="81642" rIns="163284" bIns="81642" rtlCol="0">
            <a:spAutoFit/>
          </a:bodyPr>
          <a:lstStyle/>
          <a:p>
            <a:r>
              <a:rPr lang="en-IE" sz="5000" b="1" dirty="0" smtClean="0">
                <a:solidFill>
                  <a:schemeClr val="bg1"/>
                </a:solidFill>
              </a:rPr>
              <a:t>To Here.....</a:t>
            </a:r>
            <a:endParaRPr lang="en-IE" sz="5000" b="1" dirty="0">
              <a:solidFill>
                <a:schemeClr val="bg1"/>
              </a:solidFill>
            </a:endParaRPr>
          </a:p>
        </p:txBody>
      </p:sp>
      <p:sp>
        <p:nvSpPr>
          <p:cNvPr id="8" name="Rectangle 7"/>
          <p:cNvSpPr/>
          <p:nvPr/>
        </p:nvSpPr>
        <p:spPr>
          <a:xfrm>
            <a:off x="9220200" y="2933700"/>
            <a:ext cx="7966364" cy="5878532"/>
          </a:xfrm>
          <a:prstGeom prst="rect">
            <a:avLst/>
          </a:prstGeom>
        </p:spPr>
        <p:txBody>
          <a:bodyPr wrap="square">
            <a:spAutoFit/>
          </a:bodyPr>
          <a:lstStyle/>
          <a:p>
            <a:endParaRPr lang="en-US" sz="2400" b="1" dirty="0" smtClean="0"/>
          </a:p>
          <a:p>
            <a:pPr>
              <a:buFont typeface="Arial" pitchFamily="34" charset="0"/>
              <a:buChar char="•"/>
            </a:pPr>
            <a:r>
              <a:rPr lang="en-US" sz="2200" b="1" dirty="0" smtClean="0">
                <a:solidFill>
                  <a:schemeClr val="tx2"/>
                </a:solidFill>
              </a:rPr>
              <a:t>Removal of buildings from immediate environs of the </a:t>
            </a:r>
            <a:r>
              <a:rPr lang="en-IE" sz="2200" b="1" dirty="0" smtClean="0">
                <a:solidFill>
                  <a:schemeClr val="tx2"/>
                </a:solidFill>
              </a:rPr>
              <a:t>Abbey</a:t>
            </a:r>
          </a:p>
          <a:p>
            <a:endParaRPr lang="en-IE" sz="2200" b="1" dirty="0" smtClean="0">
              <a:solidFill>
                <a:schemeClr val="tx2"/>
              </a:solidFill>
            </a:endParaRPr>
          </a:p>
          <a:p>
            <a:pPr>
              <a:buFont typeface="Arial" pitchFamily="34" charset="0"/>
              <a:buChar char="•"/>
            </a:pPr>
            <a:r>
              <a:rPr lang="en-US" sz="2200" b="1" dirty="0" smtClean="0">
                <a:solidFill>
                  <a:schemeClr val="tx2"/>
                </a:solidFill>
              </a:rPr>
              <a:t>Finger building changed to urban blocks to reflect more closely the </a:t>
            </a:r>
            <a:r>
              <a:rPr lang="en-IE" sz="2200" b="1" dirty="0" smtClean="0">
                <a:solidFill>
                  <a:schemeClr val="tx2"/>
                </a:solidFill>
              </a:rPr>
              <a:t>existing urban grain,</a:t>
            </a:r>
          </a:p>
          <a:p>
            <a:endParaRPr lang="en-IE" sz="2200" b="1" dirty="0" smtClean="0">
              <a:solidFill>
                <a:schemeClr val="tx2"/>
              </a:solidFill>
            </a:endParaRPr>
          </a:p>
          <a:p>
            <a:pPr>
              <a:buFont typeface="Arial" pitchFamily="34" charset="0"/>
              <a:buChar char="•"/>
            </a:pPr>
            <a:r>
              <a:rPr lang="en-US" sz="2200" b="1" dirty="0" smtClean="0">
                <a:solidFill>
                  <a:schemeClr val="tx2"/>
                </a:solidFill>
              </a:rPr>
              <a:t>Housing proposal to north of </a:t>
            </a:r>
            <a:r>
              <a:rPr lang="en-IE" sz="2200" b="1" dirty="0" err="1" smtClean="0">
                <a:solidFill>
                  <a:schemeClr val="tx2"/>
                </a:solidFill>
              </a:rPr>
              <a:t>Breagagh</a:t>
            </a:r>
            <a:r>
              <a:rPr lang="en-IE" sz="2200" b="1" dirty="0" smtClean="0">
                <a:solidFill>
                  <a:schemeClr val="tx2"/>
                </a:solidFill>
              </a:rPr>
              <a:t> River</a:t>
            </a:r>
          </a:p>
          <a:p>
            <a:pPr>
              <a:buFont typeface="Arial" pitchFamily="34" charset="0"/>
              <a:buChar char="•"/>
            </a:pPr>
            <a:endParaRPr lang="en-IE" sz="2200" b="1" dirty="0" smtClean="0">
              <a:solidFill>
                <a:schemeClr val="tx2"/>
              </a:solidFill>
            </a:endParaRPr>
          </a:p>
          <a:p>
            <a:pPr>
              <a:buFont typeface="Arial" pitchFamily="34" charset="0"/>
              <a:buChar char="•"/>
            </a:pPr>
            <a:r>
              <a:rPr lang="en-US" sz="2200" b="1" dirty="0" smtClean="0">
                <a:solidFill>
                  <a:schemeClr val="tx2"/>
                </a:solidFill>
              </a:rPr>
              <a:t>Urban street to be of Pedestrian and cyclist priority, with traffic management measures to inhibit the flow of through traffic and heavy goods vehicles</a:t>
            </a:r>
          </a:p>
          <a:p>
            <a:pPr>
              <a:buFont typeface="Arial" pitchFamily="34" charset="0"/>
              <a:buChar char="•"/>
            </a:pPr>
            <a:endParaRPr lang="en-US" sz="2200" b="1" dirty="0" smtClean="0">
              <a:solidFill>
                <a:schemeClr val="tx2"/>
              </a:solidFill>
            </a:endParaRPr>
          </a:p>
          <a:p>
            <a:pPr>
              <a:buFont typeface="Arial" pitchFamily="34" charset="0"/>
              <a:buChar char="•"/>
            </a:pPr>
            <a:r>
              <a:rPr lang="en-US" sz="2200" b="1" dirty="0" smtClean="0">
                <a:solidFill>
                  <a:schemeClr val="tx2"/>
                </a:solidFill>
              </a:rPr>
              <a:t>Urban Park at the Abbey (approx. 2.5 acres in area)</a:t>
            </a:r>
          </a:p>
          <a:p>
            <a:pPr>
              <a:buFont typeface="Arial" pitchFamily="34" charset="0"/>
              <a:buChar char="•"/>
            </a:pPr>
            <a:endParaRPr lang="en-US" sz="2200" b="1" dirty="0" smtClean="0">
              <a:solidFill>
                <a:schemeClr val="tx2"/>
              </a:solidFill>
            </a:endParaRPr>
          </a:p>
          <a:p>
            <a:pPr>
              <a:buFont typeface="Arial" pitchFamily="34" charset="0"/>
              <a:buChar char="•"/>
            </a:pPr>
            <a:r>
              <a:rPr lang="en-IE" sz="2200" b="1" dirty="0" smtClean="0">
                <a:solidFill>
                  <a:schemeClr val="tx2"/>
                </a:solidFill>
              </a:rPr>
              <a:t>Conservation Planning commitment</a:t>
            </a:r>
          </a:p>
          <a:p>
            <a:endParaRPr lang="en-IE" sz="2200" b="1" dirty="0" smtClean="0">
              <a:solidFill>
                <a:schemeClr val="tx2"/>
              </a:solidFill>
            </a:endParaRPr>
          </a:p>
          <a:p>
            <a:pPr>
              <a:buFont typeface="Arial" pitchFamily="34" charset="0"/>
              <a:buChar char="•"/>
            </a:pPr>
            <a:r>
              <a:rPr lang="en-US" sz="2200" b="1" dirty="0" smtClean="0">
                <a:solidFill>
                  <a:schemeClr val="tx2"/>
                </a:solidFill>
              </a:rPr>
              <a:t>Identify and provide Park and Walk Sites close by.</a:t>
            </a:r>
          </a:p>
        </p:txBody>
      </p:sp>
      <p:sp>
        <p:nvSpPr>
          <p:cNvPr id="9" name="Rectangle 8"/>
          <p:cNvSpPr/>
          <p:nvPr/>
        </p:nvSpPr>
        <p:spPr>
          <a:xfrm>
            <a:off x="9220200" y="2171700"/>
            <a:ext cx="8763000" cy="954107"/>
          </a:xfrm>
          <a:prstGeom prst="rect">
            <a:avLst/>
          </a:prstGeom>
        </p:spPr>
        <p:txBody>
          <a:bodyPr wrap="square">
            <a:spAutoFit/>
          </a:bodyPr>
          <a:lstStyle/>
          <a:p>
            <a:r>
              <a:rPr lang="en-US" sz="2800" dirty="0" smtClean="0">
                <a:latin typeface="+mj-lt"/>
              </a:rPr>
              <a:t>Summary of Key changes to the </a:t>
            </a:r>
            <a:r>
              <a:rPr lang="en-US" sz="2800" dirty="0" err="1" smtClean="0">
                <a:latin typeface="+mj-lt"/>
              </a:rPr>
              <a:t>Masterplan</a:t>
            </a:r>
            <a:r>
              <a:rPr lang="en-US" sz="2800" dirty="0" smtClean="0">
                <a:latin typeface="+mj-lt"/>
              </a:rPr>
              <a:t> as advised to council May 2015</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38100"/>
            <a:ext cx="5448300" cy="1338828"/>
          </a:xfrm>
        </p:spPr>
        <p:txBody>
          <a:bodyPr/>
          <a:lstStyle/>
          <a:p>
            <a:r>
              <a:rPr lang="en-US" dirty="0" smtClean="0"/>
              <a:t/>
            </a:r>
            <a:br>
              <a:rPr lang="en-US" dirty="0" smtClean="0"/>
            </a:br>
            <a:r>
              <a:rPr lang="en-US" dirty="0" smtClean="0">
                <a:solidFill>
                  <a:schemeClr val="accent1"/>
                </a:solidFill>
              </a:rPr>
              <a:t>public consultation</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17</a:t>
            </a:fld>
            <a:endParaRPr/>
          </a:p>
        </p:txBody>
      </p:sp>
      <p:sp>
        <p:nvSpPr>
          <p:cNvPr id="5" name="Rectangle 4"/>
          <p:cNvSpPr/>
          <p:nvPr/>
        </p:nvSpPr>
        <p:spPr>
          <a:xfrm>
            <a:off x="2286000" y="1562100"/>
            <a:ext cx="13716000" cy="7971413"/>
          </a:xfrm>
          <a:prstGeom prst="rect">
            <a:avLst/>
          </a:prstGeom>
        </p:spPr>
        <p:txBody>
          <a:bodyPr wrap="square">
            <a:spAutoFit/>
          </a:bodyPr>
          <a:lstStyle/>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develop a low carbon energy strategy for the </a:t>
            </a:r>
            <a:r>
              <a:rPr lang="en-IE" sz="3200" dirty="0" err="1" smtClean="0">
                <a:solidFill>
                  <a:schemeClr val="tx2"/>
                </a:solidFill>
              </a:rPr>
              <a:t>masterplan</a:t>
            </a:r>
            <a:r>
              <a:rPr lang="en-IE" sz="3200" dirty="0" smtClean="0">
                <a:solidFill>
                  <a:schemeClr val="tx2"/>
                </a:solidFill>
              </a:rPr>
              <a:t> area and advance the provision of near zero energy buildings on site.</a:t>
            </a:r>
          </a:p>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provide for park and walk facilities for car and bus/coach parking at a site or sites in close proximity to the Abbey Creative Quarter </a:t>
            </a:r>
            <a:r>
              <a:rPr lang="en-IE" sz="3200" dirty="0" err="1" smtClean="0">
                <a:solidFill>
                  <a:schemeClr val="tx2"/>
                </a:solidFill>
              </a:rPr>
              <a:t>Masterplan</a:t>
            </a:r>
            <a:r>
              <a:rPr lang="en-IE" sz="3200" dirty="0" smtClean="0">
                <a:solidFill>
                  <a:schemeClr val="tx2"/>
                </a:solidFill>
              </a:rPr>
              <a:t> area </a:t>
            </a:r>
          </a:p>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provide for housing within the </a:t>
            </a:r>
            <a:r>
              <a:rPr lang="en-IE" sz="3200" dirty="0" err="1" smtClean="0">
                <a:solidFill>
                  <a:schemeClr val="tx2"/>
                </a:solidFill>
              </a:rPr>
              <a:t>masterplan</a:t>
            </a:r>
            <a:r>
              <a:rPr lang="en-IE" sz="3200" dirty="0" smtClean="0">
                <a:solidFill>
                  <a:schemeClr val="tx2"/>
                </a:solidFill>
              </a:rPr>
              <a:t> in the area north of the Central Access Scheme </a:t>
            </a:r>
          </a:p>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provide for an urban street of pedestrian and cyclist priority between the Central Access Scheme and Bateman Quay.  </a:t>
            </a:r>
          </a:p>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provide for traffic management measures on the street such as to inhibit the flow of through traffic and heavy goods vehicles.</a:t>
            </a:r>
            <a:endParaRPr lang="en-IE" sz="3200" dirty="0">
              <a:solidFill>
                <a:schemeClr val="tx2"/>
              </a:solidFill>
            </a:endParaRPr>
          </a:p>
        </p:txBody>
      </p:sp>
      <p:sp>
        <p:nvSpPr>
          <p:cNvPr id="15" name="Rectangle 14"/>
          <p:cNvSpPr/>
          <p:nvPr/>
        </p:nvSpPr>
        <p:spPr>
          <a:xfrm>
            <a:off x="2286000" y="1333500"/>
            <a:ext cx="15087600" cy="523220"/>
          </a:xfrm>
          <a:prstGeom prst="rect">
            <a:avLst/>
          </a:prstGeom>
        </p:spPr>
        <p:txBody>
          <a:bodyPr wrap="square">
            <a:spAutoFit/>
          </a:bodyPr>
          <a:lstStyle/>
          <a:p>
            <a:r>
              <a:rPr lang="en-IE" sz="2800" b="1" dirty="0" smtClean="0"/>
              <a:t>Variation no. 1 Kilkenny City &amp; Environs Development Plan 2014 - 2020</a:t>
            </a:r>
            <a:endParaRPr lang="en-IE" sz="2800" dirty="0"/>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0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20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20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fade">
                                      <p:cBhvr>
                                        <p:cTn id="27"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38100"/>
            <a:ext cx="5448300" cy="1338828"/>
          </a:xfrm>
        </p:spPr>
        <p:txBody>
          <a:bodyPr/>
          <a:lstStyle/>
          <a:p>
            <a:r>
              <a:rPr lang="en-US" dirty="0" smtClean="0"/>
              <a:t/>
            </a:r>
            <a:br>
              <a:rPr lang="en-US" dirty="0" smtClean="0"/>
            </a:br>
            <a:r>
              <a:rPr lang="en-US" dirty="0" smtClean="0">
                <a:solidFill>
                  <a:schemeClr val="accent1"/>
                </a:solidFill>
              </a:rPr>
              <a:t>public consultation</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18</a:t>
            </a:fld>
            <a:endParaRPr/>
          </a:p>
        </p:txBody>
      </p:sp>
      <p:sp>
        <p:nvSpPr>
          <p:cNvPr id="5" name="Rectangle 4"/>
          <p:cNvSpPr/>
          <p:nvPr/>
        </p:nvSpPr>
        <p:spPr>
          <a:xfrm>
            <a:off x="2286000" y="2324100"/>
            <a:ext cx="13716000" cy="6801862"/>
          </a:xfrm>
          <a:prstGeom prst="rect">
            <a:avLst/>
          </a:prstGeom>
        </p:spPr>
        <p:txBody>
          <a:bodyPr wrap="square">
            <a:spAutoFit/>
          </a:bodyPr>
          <a:lstStyle/>
          <a:p>
            <a:pPr lvl="0">
              <a:buFont typeface="Arial" pitchFamily="34" charset="0"/>
              <a:buChar char="•"/>
            </a:pPr>
            <a:r>
              <a:rPr lang="en-IE" sz="3200" dirty="0" smtClean="0">
                <a:solidFill>
                  <a:schemeClr val="tx2"/>
                </a:solidFill>
              </a:rPr>
              <a:t>To provide for a linear park along the western bank of the River </a:t>
            </a:r>
            <a:r>
              <a:rPr lang="en-IE" sz="3200" dirty="0" err="1" smtClean="0">
                <a:solidFill>
                  <a:schemeClr val="tx2"/>
                </a:solidFill>
              </a:rPr>
              <a:t>Nore</a:t>
            </a:r>
            <a:r>
              <a:rPr lang="en-IE" sz="3200" dirty="0" smtClean="0">
                <a:solidFill>
                  <a:schemeClr val="tx2"/>
                </a:solidFill>
              </a:rPr>
              <a:t> </a:t>
            </a:r>
          </a:p>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provide for an urban park in the vicinity of St. Francis Abbey </a:t>
            </a:r>
          </a:p>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prepare a Heritage Conservation Plan for St. Francis Abbey, Evans’ Turret and St. Francis’ Well</a:t>
            </a:r>
          </a:p>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prepare urban design criteria and archaeological recommendations for the implementation of the Abbey Creative Quarter </a:t>
            </a:r>
            <a:r>
              <a:rPr lang="en-IE" sz="3200" dirty="0" err="1" smtClean="0">
                <a:solidFill>
                  <a:schemeClr val="tx2"/>
                </a:solidFill>
              </a:rPr>
              <a:t>Masterplan</a:t>
            </a:r>
            <a:r>
              <a:rPr lang="en-IE" sz="3200" dirty="0" smtClean="0">
                <a:solidFill>
                  <a:schemeClr val="tx2"/>
                </a:solidFill>
              </a:rPr>
              <a:t>.</a:t>
            </a:r>
          </a:p>
          <a:p>
            <a:pPr lvl="0">
              <a:buFont typeface="Arial" pitchFamily="34" charset="0"/>
              <a:buChar char="•"/>
            </a:pPr>
            <a:endParaRPr lang="en-IE" sz="3200" dirty="0" smtClean="0">
              <a:solidFill>
                <a:schemeClr val="tx2"/>
              </a:solidFill>
            </a:endParaRPr>
          </a:p>
          <a:p>
            <a:pPr lvl="0">
              <a:buFont typeface="Arial" pitchFamily="34" charset="0"/>
              <a:buChar char="•"/>
            </a:pPr>
            <a:r>
              <a:rPr lang="en-IE" sz="3200" dirty="0" smtClean="0">
                <a:solidFill>
                  <a:schemeClr val="tx2"/>
                </a:solidFill>
              </a:rPr>
              <a:t>To finalise and adopt the Abbey Creative Quarter </a:t>
            </a:r>
            <a:r>
              <a:rPr lang="en-IE" sz="3200" dirty="0" err="1" smtClean="0">
                <a:solidFill>
                  <a:schemeClr val="tx2"/>
                </a:solidFill>
              </a:rPr>
              <a:t>Masterplan</a:t>
            </a:r>
            <a:r>
              <a:rPr lang="en-IE" sz="3200" dirty="0" smtClean="0">
                <a:solidFill>
                  <a:schemeClr val="tx2"/>
                </a:solidFill>
              </a:rPr>
              <a:t> and to incorporate it into the Kilkenny City &amp; Environs Development Plan 2014-2020.</a:t>
            </a:r>
          </a:p>
          <a:p>
            <a:pPr lvl="0">
              <a:buFont typeface="Arial" pitchFamily="34" charset="0"/>
              <a:buChar char="•"/>
            </a:pPr>
            <a:endParaRPr lang="en-IE" sz="2000" dirty="0" smtClean="0">
              <a:solidFill>
                <a:schemeClr val="tx2"/>
              </a:solidFill>
            </a:endParaRPr>
          </a:p>
        </p:txBody>
      </p:sp>
      <p:sp>
        <p:nvSpPr>
          <p:cNvPr id="15" name="Rectangle 14"/>
          <p:cNvSpPr/>
          <p:nvPr/>
        </p:nvSpPr>
        <p:spPr>
          <a:xfrm>
            <a:off x="2286000" y="1333500"/>
            <a:ext cx="15087600" cy="523220"/>
          </a:xfrm>
          <a:prstGeom prst="rect">
            <a:avLst/>
          </a:prstGeom>
        </p:spPr>
        <p:txBody>
          <a:bodyPr wrap="square">
            <a:spAutoFit/>
          </a:bodyPr>
          <a:lstStyle/>
          <a:p>
            <a:r>
              <a:rPr lang="en-IE" sz="2800" b="1" dirty="0" smtClean="0"/>
              <a:t>Variation no. 1 Kilkenny City &amp; Environs Development Plan 2014 - 2020</a:t>
            </a:r>
            <a:endParaRPr lang="en-IE" sz="2800" dirty="0"/>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38100"/>
            <a:ext cx="5448300" cy="1338828"/>
          </a:xfrm>
        </p:spPr>
        <p:txBody>
          <a:bodyPr/>
          <a:lstStyle/>
          <a:p>
            <a:r>
              <a:rPr lang="en-US" dirty="0" smtClean="0"/>
              <a:t/>
            </a:r>
            <a:br>
              <a:rPr lang="en-US" dirty="0" smtClean="0"/>
            </a:br>
            <a:r>
              <a:rPr lang="en-US" dirty="0" smtClean="0">
                <a:solidFill>
                  <a:schemeClr val="accent1"/>
                </a:solidFill>
              </a:rPr>
              <a:t>current status</a:t>
            </a:r>
            <a:endParaRPr lang="uk-UA" dirty="0">
              <a:solidFill>
                <a:schemeClr val="accent1"/>
              </a:solidFill>
            </a:endParaRPr>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19</a:t>
            </a:fld>
            <a:endParaRPr/>
          </a:p>
        </p:txBody>
      </p:sp>
      <p:grpSp>
        <p:nvGrpSpPr>
          <p:cNvPr id="2" name="Group 10"/>
          <p:cNvGrpSpPr/>
          <p:nvPr/>
        </p:nvGrpSpPr>
        <p:grpSpPr>
          <a:xfrm>
            <a:off x="1371600" y="2857500"/>
            <a:ext cx="12382500" cy="1242096"/>
            <a:chOff x="3429000" y="2947415"/>
            <a:chExt cx="12382500" cy="1242096"/>
          </a:xfrm>
        </p:grpSpPr>
        <p:sp>
          <p:nvSpPr>
            <p:cNvPr id="8" name="Freeform 29"/>
            <p:cNvSpPr>
              <a:spLocks noEditPoints="1"/>
            </p:cNvSpPr>
            <p:nvPr/>
          </p:nvSpPr>
          <p:spPr bwMode="auto">
            <a:xfrm>
              <a:off x="3429000" y="3046511"/>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grpSp>
          <p:nvGrpSpPr>
            <p:cNvPr id="3" name="Group 2"/>
            <p:cNvGrpSpPr/>
            <p:nvPr/>
          </p:nvGrpSpPr>
          <p:grpSpPr>
            <a:xfrm>
              <a:off x="5124450" y="2947415"/>
              <a:ext cx="10687050" cy="1200329"/>
              <a:chOff x="5124450" y="2947415"/>
              <a:chExt cx="10687050" cy="1200329"/>
            </a:xfrm>
          </p:grpSpPr>
          <p:sp>
            <p:nvSpPr>
              <p:cNvPr id="9" name="TextBox 8"/>
              <p:cNvSpPr txBox="1"/>
              <p:nvPr/>
            </p:nvSpPr>
            <p:spPr>
              <a:xfrm>
                <a:off x="5124450" y="2947415"/>
                <a:ext cx="9189105" cy="1200329"/>
              </a:xfrm>
              <a:prstGeom prst="rect">
                <a:avLst/>
              </a:prstGeom>
              <a:noFill/>
            </p:spPr>
            <p:txBody>
              <a:bodyPr wrap="square" rtlCol="0">
                <a:spAutoFit/>
              </a:bodyPr>
              <a:lstStyle/>
              <a:p>
                <a:r>
                  <a:rPr lang="en-IE" sz="2400" dirty="0" smtClean="0">
                    <a:latin typeface="+mj-lt"/>
                  </a:rPr>
                  <a:t>Part VIII for the </a:t>
                </a:r>
                <a:r>
                  <a:rPr lang="en-IE" sz="2400" dirty="0" err="1" smtClean="0">
                    <a:latin typeface="+mj-lt"/>
                  </a:rPr>
                  <a:t>Brewhouse</a:t>
                </a:r>
                <a:r>
                  <a:rPr lang="en-IE" sz="2400" dirty="0" smtClean="0">
                    <a:latin typeface="+mj-lt"/>
                  </a:rPr>
                  <a:t> and associated works approved</a:t>
                </a:r>
              </a:p>
              <a:p>
                <a:r>
                  <a:rPr lang="en-IE" sz="2400" dirty="0" smtClean="0">
                    <a:latin typeface="+mj-lt"/>
                  </a:rPr>
                  <a:t>(subject to determination by An </a:t>
                </a:r>
                <a:r>
                  <a:rPr lang="en-IE" sz="2400" dirty="0" err="1" smtClean="0">
                    <a:latin typeface="+mj-lt"/>
                  </a:rPr>
                  <a:t>Bord</a:t>
                </a:r>
                <a:r>
                  <a:rPr lang="en-IE" sz="2400" dirty="0" smtClean="0">
                    <a:latin typeface="+mj-lt"/>
                  </a:rPr>
                  <a:t> </a:t>
                </a:r>
                <a:r>
                  <a:rPr lang="en-IE" sz="2400" dirty="0" err="1" smtClean="0">
                    <a:latin typeface="+mj-lt"/>
                  </a:rPr>
                  <a:t>Pleanala</a:t>
                </a:r>
                <a:r>
                  <a:rPr lang="en-IE" sz="2400" dirty="0" smtClean="0">
                    <a:latin typeface="+mj-lt"/>
                  </a:rPr>
                  <a:t> in relation to the need for an EIS)</a:t>
                </a:r>
                <a:endParaRPr lang="en-US" sz="2400" dirty="0">
                  <a:latin typeface="+mj-lt"/>
                </a:endParaRPr>
              </a:p>
            </p:txBody>
          </p:sp>
          <p:sp>
            <p:nvSpPr>
              <p:cNvPr id="10" name="TextBox 9"/>
              <p:cNvSpPr txBox="1"/>
              <p:nvPr/>
            </p:nvSpPr>
            <p:spPr>
              <a:xfrm>
                <a:off x="5124450" y="3580721"/>
                <a:ext cx="10687050" cy="400110"/>
              </a:xfrm>
              <a:prstGeom prst="rect">
                <a:avLst/>
              </a:prstGeom>
              <a:noFill/>
            </p:spPr>
            <p:txBody>
              <a:bodyPr wrap="square" rtlCol="0">
                <a:spAutoFit/>
              </a:bodyPr>
              <a:lstStyle/>
              <a:p>
                <a:endParaRPr lang="en-US" sz="2000" dirty="0">
                  <a:solidFill>
                    <a:schemeClr val="tx2"/>
                  </a:solidFill>
                </a:endParaRPr>
              </a:p>
            </p:txBody>
          </p:sp>
        </p:grpSp>
      </p:grpSp>
      <p:sp>
        <p:nvSpPr>
          <p:cNvPr id="15" name="TextBox 14"/>
          <p:cNvSpPr txBox="1"/>
          <p:nvPr/>
        </p:nvSpPr>
        <p:spPr>
          <a:xfrm>
            <a:off x="3124201" y="5009971"/>
            <a:ext cx="8915400" cy="1200329"/>
          </a:xfrm>
          <a:prstGeom prst="rect">
            <a:avLst/>
          </a:prstGeom>
          <a:noFill/>
        </p:spPr>
        <p:txBody>
          <a:bodyPr wrap="square" rtlCol="0">
            <a:spAutoFit/>
          </a:bodyPr>
          <a:lstStyle/>
          <a:p>
            <a:r>
              <a:rPr lang="en-IE" sz="2400" dirty="0" smtClean="0">
                <a:latin typeface="+mj-lt"/>
              </a:rPr>
              <a:t>Part VIII for the Riverside Garden/Linear Park approved.</a:t>
            </a:r>
          </a:p>
          <a:p>
            <a:r>
              <a:rPr lang="en-IE" sz="2400" dirty="0" smtClean="0">
                <a:latin typeface="+mj-lt"/>
              </a:rPr>
              <a:t>Consultations to commence with Skate Board community in relation to outdoor activity area , including skate park. (Subject to planning)</a:t>
            </a:r>
            <a:endParaRPr lang="uk-UA" sz="2400" dirty="0" smtClean="0">
              <a:solidFill>
                <a:schemeClr val="accent1"/>
              </a:solidFill>
              <a:latin typeface="+mj-lt"/>
            </a:endParaRPr>
          </a:p>
        </p:txBody>
      </p:sp>
      <p:grpSp>
        <p:nvGrpSpPr>
          <p:cNvPr id="11" name="Group 16"/>
          <p:cNvGrpSpPr/>
          <p:nvPr/>
        </p:nvGrpSpPr>
        <p:grpSpPr>
          <a:xfrm>
            <a:off x="1447800" y="7353300"/>
            <a:ext cx="10884555" cy="1242096"/>
            <a:chOff x="3429000" y="3646930"/>
            <a:chExt cx="10884555" cy="1242096"/>
          </a:xfrm>
        </p:grpSpPr>
        <p:sp>
          <p:nvSpPr>
            <p:cNvPr id="18" name="Freeform 29"/>
            <p:cNvSpPr>
              <a:spLocks noEditPoints="1"/>
            </p:cNvSpPr>
            <p:nvPr/>
          </p:nvSpPr>
          <p:spPr bwMode="auto">
            <a:xfrm>
              <a:off x="3429000" y="3746026"/>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20" name="TextBox 19"/>
            <p:cNvSpPr txBox="1"/>
            <p:nvPr/>
          </p:nvSpPr>
          <p:spPr>
            <a:xfrm>
              <a:off x="5124450" y="3646930"/>
              <a:ext cx="9189105" cy="830997"/>
            </a:xfrm>
            <a:prstGeom prst="rect">
              <a:avLst/>
            </a:prstGeom>
            <a:noFill/>
          </p:spPr>
          <p:txBody>
            <a:bodyPr wrap="square" rtlCol="0">
              <a:spAutoFit/>
            </a:bodyPr>
            <a:lstStyle/>
            <a:p>
              <a:r>
                <a:rPr lang="en-IE" sz="2400" dirty="0" smtClean="0">
                  <a:latin typeface="+mj-lt"/>
                </a:rPr>
                <a:t>Public Consultation undertaken for the redevelopment of the Mayfair Building. (Report on Part VIII to come back to Council)</a:t>
              </a:r>
            </a:p>
          </p:txBody>
        </p:sp>
      </p:grpSp>
      <p:pic>
        <p:nvPicPr>
          <p:cNvPr id="19" name="Picture 2" descr="U:\Diageo Site\Brewhouse\CGI\14-215_Brewhouse CGI_151117.jpg"/>
          <p:cNvPicPr>
            <a:picLocks noChangeAspect="1" noChangeArrowheads="1"/>
          </p:cNvPicPr>
          <p:nvPr/>
        </p:nvPicPr>
        <p:blipFill>
          <a:blip r:embed="rId2" cstate="print"/>
          <a:srcRect/>
          <a:stretch>
            <a:fillRect/>
          </a:stretch>
        </p:blipFill>
        <p:spPr bwMode="auto">
          <a:xfrm>
            <a:off x="12725400" y="1866900"/>
            <a:ext cx="3907805" cy="2146059"/>
          </a:xfrm>
          <a:prstGeom prst="rect">
            <a:avLst/>
          </a:prstGeom>
          <a:noFill/>
          <a:ln>
            <a:solidFill>
              <a:schemeClr val="bg2"/>
            </a:solidFill>
          </a:ln>
        </p:spPr>
      </p:pic>
      <p:pic>
        <p:nvPicPr>
          <p:cNvPr id="22" name="Picture 21"/>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12954000" y="4533900"/>
            <a:ext cx="3384376" cy="2030626"/>
          </a:xfrm>
          <a:prstGeom prst="rect">
            <a:avLst/>
          </a:prstGeom>
          <a:ln w="38100">
            <a:solidFill>
              <a:schemeClr val="bg2"/>
            </a:solidFill>
          </a:ln>
        </p:spPr>
      </p:pic>
      <p:pic>
        <p:nvPicPr>
          <p:cNvPr id="1026" name="Picture 2" descr="U:\Diageo Site\Mayfair\Computer Generated Images\mayfair building.jpg"/>
          <p:cNvPicPr>
            <a:picLocks noChangeAspect="1" noChangeArrowheads="1"/>
          </p:cNvPicPr>
          <p:nvPr/>
        </p:nvPicPr>
        <p:blipFill>
          <a:blip r:embed="rId4" cstate="print"/>
          <a:srcRect/>
          <a:stretch>
            <a:fillRect/>
          </a:stretch>
        </p:blipFill>
        <p:spPr bwMode="auto">
          <a:xfrm>
            <a:off x="12725400" y="6972300"/>
            <a:ext cx="3886200" cy="2014994"/>
          </a:xfrm>
          <a:prstGeom prst="rect">
            <a:avLst/>
          </a:prstGeom>
          <a:noFill/>
        </p:spPr>
      </p:pic>
      <p:sp>
        <p:nvSpPr>
          <p:cNvPr id="21" name="Freeform 29"/>
          <p:cNvSpPr>
            <a:spLocks noEditPoints="1"/>
          </p:cNvSpPr>
          <p:nvPr/>
        </p:nvSpPr>
        <p:spPr bwMode="auto">
          <a:xfrm>
            <a:off x="1371600" y="4991100"/>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bbey.png"/>
          <p:cNvPicPr>
            <a:picLocks noGrp="1" noChangeAspect="1"/>
          </p:cNvPicPr>
          <p:nvPr>
            <p:ph type="pic" sz="quarter" idx="12"/>
          </p:nvPr>
        </p:nvPicPr>
        <p:blipFill>
          <a:blip r:embed="rId2" cstate="print"/>
          <a:srcRect t="8635" b="8635"/>
          <a:stretch>
            <a:fillRect/>
          </a:stretch>
        </p:blipFill>
        <p:spPr/>
      </p:pic>
      <p:sp>
        <p:nvSpPr>
          <p:cNvPr id="15" name="Rectangle 14"/>
          <p:cNvSpPr/>
          <p:nvPr/>
        </p:nvSpPr>
        <p:spPr>
          <a:xfrm>
            <a:off x="0"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grpSp>
        <p:nvGrpSpPr>
          <p:cNvPr id="21" name="Group 20"/>
          <p:cNvGrpSpPr/>
          <p:nvPr/>
        </p:nvGrpSpPr>
        <p:grpSpPr>
          <a:xfrm>
            <a:off x="11887200" y="0"/>
            <a:ext cx="6400800" cy="10287000"/>
            <a:chOff x="0" y="0"/>
            <a:chExt cx="6400800" cy="10287000"/>
          </a:xfrm>
        </p:grpSpPr>
        <p:sp>
          <p:nvSpPr>
            <p:cNvPr id="5" name="Rectangle 4"/>
            <p:cNvSpPr/>
            <p:nvPr/>
          </p:nvSpPr>
          <p:spPr>
            <a:xfrm>
              <a:off x="0" y="0"/>
              <a:ext cx="6400800" cy="10287000"/>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grpSp>
          <p:nvGrpSpPr>
            <p:cNvPr id="6" name="Group 5"/>
            <p:cNvGrpSpPr/>
            <p:nvPr/>
          </p:nvGrpSpPr>
          <p:grpSpPr>
            <a:xfrm>
              <a:off x="914400" y="2095500"/>
              <a:ext cx="4566557" cy="1066800"/>
              <a:chOff x="6858000" y="4520922"/>
              <a:chExt cx="4566557" cy="1066800"/>
            </a:xfrm>
          </p:grpSpPr>
          <p:sp>
            <p:nvSpPr>
              <p:cNvPr id="7" name="TextBox 6"/>
              <p:cNvSpPr txBox="1"/>
              <p:nvPr/>
            </p:nvSpPr>
            <p:spPr>
              <a:xfrm>
                <a:off x="6863443" y="4589502"/>
                <a:ext cx="4561114" cy="969496"/>
              </a:xfrm>
              <a:prstGeom prst="rect">
                <a:avLst/>
              </a:prstGeom>
              <a:noFill/>
            </p:spPr>
            <p:txBody>
              <a:bodyPr wrap="square" rtlCol="0">
                <a:spAutoFit/>
              </a:bodyPr>
              <a:lstStyle/>
              <a:p>
                <a:pPr algn="ctr"/>
                <a:r>
                  <a:rPr lang="en-US" sz="5700" b="1" dirty="0" smtClean="0">
                    <a:solidFill>
                      <a:schemeClr val="bg1"/>
                    </a:solidFill>
                    <a:ea typeface="Roboto Condensed" panose="02000000000000000000" pitchFamily="2" charset="0"/>
                    <a:cs typeface="Lato Semibold" panose="020F0502020204030203" pitchFamily="34" charset="0"/>
                  </a:rPr>
                  <a:t>introduction</a:t>
                </a:r>
                <a:endParaRPr lang="ru-RU" sz="5700" b="1" dirty="0">
                  <a:solidFill>
                    <a:schemeClr val="bg1"/>
                  </a:solidFill>
                  <a:ea typeface="Lato Semibold" panose="020F0502020204030203" pitchFamily="34" charset="0"/>
                  <a:cs typeface="Lato Semibold" panose="020F0502020204030203" pitchFamily="34" charset="0"/>
                </a:endParaRPr>
              </a:p>
            </p:txBody>
          </p:sp>
          <p:grpSp>
            <p:nvGrpSpPr>
              <p:cNvPr id="8" name="Group 7"/>
              <p:cNvGrpSpPr/>
              <p:nvPr/>
            </p:nvGrpSpPr>
            <p:grpSpPr>
              <a:xfrm>
                <a:off x="6858000" y="4520922"/>
                <a:ext cx="685800" cy="685800"/>
                <a:chOff x="6470650" y="4178021"/>
                <a:chExt cx="685800" cy="685800"/>
              </a:xfrm>
            </p:grpSpPr>
            <p:cxnSp>
              <p:nvCxnSpPr>
                <p:cNvPr id="12" name="Straight Connector 11"/>
                <p:cNvCxnSpPr/>
                <p:nvPr/>
              </p:nvCxnSpPr>
              <p:spPr>
                <a:xfrm flipV="1">
                  <a:off x="6470650" y="4178021"/>
                  <a:ext cx="0" cy="68580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470650" y="4178021"/>
                  <a:ext cx="685800" cy="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rot="10800000">
                <a:off x="10668000" y="4901922"/>
                <a:ext cx="685800" cy="685800"/>
                <a:chOff x="6546850" y="4356377"/>
                <a:chExt cx="685800" cy="685800"/>
              </a:xfrm>
            </p:grpSpPr>
            <p:cxnSp>
              <p:nvCxnSpPr>
                <p:cNvPr id="10" name="Straight Connector 9"/>
                <p:cNvCxnSpPr/>
                <p:nvPr/>
              </p:nvCxnSpPr>
              <p:spPr>
                <a:xfrm flipV="1">
                  <a:off x="6546850" y="4356377"/>
                  <a:ext cx="0" cy="68580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546850" y="4356377"/>
                  <a:ext cx="685800" cy="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4" name="TextBox 13"/>
            <p:cNvSpPr txBox="1"/>
            <p:nvPr/>
          </p:nvSpPr>
          <p:spPr>
            <a:xfrm>
              <a:off x="228600" y="3695700"/>
              <a:ext cx="5791200" cy="4893647"/>
            </a:xfrm>
            <a:prstGeom prst="rect">
              <a:avLst/>
            </a:prstGeom>
            <a:noFill/>
          </p:spPr>
          <p:txBody>
            <a:bodyPr wrap="square" rtlCol="0">
              <a:spAutoFit/>
            </a:bodyPr>
            <a:lstStyle/>
            <a:p>
              <a:r>
                <a:rPr lang="en-IE" sz="2400" b="1" dirty="0" smtClean="0"/>
                <a:t>Key Strategic City Centre site along by the river </a:t>
              </a:r>
              <a:r>
                <a:rPr lang="en-IE" sz="2400" b="1" dirty="0" err="1" smtClean="0"/>
                <a:t>Nore</a:t>
              </a:r>
              <a:r>
                <a:rPr lang="en-IE" sz="2400" dirty="0" smtClean="0"/>
                <a:t>.</a:t>
              </a:r>
            </a:p>
            <a:p>
              <a:endParaRPr lang="en-IE" sz="2400" dirty="0" smtClean="0"/>
            </a:p>
            <a:p>
              <a:r>
                <a:rPr lang="en-IE" sz="2400" b="1" dirty="0" smtClean="0"/>
                <a:t>8</a:t>
              </a:r>
              <a:r>
                <a:rPr lang="en-IE" sz="2400" b="1" baseline="30000" dirty="0" smtClean="0"/>
                <a:t>th</a:t>
              </a:r>
              <a:r>
                <a:rPr lang="en-IE" sz="2400" b="1" dirty="0" smtClean="0"/>
                <a:t> May 2012</a:t>
              </a:r>
              <a:r>
                <a:rPr lang="en-IE" sz="2400" dirty="0" smtClean="0"/>
                <a:t> -   Both the former Borough and County Councils agreed  to purchase the 10.6 acres former Brewery site from Diageo  at a cost of € 2.1 million, following the decision by Diageo to cease production operations in Kilkenny.</a:t>
              </a:r>
            </a:p>
            <a:p>
              <a:pPr>
                <a:buNone/>
              </a:pPr>
              <a:endParaRPr lang="en-IE" sz="2400" dirty="0" smtClean="0"/>
            </a:p>
            <a:p>
              <a:r>
                <a:rPr lang="en-IE" sz="2400" b="1" dirty="0" smtClean="0"/>
                <a:t>July 2014</a:t>
              </a:r>
              <a:r>
                <a:rPr lang="en-IE" sz="2400" dirty="0" smtClean="0"/>
                <a:t>	-    Contract documents for the site purchase signed  with Diageo</a:t>
              </a:r>
            </a:p>
          </p:txBody>
        </p:sp>
      </p:grpSp>
    </p:spTree>
    <p:extLst>
      <p:ext uri="{BB962C8B-B14F-4D97-AF65-F5344CB8AC3E}">
        <p14:creationId xmlns="" xmlns:p14="http://schemas.microsoft.com/office/powerpoint/2010/main" val="4259288667"/>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81528"/>
            <a:ext cx="5448300" cy="1338828"/>
          </a:xfrm>
        </p:spPr>
        <p:txBody>
          <a:bodyPr/>
          <a:lstStyle/>
          <a:p>
            <a:r>
              <a:rPr lang="en-US" dirty="0" smtClean="0"/>
              <a:t/>
            </a:r>
            <a:br>
              <a:rPr lang="en-US" dirty="0" smtClean="0"/>
            </a:br>
            <a:r>
              <a:rPr lang="en-US" dirty="0" smtClean="0">
                <a:solidFill>
                  <a:schemeClr val="accent1"/>
                </a:solidFill>
              </a:rPr>
              <a:t>current status</a:t>
            </a:r>
            <a:endParaRPr lang="uk-UA" dirty="0">
              <a:solidFill>
                <a:schemeClr val="accent1"/>
              </a:solidFill>
            </a:endParaRPr>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20</a:t>
            </a:fld>
            <a:endParaRPr/>
          </a:p>
        </p:txBody>
      </p:sp>
      <p:grpSp>
        <p:nvGrpSpPr>
          <p:cNvPr id="2" name="Group 10"/>
          <p:cNvGrpSpPr/>
          <p:nvPr/>
        </p:nvGrpSpPr>
        <p:grpSpPr>
          <a:xfrm>
            <a:off x="914400" y="2857500"/>
            <a:ext cx="12382500" cy="1242096"/>
            <a:chOff x="3429000" y="2947415"/>
            <a:chExt cx="12382500" cy="1242096"/>
          </a:xfrm>
        </p:grpSpPr>
        <p:sp>
          <p:nvSpPr>
            <p:cNvPr id="8" name="Freeform 29"/>
            <p:cNvSpPr>
              <a:spLocks noEditPoints="1"/>
            </p:cNvSpPr>
            <p:nvPr/>
          </p:nvSpPr>
          <p:spPr bwMode="auto">
            <a:xfrm>
              <a:off x="3429000" y="3046511"/>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grpSp>
          <p:nvGrpSpPr>
            <p:cNvPr id="3" name="Group 2"/>
            <p:cNvGrpSpPr/>
            <p:nvPr/>
          </p:nvGrpSpPr>
          <p:grpSpPr>
            <a:xfrm>
              <a:off x="5124450" y="2947415"/>
              <a:ext cx="10687050" cy="1033416"/>
              <a:chOff x="5124450" y="2947415"/>
              <a:chExt cx="10687050" cy="1033416"/>
            </a:xfrm>
          </p:grpSpPr>
          <p:sp>
            <p:nvSpPr>
              <p:cNvPr id="9" name="TextBox 8"/>
              <p:cNvSpPr txBox="1"/>
              <p:nvPr/>
            </p:nvSpPr>
            <p:spPr>
              <a:xfrm>
                <a:off x="5124450" y="2947415"/>
                <a:ext cx="9189105" cy="830997"/>
              </a:xfrm>
              <a:prstGeom prst="rect">
                <a:avLst/>
              </a:prstGeom>
              <a:noFill/>
            </p:spPr>
            <p:txBody>
              <a:bodyPr wrap="square" rtlCol="0">
                <a:spAutoFit/>
              </a:bodyPr>
              <a:lstStyle/>
              <a:p>
                <a:pPr lvl="1"/>
                <a:r>
                  <a:rPr lang="en-IE" sz="2400" dirty="0" smtClean="0">
                    <a:latin typeface="+mj-lt"/>
                  </a:rPr>
                  <a:t>Development of a low carbon energy strategy for the development of the </a:t>
                </a:r>
                <a:r>
                  <a:rPr lang="en-IE" sz="2400" dirty="0" err="1" smtClean="0">
                    <a:latin typeface="+mj-lt"/>
                  </a:rPr>
                  <a:t>Masterplan</a:t>
                </a:r>
                <a:r>
                  <a:rPr lang="en-IE" sz="2400" dirty="0" smtClean="0">
                    <a:latin typeface="+mj-lt"/>
                  </a:rPr>
                  <a:t> area.</a:t>
                </a:r>
              </a:p>
            </p:txBody>
          </p:sp>
          <p:sp>
            <p:nvSpPr>
              <p:cNvPr id="10" name="TextBox 9"/>
              <p:cNvSpPr txBox="1"/>
              <p:nvPr/>
            </p:nvSpPr>
            <p:spPr>
              <a:xfrm>
                <a:off x="5124450" y="3580721"/>
                <a:ext cx="10687050" cy="400110"/>
              </a:xfrm>
              <a:prstGeom prst="rect">
                <a:avLst/>
              </a:prstGeom>
              <a:noFill/>
            </p:spPr>
            <p:txBody>
              <a:bodyPr wrap="square" rtlCol="0">
                <a:spAutoFit/>
              </a:bodyPr>
              <a:lstStyle/>
              <a:p>
                <a:endParaRPr lang="en-US" sz="2000" dirty="0">
                  <a:solidFill>
                    <a:schemeClr val="tx2"/>
                  </a:solidFill>
                </a:endParaRPr>
              </a:p>
            </p:txBody>
          </p:sp>
        </p:grpSp>
      </p:grpSp>
      <p:grpSp>
        <p:nvGrpSpPr>
          <p:cNvPr id="6" name="Group 11"/>
          <p:cNvGrpSpPr/>
          <p:nvPr/>
        </p:nvGrpSpPr>
        <p:grpSpPr>
          <a:xfrm>
            <a:off x="914400" y="4838700"/>
            <a:ext cx="10884555" cy="1938992"/>
            <a:chOff x="3429000" y="2947415"/>
            <a:chExt cx="10884555" cy="1938992"/>
          </a:xfrm>
        </p:grpSpPr>
        <p:sp>
          <p:nvSpPr>
            <p:cNvPr id="13" name="Freeform 29"/>
            <p:cNvSpPr>
              <a:spLocks noEditPoints="1"/>
            </p:cNvSpPr>
            <p:nvPr/>
          </p:nvSpPr>
          <p:spPr bwMode="auto">
            <a:xfrm>
              <a:off x="3429000" y="3046511"/>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TextBox 14"/>
            <p:cNvSpPr txBox="1"/>
            <p:nvPr/>
          </p:nvSpPr>
          <p:spPr>
            <a:xfrm>
              <a:off x="5124450" y="2947415"/>
              <a:ext cx="9189105" cy="1938992"/>
            </a:xfrm>
            <a:prstGeom prst="rect">
              <a:avLst/>
            </a:prstGeom>
            <a:noFill/>
          </p:spPr>
          <p:txBody>
            <a:bodyPr wrap="square" rtlCol="0">
              <a:spAutoFit/>
            </a:bodyPr>
            <a:lstStyle/>
            <a:p>
              <a:pPr lvl="1"/>
              <a:r>
                <a:rPr lang="en-IE" sz="2400" dirty="0" smtClean="0">
                  <a:latin typeface="+mj-lt"/>
                </a:rPr>
                <a:t>Design of the Housing scheme</a:t>
              </a:r>
            </a:p>
            <a:p>
              <a:pPr lvl="1"/>
              <a:r>
                <a:rPr lang="en-IE" sz="2400" dirty="0" smtClean="0">
                  <a:latin typeface="+mj-lt"/>
                </a:rPr>
                <a:t>Design of this site to consider options for the incorporation of a Water based activities facility, with direct access to the river via the existing </a:t>
              </a:r>
              <a:r>
                <a:rPr lang="en-IE" sz="2400" dirty="0" err="1" smtClean="0">
                  <a:latin typeface="+mj-lt"/>
                </a:rPr>
                <a:t>boatslip</a:t>
              </a:r>
              <a:r>
                <a:rPr lang="en-IE" sz="2400" dirty="0" smtClean="0">
                  <a:latin typeface="+mj-lt"/>
                </a:rPr>
                <a:t> – consultation with groups regarding  Water based activities . (Subject to planning)</a:t>
              </a:r>
            </a:p>
          </p:txBody>
        </p:sp>
      </p:grpSp>
      <p:grpSp>
        <p:nvGrpSpPr>
          <p:cNvPr id="7" name="Group 16"/>
          <p:cNvGrpSpPr/>
          <p:nvPr/>
        </p:nvGrpSpPr>
        <p:grpSpPr>
          <a:xfrm>
            <a:off x="990600" y="7048500"/>
            <a:ext cx="10732155" cy="1143000"/>
            <a:chOff x="3581400" y="3046511"/>
            <a:chExt cx="10732155" cy="1143000"/>
          </a:xfrm>
        </p:grpSpPr>
        <p:sp>
          <p:nvSpPr>
            <p:cNvPr id="18" name="Freeform 29"/>
            <p:cNvSpPr>
              <a:spLocks noEditPoints="1"/>
            </p:cNvSpPr>
            <p:nvPr/>
          </p:nvSpPr>
          <p:spPr bwMode="auto">
            <a:xfrm>
              <a:off x="3581400" y="3046511"/>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20" name="TextBox 19"/>
            <p:cNvSpPr txBox="1"/>
            <p:nvPr/>
          </p:nvSpPr>
          <p:spPr>
            <a:xfrm>
              <a:off x="5124450" y="3191470"/>
              <a:ext cx="9189105" cy="769441"/>
            </a:xfrm>
            <a:prstGeom prst="rect">
              <a:avLst/>
            </a:prstGeom>
            <a:noFill/>
          </p:spPr>
          <p:txBody>
            <a:bodyPr wrap="square" rtlCol="0">
              <a:spAutoFit/>
            </a:bodyPr>
            <a:lstStyle/>
            <a:p>
              <a:pPr lvl="1"/>
              <a:r>
                <a:rPr lang="en-IE" sz="2200" dirty="0" smtClean="0">
                  <a:latin typeface="+mj-lt"/>
                </a:rPr>
                <a:t>Development of an Archaeological Assessment (Testing) Strategy for the </a:t>
              </a:r>
              <a:r>
                <a:rPr lang="en-IE" sz="2200" dirty="0" err="1" smtClean="0">
                  <a:latin typeface="+mj-lt"/>
                </a:rPr>
                <a:t>Masterplan</a:t>
              </a:r>
              <a:r>
                <a:rPr lang="en-IE" sz="2200" dirty="0" smtClean="0">
                  <a:latin typeface="+mj-lt"/>
                </a:rPr>
                <a:t> area</a:t>
              </a:r>
            </a:p>
          </p:txBody>
        </p:sp>
      </p:grpSp>
      <p:pic>
        <p:nvPicPr>
          <p:cNvPr id="16" name="Picture 2"/>
          <p:cNvPicPr>
            <a:picLocks noChangeAspect="1" noChangeArrowheads="1"/>
          </p:cNvPicPr>
          <p:nvPr/>
        </p:nvPicPr>
        <p:blipFill>
          <a:blip r:embed="rId2" cstate="print"/>
          <a:srcRect/>
          <a:stretch>
            <a:fillRect/>
          </a:stretch>
        </p:blipFill>
        <p:spPr bwMode="auto">
          <a:xfrm>
            <a:off x="13030200" y="2628900"/>
            <a:ext cx="2302927" cy="2110754"/>
          </a:xfrm>
          <a:prstGeom prst="rect">
            <a:avLst/>
          </a:prstGeom>
          <a:noFill/>
          <a:ln w="9525">
            <a:noFill/>
            <a:miter lim="800000"/>
            <a:headEnd/>
            <a:tailEnd/>
          </a:ln>
        </p:spPr>
      </p:pic>
      <p:pic>
        <p:nvPicPr>
          <p:cNvPr id="17" name="Picture 4"/>
          <p:cNvPicPr>
            <a:picLocks noChangeAspect="1" noChangeArrowheads="1"/>
          </p:cNvPicPr>
          <p:nvPr/>
        </p:nvPicPr>
        <p:blipFill>
          <a:blip r:embed="rId3" cstate="print"/>
          <a:srcRect/>
          <a:stretch>
            <a:fillRect/>
          </a:stretch>
        </p:blipFill>
        <p:spPr bwMode="auto">
          <a:xfrm>
            <a:off x="13182600" y="5676900"/>
            <a:ext cx="2286000" cy="3037908"/>
          </a:xfrm>
          <a:prstGeom prst="rect">
            <a:avLst/>
          </a:prstGeom>
          <a:noFill/>
          <a:ln w="9525">
            <a:noFill/>
            <a:miter lim="800000"/>
            <a:headEnd/>
            <a:tailEnd/>
          </a:ln>
        </p:spPr>
      </p:pic>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500"/>
            <a:ext cx="5448300" cy="715581"/>
          </a:xfrm>
        </p:spPr>
        <p:txBody>
          <a:bodyPr/>
          <a:lstStyle/>
          <a:p>
            <a:r>
              <a:rPr lang="en-US" dirty="0" smtClean="0">
                <a:solidFill>
                  <a:schemeClr val="accent1"/>
                </a:solidFill>
              </a:rPr>
              <a:t>archaeology</a:t>
            </a:r>
            <a:endParaRPr lang="uk-UA" dirty="0">
              <a:solidFill>
                <a:schemeClr val="accent1"/>
              </a:solidFill>
            </a:endParaRPr>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21</a:t>
            </a:fld>
            <a:endParaRPr/>
          </a:p>
        </p:txBody>
      </p:sp>
      <p:pic>
        <p:nvPicPr>
          <p:cNvPr id="19" name="Picture 18" descr="Archaeology heat map.jpg"/>
          <p:cNvPicPr>
            <a:picLocks noChangeAspect="1"/>
          </p:cNvPicPr>
          <p:nvPr/>
        </p:nvPicPr>
        <p:blipFill>
          <a:blip r:embed="rId2" cstate="print"/>
          <a:stretch>
            <a:fillRect/>
          </a:stretch>
        </p:blipFill>
        <p:spPr>
          <a:xfrm>
            <a:off x="5553456" y="952500"/>
            <a:ext cx="6340060" cy="8961120"/>
          </a:xfrm>
          <a:prstGeom prst="rect">
            <a:avLst/>
          </a:prstGeom>
        </p:spPr>
      </p:pic>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38100"/>
            <a:ext cx="5448300" cy="1338828"/>
          </a:xfrm>
        </p:spPr>
        <p:txBody>
          <a:bodyPr/>
          <a:lstStyle/>
          <a:p>
            <a:r>
              <a:rPr lang="en-US" dirty="0" smtClean="0"/>
              <a:t/>
            </a:r>
            <a:br>
              <a:rPr lang="en-US" dirty="0" smtClean="0"/>
            </a:br>
            <a:r>
              <a:rPr lang="en-US" dirty="0" err="1" smtClean="0">
                <a:solidFill>
                  <a:schemeClr val="accent1"/>
                </a:solidFill>
              </a:rPr>
              <a:t>mayfair</a:t>
            </a:r>
            <a:r>
              <a:rPr lang="en-US" dirty="0" smtClean="0">
                <a:solidFill>
                  <a:schemeClr val="accent1"/>
                </a:solidFill>
              </a:rPr>
              <a:t> building</a:t>
            </a:r>
            <a:endParaRPr lang="uk-UA" dirty="0">
              <a:solidFill>
                <a:schemeClr val="accent1"/>
              </a:solidFill>
            </a:endParaRPr>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22</a:t>
            </a:fld>
            <a:endParaRPr/>
          </a:p>
        </p:txBody>
      </p:sp>
      <p:pic>
        <p:nvPicPr>
          <p:cNvPr id="19" name="Picture 18" descr="mayfair building.jpg"/>
          <p:cNvPicPr>
            <a:picLocks noChangeAspect="1"/>
          </p:cNvPicPr>
          <p:nvPr/>
        </p:nvPicPr>
        <p:blipFill>
          <a:blip r:embed="rId2" cstate="print"/>
          <a:stretch>
            <a:fillRect/>
          </a:stretch>
        </p:blipFill>
        <p:spPr>
          <a:xfrm>
            <a:off x="8153400" y="3314700"/>
            <a:ext cx="9372600" cy="4859693"/>
          </a:xfrm>
          <a:prstGeom prst="rect">
            <a:avLst/>
          </a:prstGeom>
        </p:spPr>
      </p:pic>
      <p:pic>
        <p:nvPicPr>
          <p:cNvPr id="21" name="Picture 20" descr="1 View from Parliament Street Watergate South west.png"/>
          <p:cNvPicPr>
            <a:picLocks noChangeAspect="1"/>
          </p:cNvPicPr>
          <p:nvPr/>
        </p:nvPicPr>
        <p:blipFill>
          <a:blip r:embed="rId3" cstate="print"/>
          <a:stretch>
            <a:fillRect/>
          </a:stretch>
        </p:blipFill>
        <p:spPr>
          <a:xfrm>
            <a:off x="898564" y="1790700"/>
            <a:ext cx="6873836" cy="4679086"/>
          </a:xfrm>
          <a:prstGeom prst="rect">
            <a:avLst/>
          </a:prstGeom>
        </p:spPr>
      </p:pic>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694119"/>
            <a:ext cx="5448300" cy="715581"/>
          </a:xfrm>
        </p:spPr>
        <p:txBody>
          <a:bodyPr/>
          <a:lstStyle/>
          <a:p>
            <a:r>
              <a:rPr lang="en-US" dirty="0" err="1" smtClean="0">
                <a:solidFill>
                  <a:schemeClr val="accent1"/>
                </a:solidFill>
              </a:rPr>
              <a:t>brewhouse</a:t>
            </a:r>
            <a:endParaRPr lang="uk-UA" dirty="0">
              <a:solidFill>
                <a:schemeClr val="accent1"/>
              </a:solidFill>
            </a:endParaRPr>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23</a:t>
            </a:fld>
            <a:endParaRPr/>
          </a:p>
        </p:txBody>
      </p:sp>
      <p:pic>
        <p:nvPicPr>
          <p:cNvPr id="6" name="Picture 5" descr="20150918_164621.jpg"/>
          <p:cNvPicPr>
            <a:picLocks noChangeAspect="1"/>
          </p:cNvPicPr>
          <p:nvPr/>
        </p:nvPicPr>
        <p:blipFill>
          <a:blip r:embed="rId2" cstate="print"/>
          <a:stretch>
            <a:fillRect/>
          </a:stretch>
        </p:blipFill>
        <p:spPr>
          <a:xfrm>
            <a:off x="990600" y="1638300"/>
            <a:ext cx="6629400" cy="4972050"/>
          </a:xfrm>
          <a:prstGeom prst="rect">
            <a:avLst/>
          </a:prstGeom>
        </p:spPr>
      </p:pic>
      <p:pic>
        <p:nvPicPr>
          <p:cNvPr id="7" name="Picture 6" descr="14-215_Brewhouse CGI_151117.jpg"/>
          <p:cNvPicPr>
            <a:picLocks noChangeAspect="1"/>
          </p:cNvPicPr>
          <p:nvPr/>
        </p:nvPicPr>
        <p:blipFill>
          <a:blip r:embed="rId3" cstate="print"/>
          <a:stretch>
            <a:fillRect/>
          </a:stretch>
        </p:blipFill>
        <p:spPr>
          <a:xfrm>
            <a:off x="8153400" y="3793686"/>
            <a:ext cx="8686800" cy="4770501"/>
          </a:xfrm>
          <a:prstGeom prst="rect">
            <a:avLst/>
          </a:prstGeom>
        </p:spPr>
      </p:pic>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9791700" cy="1338828"/>
          </a:xfrm>
        </p:spPr>
        <p:txBody>
          <a:bodyPr/>
          <a:lstStyle/>
          <a:p>
            <a:r>
              <a:rPr lang="en-US" dirty="0" smtClean="0">
                <a:solidFill>
                  <a:schemeClr val="accent1"/>
                </a:solidFill>
              </a:rPr>
              <a:t>changing views of the cities heritage</a:t>
            </a:r>
            <a:r>
              <a:rPr lang="en-US" dirty="0" smtClean="0"/>
              <a:t/>
            </a:r>
            <a:br>
              <a:rPr lang="en-US" dirty="0" smtClean="0"/>
            </a:br>
            <a:endParaRPr lang="uk-UA" dirty="0"/>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24</a:t>
            </a:fld>
            <a:endParaRPr/>
          </a:p>
        </p:txBody>
      </p:sp>
      <p:pic>
        <p:nvPicPr>
          <p:cNvPr id="19" name="Picture 2" descr="C:\Users\tlauhoff\Desktop\photosforpresentation\P1010375-1.jpg"/>
          <p:cNvPicPr>
            <a:picLocks noChangeAspect="1" noChangeArrowheads="1"/>
          </p:cNvPicPr>
          <p:nvPr/>
        </p:nvPicPr>
        <p:blipFill>
          <a:blip r:embed="rId2" cstate="print"/>
          <a:stretch>
            <a:fillRect/>
          </a:stretch>
        </p:blipFill>
        <p:spPr bwMode="auto">
          <a:xfrm>
            <a:off x="609600" y="2095500"/>
            <a:ext cx="8077200" cy="5384800"/>
          </a:xfrm>
          <a:prstGeom prst="rect">
            <a:avLst/>
          </a:prstGeom>
          <a:noFill/>
        </p:spPr>
      </p:pic>
      <p:pic>
        <p:nvPicPr>
          <p:cNvPr id="21" name="Picture 4" descr="C:\Users\tlauhoff\Desktop\photosforpresentation\P1010386-1.jpg"/>
          <p:cNvPicPr>
            <a:picLocks noChangeAspect="1" noChangeArrowheads="1"/>
          </p:cNvPicPr>
          <p:nvPr/>
        </p:nvPicPr>
        <p:blipFill>
          <a:blip r:embed="rId3" cstate="print"/>
          <a:srcRect/>
          <a:stretch>
            <a:fillRect/>
          </a:stretch>
        </p:blipFill>
        <p:spPr bwMode="auto">
          <a:xfrm>
            <a:off x="10896600" y="771415"/>
            <a:ext cx="7129898" cy="4753085"/>
          </a:xfrm>
          <a:prstGeom prst="rect">
            <a:avLst/>
          </a:prstGeom>
          <a:noFill/>
        </p:spPr>
      </p:pic>
      <p:pic>
        <p:nvPicPr>
          <p:cNvPr id="22" name="Picture 5" descr="C:\Users\tlauhoff\Desktop\photosforpresentation\P1010430-1.jpg"/>
          <p:cNvPicPr>
            <a:picLocks noChangeAspect="1" noChangeArrowheads="1"/>
          </p:cNvPicPr>
          <p:nvPr/>
        </p:nvPicPr>
        <p:blipFill>
          <a:blip r:embed="rId4" cstate="print"/>
          <a:srcRect/>
          <a:stretch>
            <a:fillRect/>
          </a:stretch>
        </p:blipFill>
        <p:spPr bwMode="auto">
          <a:xfrm>
            <a:off x="7543800" y="4533900"/>
            <a:ext cx="7873867" cy="5249044"/>
          </a:xfrm>
          <a:prstGeom prst="rect">
            <a:avLst/>
          </a:prstGeom>
          <a:noFill/>
        </p:spPr>
      </p:pic>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9791700" cy="715581"/>
          </a:xfrm>
        </p:spPr>
        <p:txBody>
          <a:bodyPr/>
          <a:lstStyle/>
          <a:p>
            <a:r>
              <a:rPr lang="en-US" dirty="0" smtClean="0">
                <a:solidFill>
                  <a:schemeClr val="accent1"/>
                </a:solidFill>
              </a:rPr>
              <a:t>site context</a:t>
            </a:r>
            <a:endParaRPr lang="uk-UA" dirty="0"/>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25</a:t>
            </a:fld>
            <a:endParaRPr/>
          </a:p>
        </p:txBody>
      </p:sp>
      <p:pic>
        <p:nvPicPr>
          <p:cNvPr id="7" name="Picture 2" descr="C:\Users\tlauhoff\AppData\Local\Microsoft\Windows\Temporary Internet Files\Content.Outlook\1539RJVC\Abbeyquarter and Environs-Default-000.jpg"/>
          <p:cNvPicPr>
            <a:picLocks noChangeAspect="1" noChangeArrowheads="1"/>
          </p:cNvPicPr>
          <p:nvPr/>
        </p:nvPicPr>
        <p:blipFill>
          <a:blip r:embed="rId2" cstate="print"/>
          <a:srcRect/>
          <a:stretch>
            <a:fillRect/>
          </a:stretch>
        </p:blipFill>
        <p:spPr bwMode="auto">
          <a:xfrm>
            <a:off x="2143944" y="1485900"/>
            <a:ext cx="13096056" cy="8200438"/>
          </a:xfrm>
          <a:prstGeom prst="rect">
            <a:avLst/>
          </a:prstGeom>
          <a:noFill/>
        </p:spPr>
      </p:pic>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571411"/>
            <a:ext cx="9791700" cy="715581"/>
          </a:xfrm>
        </p:spPr>
        <p:txBody>
          <a:bodyPr/>
          <a:lstStyle/>
          <a:p>
            <a:r>
              <a:rPr lang="en-US" dirty="0" smtClean="0">
                <a:solidFill>
                  <a:schemeClr val="accent1"/>
                </a:solidFill>
              </a:rPr>
              <a:t>local authority role in heritage</a:t>
            </a:r>
            <a:endParaRPr lang="uk-UA" dirty="0"/>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26</a:t>
            </a:fld>
            <a:endParaRPr/>
          </a:p>
        </p:txBody>
      </p:sp>
      <p:pic>
        <p:nvPicPr>
          <p:cNvPr id="6" name="Picture 5" descr="Evans Home.jpg"/>
          <p:cNvPicPr>
            <a:picLocks noChangeAspect="1"/>
          </p:cNvPicPr>
          <p:nvPr/>
        </p:nvPicPr>
        <p:blipFill>
          <a:blip r:embed="rId2" cstate="print"/>
          <a:stretch>
            <a:fillRect/>
          </a:stretch>
        </p:blipFill>
        <p:spPr>
          <a:xfrm>
            <a:off x="1447800" y="1714500"/>
            <a:ext cx="4578096" cy="34358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Rothe House.jpg"/>
          <p:cNvPicPr>
            <a:picLocks noChangeAspect="1"/>
          </p:cNvPicPr>
          <p:nvPr/>
        </p:nvPicPr>
        <p:blipFill>
          <a:blip r:embed="rId3" cstate="print"/>
          <a:stretch>
            <a:fillRect/>
          </a:stretch>
        </p:blipFill>
        <p:spPr>
          <a:xfrm>
            <a:off x="10845800" y="1009590"/>
            <a:ext cx="3175000" cy="28829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St Marys aerial.jpg"/>
          <p:cNvPicPr>
            <a:picLocks noChangeAspect="1"/>
          </p:cNvPicPr>
          <p:nvPr/>
        </p:nvPicPr>
        <p:blipFill>
          <a:blip r:embed="rId4" cstate="print"/>
          <a:stretch>
            <a:fillRect/>
          </a:stretch>
        </p:blipFill>
        <p:spPr>
          <a:xfrm>
            <a:off x="3540355" y="5932932"/>
            <a:ext cx="5832245" cy="33253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Talbots Tower.JPG"/>
          <p:cNvPicPr>
            <a:picLocks noChangeAspect="1"/>
          </p:cNvPicPr>
          <p:nvPr/>
        </p:nvPicPr>
        <p:blipFill>
          <a:blip r:embed="rId5" cstate="print"/>
          <a:stretch>
            <a:fillRect/>
          </a:stretch>
        </p:blipFill>
        <p:spPr>
          <a:xfrm>
            <a:off x="11201400" y="5372100"/>
            <a:ext cx="4368800" cy="3276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12496800" y="8801100"/>
            <a:ext cx="1887055" cy="400110"/>
          </a:xfrm>
          <a:prstGeom prst="rect">
            <a:avLst/>
          </a:prstGeom>
          <a:noFill/>
        </p:spPr>
        <p:txBody>
          <a:bodyPr wrap="none" rtlCol="0">
            <a:spAutoFit/>
          </a:bodyPr>
          <a:lstStyle/>
          <a:p>
            <a:r>
              <a:rPr lang="en-IE" sz="2000" dirty="0" smtClean="0">
                <a:solidFill>
                  <a:schemeClr val="tx2"/>
                </a:solidFill>
              </a:rPr>
              <a:t>Talbot’s Tower</a:t>
            </a:r>
            <a:endParaRPr lang="en-IE" sz="2000" dirty="0">
              <a:solidFill>
                <a:schemeClr val="tx2"/>
              </a:solidFill>
            </a:endParaRPr>
          </a:p>
        </p:txBody>
      </p:sp>
      <p:sp>
        <p:nvSpPr>
          <p:cNvPr id="12" name="TextBox 11"/>
          <p:cNvSpPr txBox="1"/>
          <p:nvPr/>
        </p:nvSpPr>
        <p:spPr>
          <a:xfrm>
            <a:off x="2667000" y="5352990"/>
            <a:ext cx="1691489" cy="400110"/>
          </a:xfrm>
          <a:prstGeom prst="rect">
            <a:avLst/>
          </a:prstGeom>
          <a:noFill/>
        </p:spPr>
        <p:txBody>
          <a:bodyPr wrap="none" rtlCol="0">
            <a:spAutoFit/>
          </a:bodyPr>
          <a:lstStyle/>
          <a:p>
            <a:r>
              <a:rPr lang="en-IE" sz="2000" dirty="0" smtClean="0">
                <a:solidFill>
                  <a:schemeClr val="tx2"/>
                </a:solidFill>
              </a:rPr>
              <a:t>Evan’s Home</a:t>
            </a:r>
            <a:endParaRPr lang="en-IE" sz="2000" dirty="0">
              <a:solidFill>
                <a:schemeClr val="tx2"/>
              </a:solidFill>
            </a:endParaRPr>
          </a:p>
        </p:txBody>
      </p:sp>
      <p:sp>
        <p:nvSpPr>
          <p:cNvPr id="13" name="TextBox 12"/>
          <p:cNvSpPr txBox="1"/>
          <p:nvPr/>
        </p:nvSpPr>
        <p:spPr>
          <a:xfrm>
            <a:off x="4898754" y="9410700"/>
            <a:ext cx="2949846" cy="400110"/>
          </a:xfrm>
          <a:prstGeom prst="rect">
            <a:avLst/>
          </a:prstGeom>
          <a:noFill/>
        </p:spPr>
        <p:txBody>
          <a:bodyPr wrap="none" rtlCol="0">
            <a:spAutoFit/>
          </a:bodyPr>
          <a:lstStyle/>
          <a:p>
            <a:r>
              <a:rPr lang="en-IE" sz="2000" dirty="0" err="1" smtClean="0">
                <a:solidFill>
                  <a:schemeClr val="tx2"/>
                </a:solidFill>
              </a:rPr>
              <a:t>St.Mary’s</a:t>
            </a:r>
            <a:r>
              <a:rPr lang="en-IE" sz="2000" dirty="0" smtClean="0">
                <a:solidFill>
                  <a:schemeClr val="tx2"/>
                </a:solidFill>
              </a:rPr>
              <a:t> Church Aerial </a:t>
            </a:r>
            <a:endParaRPr lang="en-IE" sz="2000" dirty="0">
              <a:solidFill>
                <a:schemeClr val="tx2"/>
              </a:solidFill>
            </a:endParaRPr>
          </a:p>
        </p:txBody>
      </p:sp>
      <p:sp>
        <p:nvSpPr>
          <p:cNvPr id="14" name="TextBox 13"/>
          <p:cNvSpPr txBox="1"/>
          <p:nvPr/>
        </p:nvSpPr>
        <p:spPr>
          <a:xfrm>
            <a:off x="11603932" y="4133790"/>
            <a:ext cx="1680268" cy="400110"/>
          </a:xfrm>
          <a:prstGeom prst="rect">
            <a:avLst/>
          </a:prstGeom>
          <a:noFill/>
        </p:spPr>
        <p:txBody>
          <a:bodyPr wrap="none" rtlCol="0">
            <a:spAutoFit/>
          </a:bodyPr>
          <a:lstStyle/>
          <a:p>
            <a:r>
              <a:rPr lang="en-IE" sz="2000" dirty="0" err="1" smtClean="0">
                <a:solidFill>
                  <a:schemeClr val="tx2"/>
                </a:solidFill>
              </a:rPr>
              <a:t>Rothe</a:t>
            </a:r>
            <a:r>
              <a:rPr lang="en-IE" sz="2000" dirty="0" smtClean="0">
                <a:solidFill>
                  <a:schemeClr val="tx2"/>
                </a:solidFill>
              </a:rPr>
              <a:t> House</a:t>
            </a:r>
            <a:endParaRPr lang="en-IE" sz="2000" dirty="0">
              <a:solidFill>
                <a:schemeClr val="tx2"/>
              </a:solidFill>
            </a:endParaRPr>
          </a:p>
        </p:txBody>
      </p:sp>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Issues </a:t>
            </a:r>
            <a:r>
              <a:rPr lang="en-US" dirty="0"/>
              <a:t/>
            </a:r>
            <a:br>
              <a:rPr lang="en-US" dirty="0"/>
            </a:br>
            <a:r>
              <a:rPr lang="en-US" dirty="0" smtClean="0"/>
              <a:t>raised</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27</a:t>
            </a:fld>
            <a:endParaRPr/>
          </a:p>
        </p:txBody>
      </p:sp>
      <p:grpSp>
        <p:nvGrpSpPr>
          <p:cNvPr id="5" name="Group 8"/>
          <p:cNvGrpSpPr/>
          <p:nvPr/>
        </p:nvGrpSpPr>
        <p:grpSpPr>
          <a:xfrm>
            <a:off x="1562101" y="1485900"/>
            <a:ext cx="7239000" cy="1862048"/>
            <a:chOff x="1752601" y="2400300"/>
            <a:chExt cx="7239000" cy="1862048"/>
          </a:xfrm>
        </p:grpSpPr>
        <p:sp>
          <p:nvSpPr>
            <p:cNvPr id="4" name="TextBox 3"/>
            <p:cNvSpPr txBox="1"/>
            <p:nvPr/>
          </p:nvSpPr>
          <p:spPr>
            <a:xfrm>
              <a:off x="1752601" y="2400300"/>
              <a:ext cx="2095500" cy="1862048"/>
            </a:xfrm>
            <a:prstGeom prst="rect">
              <a:avLst/>
            </a:prstGeom>
            <a:noFill/>
          </p:spPr>
          <p:txBody>
            <a:bodyPr wrap="square" rtlCol="0">
              <a:spAutoFit/>
            </a:bodyPr>
            <a:lstStyle/>
            <a:p>
              <a:pPr algn="r"/>
              <a:r>
                <a:rPr lang="en-US" sz="11500" b="1" dirty="0" smtClean="0">
                  <a:solidFill>
                    <a:schemeClr val="accent1"/>
                  </a:solidFill>
                  <a:latin typeface="+mj-lt"/>
                </a:rPr>
                <a:t>01</a:t>
              </a:r>
              <a:endParaRPr lang="uk-UA" sz="11500" b="1" dirty="0">
                <a:solidFill>
                  <a:schemeClr val="accent1"/>
                </a:solidFill>
                <a:latin typeface="+mj-lt"/>
              </a:endParaRPr>
            </a:p>
          </p:txBody>
        </p:sp>
        <p:sp>
          <p:nvSpPr>
            <p:cNvPr id="7" name="TextBox 6"/>
            <p:cNvSpPr txBox="1"/>
            <p:nvPr/>
          </p:nvSpPr>
          <p:spPr>
            <a:xfrm>
              <a:off x="3848101" y="2800171"/>
              <a:ext cx="5143500" cy="1200329"/>
            </a:xfrm>
            <a:prstGeom prst="rect">
              <a:avLst/>
            </a:prstGeom>
            <a:noFill/>
          </p:spPr>
          <p:txBody>
            <a:bodyPr wrap="square" rtlCol="0">
              <a:spAutoFit/>
            </a:bodyPr>
            <a:lstStyle/>
            <a:p>
              <a:r>
                <a:rPr lang="en-US" sz="3600" dirty="0" smtClean="0">
                  <a:latin typeface="+mj-lt"/>
                </a:rPr>
                <a:t>Existing Vacant office space</a:t>
              </a:r>
              <a:endParaRPr lang="uk-UA" sz="3600" dirty="0">
                <a:latin typeface="+mj-lt"/>
              </a:endParaRPr>
            </a:p>
          </p:txBody>
        </p:sp>
      </p:grpSp>
      <p:grpSp>
        <p:nvGrpSpPr>
          <p:cNvPr id="6" name="Group 13"/>
          <p:cNvGrpSpPr/>
          <p:nvPr/>
        </p:nvGrpSpPr>
        <p:grpSpPr>
          <a:xfrm>
            <a:off x="1596292" y="7396252"/>
            <a:ext cx="8462108" cy="1862048"/>
            <a:chOff x="1586021" y="2400300"/>
            <a:chExt cx="7399601" cy="1862048"/>
          </a:xfrm>
        </p:grpSpPr>
        <p:sp>
          <p:nvSpPr>
            <p:cNvPr id="15" name="TextBox 14"/>
            <p:cNvSpPr txBox="1"/>
            <p:nvPr/>
          </p:nvSpPr>
          <p:spPr>
            <a:xfrm>
              <a:off x="1586021" y="2400300"/>
              <a:ext cx="1799072" cy="1862048"/>
            </a:xfrm>
            <a:prstGeom prst="rect">
              <a:avLst/>
            </a:prstGeom>
            <a:noFill/>
          </p:spPr>
          <p:txBody>
            <a:bodyPr wrap="square" rtlCol="0">
              <a:spAutoFit/>
            </a:bodyPr>
            <a:lstStyle/>
            <a:p>
              <a:pPr algn="r"/>
              <a:r>
                <a:rPr lang="en-US" sz="11500" b="1" dirty="0" smtClean="0">
                  <a:solidFill>
                    <a:schemeClr val="accent1"/>
                  </a:solidFill>
                  <a:latin typeface="+mj-lt"/>
                </a:rPr>
                <a:t>05</a:t>
              </a:r>
              <a:endParaRPr lang="uk-UA" sz="11500" b="1" dirty="0">
                <a:solidFill>
                  <a:schemeClr val="accent1"/>
                </a:solidFill>
                <a:latin typeface="+mj-lt"/>
              </a:endParaRPr>
            </a:p>
          </p:txBody>
        </p:sp>
        <p:sp>
          <p:nvSpPr>
            <p:cNvPr id="16" name="TextBox 15"/>
            <p:cNvSpPr txBox="1"/>
            <p:nvPr/>
          </p:nvSpPr>
          <p:spPr>
            <a:xfrm>
              <a:off x="3651621" y="2973169"/>
              <a:ext cx="5334001" cy="646331"/>
            </a:xfrm>
            <a:prstGeom prst="rect">
              <a:avLst/>
            </a:prstGeom>
            <a:noFill/>
          </p:spPr>
          <p:txBody>
            <a:bodyPr wrap="square" rtlCol="0">
              <a:spAutoFit/>
            </a:bodyPr>
            <a:lstStyle/>
            <a:p>
              <a:r>
                <a:rPr lang="en-US" sz="3600" dirty="0" smtClean="0">
                  <a:latin typeface="+mj-lt"/>
                </a:rPr>
                <a:t>Housing</a:t>
              </a:r>
              <a:endParaRPr lang="en-US" sz="3600" dirty="0">
                <a:latin typeface="+mj-lt"/>
              </a:endParaRPr>
            </a:p>
          </p:txBody>
        </p:sp>
      </p:grpSp>
      <p:grpSp>
        <p:nvGrpSpPr>
          <p:cNvPr id="9" name="Group 9"/>
          <p:cNvGrpSpPr/>
          <p:nvPr/>
        </p:nvGrpSpPr>
        <p:grpSpPr>
          <a:xfrm>
            <a:off x="1562101" y="3009900"/>
            <a:ext cx="7239000" cy="1862048"/>
            <a:chOff x="1752601" y="2400300"/>
            <a:chExt cx="7239000" cy="1862048"/>
          </a:xfrm>
        </p:grpSpPr>
        <p:sp>
          <p:nvSpPr>
            <p:cNvPr id="11" name="TextBox 10"/>
            <p:cNvSpPr txBox="1"/>
            <p:nvPr/>
          </p:nvSpPr>
          <p:spPr>
            <a:xfrm>
              <a:off x="1752601" y="2400300"/>
              <a:ext cx="2095500" cy="1862048"/>
            </a:xfrm>
            <a:prstGeom prst="rect">
              <a:avLst/>
            </a:prstGeom>
            <a:noFill/>
          </p:spPr>
          <p:txBody>
            <a:bodyPr wrap="square" rtlCol="0">
              <a:spAutoFit/>
            </a:bodyPr>
            <a:lstStyle/>
            <a:p>
              <a:pPr algn="r"/>
              <a:r>
                <a:rPr lang="en-US" sz="11500" b="1" dirty="0" smtClean="0">
                  <a:solidFill>
                    <a:schemeClr val="accent1"/>
                  </a:solidFill>
                  <a:latin typeface="+mj-lt"/>
                </a:rPr>
                <a:t>02</a:t>
              </a:r>
              <a:endParaRPr lang="uk-UA" sz="11500" b="1" dirty="0">
                <a:solidFill>
                  <a:schemeClr val="accent1"/>
                </a:solidFill>
                <a:latin typeface="+mj-lt"/>
              </a:endParaRPr>
            </a:p>
          </p:txBody>
        </p:sp>
        <p:sp>
          <p:nvSpPr>
            <p:cNvPr id="12" name="TextBox 11"/>
            <p:cNvSpPr txBox="1"/>
            <p:nvPr/>
          </p:nvSpPr>
          <p:spPr>
            <a:xfrm>
              <a:off x="3848101" y="2978394"/>
              <a:ext cx="5143500" cy="646331"/>
            </a:xfrm>
            <a:prstGeom prst="rect">
              <a:avLst/>
            </a:prstGeom>
            <a:noFill/>
          </p:spPr>
          <p:txBody>
            <a:bodyPr wrap="square" rtlCol="0">
              <a:spAutoFit/>
            </a:bodyPr>
            <a:lstStyle/>
            <a:p>
              <a:r>
                <a:rPr lang="en-US" sz="3600" dirty="0" smtClean="0">
                  <a:latin typeface="+mj-lt"/>
                </a:rPr>
                <a:t>Funding Alternatives</a:t>
              </a:r>
              <a:endParaRPr lang="en-US" sz="3600" dirty="0">
                <a:latin typeface="+mj-lt"/>
              </a:endParaRPr>
            </a:p>
          </p:txBody>
        </p:sp>
      </p:grpSp>
      <p:grpSp>
        <p:nvGrpSpPr>
          <p:cNvPr id="10" name="Group 17"/>
          <p:cNvGrpSpPr/>
          <p:nvPr/>
        </p:nvGrpSpPr>
        <p:grpSpPr>
          <a:xfrm>
            <a:off x="9258300" y="571500"/>
            <a:ext cx="7810500" cy="1862048"/>
            <a:chOff x="1524001" y="2519452"/>
            <a:chExt cx="7810500" cy="1862048"/>
          </a:xfrm>
        </p:grpSpPr>
        <p:sp>
          <p:nvSpPr>
            <p:cNvPr id="19" name="TextBox 18"/>
            <p:cNvSpPr txBox="1"/>
            <p:nvPr/>
          </p:nvSpPr>
          <p:spPr>
            <a:xfrm>
              <a:off x="1524001" y="2519452"/>
              <a:ext cx="2095500" cy="1862048"/>
            </a:xfrm>
            <a:prstGeom prst="rect">
              <a:avLst/>
            </a:prstGeom>
            <a:noFill/>
          </p:spPr>
          <p:txBody>
            <a:bodyPr wrap="square" rtlCol="0">
              <a:spAutoFit/>
            </a:bodyPr>
            <a:lstStyle/>
            <a:p>
              <a:pPr algn="r"/>
              <a:r>
                <a:rPr lang="en-US" sz="11500" b="1" dirty="0" smtClean="0">
                  <a:solidFill>
                    <a:schemeClr val="accent1"/>
                  </a:solidFill>
                  <a:latin typeface="+mj-lt"/>
                </a:rPr>
                <a:t>06</a:t>
              </a:r>
              <a:endParaRPr lang="uk-UA" sz="11500" b="1" dirty="0">
                <a:solidFill>
                  <a:schemeClr val="accent1"/>
                </a:solidFill>
                <a:latin typeface="+mj-lt"/>
              </a:endParaRPr>
            </a:p>
          </p:txBody>
        </p:sp>
        <p:sp>
          <p:nvSpPr>
            <p:cNvPr id="20" name="TextBox 19"/>
            <p:cNvSpPr txBox="1"/>
            <p:nvPr/>
          </p:nvSpPr>
          <p:spPr>
            <a:xfrm>
              <a:off x="3848101" y="2973169"/>
              <a:ext cx="5486400" cy="646331"/>
            </a:xfrm>
            <a:prstGeom prst="rect">
              <a:avLst/>
            </a:prstGeom>
            <a:noFill/>
          </p:spPr>
          <p:txBody>
            <a:bodyPr wrap="square" rtlCol="0">
              <a:spAutoFit/>
            </a:bodyPr>
            <a:lstStyle/>
            <a:p>
              <a:r>
                <a:rPr lang="en-US" sz="3600" dirty="0" smtClean="0">
                  <a:latin typeface="+mj-lt"/>
                </a:rPr>
                <a:t>Economic </a:t>
              </a:r>
              <a:r>
                <a:rPr lang="en-US" sz="3600" dirty="0" err="1" smtClean="0">
                  <a:latin typeface="+mj-lt"/>
                </a:rPr>
                <a:t>vs</a:t>
              </a:r>
              <a:r>
                <a:rPr lang="en-US" sz="3600" dirty="0" smtClean="0">
                  <a:latin typeface="+mj-lt"/>
                </a:rPr>
                <a:t> community uses</a:t>
              </a:r>
              <a:endParaRPr lang="en-US" sz="3600" dirty="0">
                <a:latin typeface="+mj-lt"/>
              </a:endParaRPr>
            </a:p>
          </p:txBody>
        </p:sp>
      </p:grpSp>
      <p:grpSp>
        <p:nvGrpSpPr>
          <p:cNvPr id="14" name="Group 22"/>
          <p:cNvGrpSpPr/>
          <p:nvPr/>
        </p:nvGrpSpPr>
        <p:grpSpPr>
          <a:xfrm>
            <a:off x="1562101" y="4457700"/>
            <a:ext cx="7239000" cy="1862048"/>
            <a:chOff x="1752601" y="2400300"/>
            <a:chExt cx="7239000" cy="1862048"/>
          </a:xfrm>
        </p:grpSpPr>
        <p:sp>
          <p:nvSpPr>
            <p:cNvPr id="28" name="TextBox 27"/>
            <p:cNvSpPr txBox="1"/>
            <p:nvPr/>
          </p:nvSpPr>
          <p:spPr>
            <a:xfrm>
              <a:off x="1752601" y="2400300"/>
              <a:ext cx="2095500" cy="1862048"/>
            </a:xfrm>
            <a:prstGeom prst="rect">
              <a:avLst/>
            </a:prstGeom>
            <a:noFill/>
          </p:spPr>
          <p:txBody>
            <a:bodyPr wrap="square" rtlCol="0">
              <a:spAutoFit/>
            </a:bodyPr>
            <a:lstStyle/>
            <a:p>
              <a:pPr algn="r"/>
              <a:r>
                <a:rPr lang="en-US" sz="11500" b="1" dirty="0" smtClean="0">
                  <a:solidFill>
                    <a:schemeClr val="accent1"/>
                  </a:solidFill>
                  <a:latin typeface="+mj-lt"/>
                </a:rPr>
                <a:t>03</a:t>
              </a:r>
              <a:endParaRPr lang="uk-UA" sz="11500" b="1" dirty="0">
                <a:solidFill>
                  <a:schemeClr val="accent1"/>
                </a:solidFill>
                <a:latin typeface="+mj-lt"/>
              </a:endParaRPr>
            </a:p>
          </p:txBody>
        </p:sp>
        <p:sp>
          <p:nvSpPr>
            <p:cNvPr id="29" name="TextBox 28"/>
            <p:cNvSpPr txBox="1"/>
            <p:nvPr/>
          </p:nvSpPr>
          <p:spPr>
            <a:xfrm>
              <a:off x="3848101" y="2986357"/>
              <a:ext cx="5143500" cy="646331"/>
            </a:xfrm>
            <a:prstGeom prst="rect">
              <a:avLst/>
            </a:prstGeom>
            <a:noFill/>
          </p:spPr>
          <p:txBody>
            <a:bodyPr wrap="square" rtlCol="0">
              <a:spAutoFit/>
            </a:bodyPr>
            <a:lstStyle/>
            <a:p>
              <a:r>
                <a:rPr lang="en-US" sz="3600" dirty="0" smtClean="0">
                  <a:latin typeface="+mj-lt"/>
                </a:rPr>
                <a:t>Through Traffic &amp; HGV’s</a:t>
              </a:r>
              <a:endParaRPr lang="en-US" sz="3600" dirty="0">
                <a:latin typeface="+mj-lt"/>
              </a:endParaRPr>
            </a:p>
          </p:txBody>
        </p:sp>
      </p:grpSp>
      <p:grpSp>
        <p:nvGrpSpPr>
          <p:cNvPr id="18" name="Group 23"/>
          <p:cNvGrpSpPr/>
          <p:nvPr/>
        </p:nvGrpSpPr>
        <p:grpSpPr>
          <a:xfrm>
            <a:off x="9296400" y="2400300"/>
            <a:ext cx="7467600" cy="2014448"/>
            <a:chOff x="1524001" y="2367052"/>
            <a:chExt cx="7467600" cy="2014448"/>
          </a:xfrm>
        </p:grpSpPr>
        <p:sp>
          <p:nvSpPr>
            <p:cNvPr id="25" name="TextBox 24"/>
            <p:cNvSpPr txBox="1"/>
            <p:nvPr/>
          </p:nvSpPr>
          <p:spPr>
            <a:xfrm>
              <a:off x="1524001" y="2367052"/>
              <a:ext cx="2095500" cy="1862048"/>
            </a:xfrm>
            <a:prstGeom prst="rect">
              <a:avLst/>
            </a:prstGeom>
            <a:noFill/>
          </p:spPr>
          <p:txBody>
            <a:bodyPr wrap="square" rtlCol="0">
              <a:spAutoFit/>
            </a:bodyPr>
            <a:lstStyle/>
            <a:p>
              <a:pPr algn="r"/>
              <a:r>
                <a:rPr lang="en-US" sz="11500" b="1" dirty="0" smtClean="0">
                  <a:solidFill>
                    <a:schemeClr val="accent1"/>
                  </a:solidFill>
                  <a:latin typeface="+mj-lt"/>
                </a:rPr>
                <a:t>07</a:t>
              </a:r>
              <a:endParaRPr lang="uk-UA" sz="11500" b="1" dirty="0">
                <a:solidFill>
                  <a:schemeClr val="accent1"/>
                </a:solidFill>
                <a:latin typeface="+mj-lt"/>
              </a:endParaRPr>
            </a:p>
          </p:txBody>
        </p:sp>
        <p:sp>
          <p:nvSpPr>
            <p:cNvPr id="26" name="TextBox 25"/>
            <p:cNvSpPr txBox="1"/>
            <p:nvPr/>
          </p:nvSpPr>
          <p:spPr>
            <a:xfrm>
              <a:off x="3848101" y="2627174"/>
              <a:ext cx="5143500" cy="1754326"/>
            </a:xfrm>
            <a:prstGeom prst="rect">
              <a:avLst/>
            </a:prstGeom>
            <a:noFill/>
          </p:spPr>
          <p:txBody>
            <a:bodyPr wrap="square" rtlCol="0">
              <a:spAutoFit/>
            </a:bodyPr>
            <a:lstStyle/>
            <a:p>
              <a:r>
                <a:rPr lang="en-US" sz="3600" dirty="0" smtClean="0">
                  <a:latin typeface="+mj-lt"/>
                </a:rPr>
                <a:t>Cultural uses - Watergate Theatre</a:t>
              </a:r>
            </a:p>
            <a:p>
              <a:endParaRPr lang="en-US" sz="3600" dirty="0">
                <a:latin typeface="+mj-lt"/>
              </a:endParaRPr>
            </a:p>
          </p:txBody>
        </p:sp>
      </p:grpSp>
      <p:grpSp>
        <p:nvGrpSpPr>
          <p:cNvPr id="31" name="Group 22"/>
          <p:cNvGrpSpPr/>
          <p:nvPr/>
        </p:nvGrpSpPr>
        <p:grpSpPr>
          <a:xfrm>
            <a:off x="1524000" y="5872252"/>
            <a:ext cx="7315200" cy="1862048"/>
            <a:chOff x="1752601" y="2400300"/>
            <a:chExt cx="7315200" cy="1862048"/>
          </a:xfrm>
        </p:grpSpPr>
        <p:sp>
          <p:nvSpPr>
            <p:cNvPr id="32" name="TextBox 31"/>
            <p:cNvSpPr txBox="1"/>
            <p:nvPr/>
          </p:nvSpPr>
          <p:spPr>
            <a:xfrm>
              <a:off x="1752601" y="2400300"/>
              <a:ext cx="2095500" cy="1862048"/>
            </a:xfrm>
            <a:prstGeom prst="rect">
              <a:avLst/>
            </a:prstGeom>
            <a:noFill/>
          </p:spPr>
          <p:txBody>
            <a:bodyPr wrap="square" rtlCol="0">
              <a:spAutoFit/>
            </a:bodyPr>
            <a:lstStyle/>
            <a:p>
              <a:pPr algn="r"/>
              <a:r>
                <a:rPr lang="en-US" sz="11500" b="1" dirty="0" smtClean="0">
                  <a:solidFill>
                    <a:schemeClr val="accent1"/>
                  </a:solidFill>
                  <a:latin typeface="+mj-lt"/>
                </a:rPr>
                <a:t>04</a:t>
              </a:r>
              <a:endParaRPr lang="uk-UA" sz="11500" b="1" dirty="0">
                <a:solidFill>
                  <a:schemeClr val="accent1"/>
                </a:solidFill>
                <a:latin typeface="+mj-lt"/>
              </a:endParaRPr>
            </a:p>
          </p:txBody>
        </p:sp>
        <p:sp>
          <p:nvSpPr>
            <p:cNvPr id="33" name="TextBox 32"/>
            <p:cNvSpPr txBox="1"/>
            <p:nvPr/>
          </p:nvSpPr>
          <p:spPr>
            <a:xfrm>
              <a:off x="3924301" y="2986357"/>
              <a:ext cx="5143500" cy="646331"/>
            </a:xfrm>
            <a:prstGeom prst="rect">
              <a:avLst/>
            </a:prstGeom>
            <a:noFill/>
          </p:spPr>
          <p:txBody>
            <a:bodyPr wrap="square" rtlCol="0">
              <a:spAutoFit/>
            </a:bodyPr>
            <a:lstStyle/>
            <a:p>
              <a:r>
                <a:rPr lang="en-US" sz="3600" dirty="0" smtClean="0">
                  <a:latin typeface="+mj-lt"/>
                </a:rPr>
                <a:t>Access to the River</a:t>
              </a:r>
              <a:endParaRPr lang="en-US" sz="3600" dirty="0">
                <a:latin typeface="+mj-lt"/>
              </a:endParaRPr>
            </a:p>
          </p:txBody>
        </p:sp>
      </p:grpSp>
      <p:grpSp>
        <p:nvGrpSpPr>
          <p:cNvPr id="34" name="Group 23"/>
          <p:cNvGrpSpPr/>
          <p:nvPr/>
        </p:nvGrpSpPr>
        <p:grpSpPr>
          <a:xfrm>
            <a:off x="9410700" y="4186148"/>
            <a:ext cx="7353300" cy="1862048"/>
            <a:chOff x="1638301" y="2400300"/>
            <a:chExt cx="7353300" cy="1862048"/>
          </a:xfrm>
        </p:grpSpPr>
        <p:sp>
          <p:nvSpPr>
            <p:cNvPr id="35" name="TextBox 34"/>
            <p:cNvSpPr txBox="1"/>
            <p:nvPr/>
          </p:nvSpPr>
          <p:spPr>
            <a:xfrm>
              <a:off x="1638301" y="2400300"/>
              <a:ext cx="2095500" cy="1862048"/>
            </a:xfrm>
            <a:prstGeom prst="rect">
              <a:avLst/>
            </a:prstGeom>
            <a:noFill/>
          </p:spPr>
          <p:txBody>
            <a:bodyPr wrap="square" rtlCol="0">
              <a:spAutoFit/>
            </a:bodyPr>
            <a:lstStyle/>
            <a:p>
              <a:pPr algn="r"/>
              <a:r>
                <a:rPr lang="en-US" sz="11500" b="1" dirty="0" smtClean="0">
                  <a:solidFill>
                    <a:schemeClr val="accent1"/>
                  </a:solidFill>
                  <a:latin typeface="+mj-lt"/>
                </a:rPr>
                <a:t>08</a:t>
              </a:r>
              <a:endParaRPr lang="uk-UA" sz="11500" b="1" dirty="0">
                <a:solidFill>
                  <a:schemeClr val="accent1"/>
                </a:solidFill>
                <a:latin typeface="+mj-lt"/>
              </a:endParaRPr>
            </a:p>
          </p:txBody>
        </p:sp>
        <p:sp>
          <p:nvSpPr>
            <p:cNvPr id="36" name="TextBox 35"/>
            <p:cNvSpPr txBox="1"/>
            <p:nvPr/>
          </p:nvSpPr>
          <p:spPr>
            <a:xfrm>
              <a:off x="3848101" y="3023088"/>
              <a:ext cx="5143500" cy="646331"/>
            </a:xfrm>
            <a:prstGeom prst="rect">
              <a:avLst/>
            </a:prstGeom>
            <a:noFill/>
          </p:spPr>
          <p:txBody>
            <a:bodyPr wrap="square" rtlCol="0">
              <a:spAutoFit/>
            </a:bodyPr>
            <a:lstStyle/>
            <a:p>
              <a:r>
                <a:rPr lang="en-US" sz="3600" dirty="0" smtClean="0">
                  <a:latin typeface="+mj-lt"/>
                </a:rPr>
                <a:t>EIS</a:t>
              </a:r>
              <a:endParaRPr lang="en-US" sz="3600" dirty="0">
                <a:latin typeface="+mj-lt"/>
              </a:endParaRPr>
            </a:p>
          </p:txBody>
        </p:sp>
      </p:grpSp>
      <p:grpSp>
        <p:nvGrpSpPr>
          <p:cNvPr id="30" name="Group 23"/>
          <p:cNvGrpSpPr/>
          <p:nvPr/>
        </p:nvGrpSpPr>
        <p:grpSpPr>
          <a:xfrm>
            <a:off x="9410700" y="5829300"/>
            <a:ext cx="7277100" cy="1862048"/>
            <a:chOff x="1714501" y="2400300"/>
            <a:chExt cx="7277100" cy="1862048"/>
          </a:xfrm>
        </p:grpSpPr>
        <p:sp>
          <p:nvSpPr>
            <p:cNvPr id="37" name="TextBox 36"/>
            <p:cNvSpPr txBox="1"/>
            <p:nvPr/>
          </p:nvSpPr>
          <p:spPr>
            <a:xfrm>
              <a:off x="1714501" y="2400300"/>
              <a:ext cx="2095500" cy="1862048"/>
            </a:xfrm>
            <a:prstGeom prst="rect">
              <a:avLst/>
            </a:prstGeom>
            <a:noFill/>
          </p:spPr>
          <p:txBody>
            <a:bodyPr wrap="square" rtlCol="0">
              <a:spAutoFit/>
            </a:bodyPr>
            <a:lstStyle/>
            <a:p>
              <a:pPr algn="r"/>
              <a:r>
                <a:rPr lang="en-US" sz="11500" b="1" dirty="0" smtClean="0">
                  <a:solidFill>
                    <a:schemeClr val="accent1"/>
                  </a:solidFill>
                  <a:latin typeface="+mj-lt"/>
                </a:rPr>
                <a:t>09</a:t>
              </a:r>
              <a:endParaRPr lang="uk-UA" sz="11500" b="1" dirty="0">
                <a:solidFill>
                  <a:schemeClr val="accent1"/>
                </a:solidFill>
                <a:latin typeface="+mj-lt"/>
              </a:endParaRPr>
            </a:p>
          </p:txBody>
        </p:sp>
        <p:sp>
          <p:nvSpPr>
            <p:cNvPr id="38" name="TextBox 37"/>
            <p:cNvSpPr txBox="1"/>
            <p:nvPr/>
          </p:nvSpPr>
          <p:spPr>
            <a:xfrm>
              <a:off x="3848101" y="2966948"/>
              <a:ext cx="5143500" cy="646331"/>
            </a:xfrm>
            <a:prstGeom prst="rect">
              <a:avLst/>
            </a:prstGeom>
            <a:noFill/>
          </p:spPr>
          <p:txBody>
            <a:bodyPr wrap="square" rtlCol="0">
              <a:spAutoFit/>
            </a:bodyPr>
            <a:lstStyle/>
            <a:p>
              <a:r>
                <a:rPr lang="en-US" sz="3600" dirty="0" smtClean="0">
                  <a:latin typeface="+mj-lt"/>
                </a:rPr>
                <a:t>Urban design guidelines</a:t>
              </a:r>
              <a:endParaRPr lang="en-US" sz="3600" dirty="0">
                <a:latin typeface="+mj-lt"/>
              </a:endParaRPr>
            </a:p>
          </p:txBody>
        </p:sp>
      </p:grpSp>
      <p:grpSp>
        <p:nvGrpSpPr>
          <p:cNvPr id="39" name="Group 23"/>
          <p:cNvGrpSpPr/>
          <p:nvPr/>
        </p:nvGrpSpPr>
        <p:grpSpPr>
          <a:xfrm>
            <a:off x="9372600" y="7396252"/>
            <a:ext cx="7277100" cy="1862048"/>
            <a:chOff x="1714501" y="2400300"/>
            <a:chExt cx="7277100" cy="1862048"/>
          </a:xfrm>
        </p:grpSpPr>
        <p:sp>
          <p:nvSpPr>
            <p:cNvPr id="40" name="TextBox 39"/>
            <p:cNvSpPr txBox="1"/>
            <p:nvPr/>
          </p:nvSpPr>
          <p:spPr>
            <a:xfrm>
              <a:off x="1714501" y="2400300"/>
              <a:ext cx="2095500" cy="1862048"/>
            </a:xfrm>
            <a:prstGeom prst="rect">
              <a:avLst/>
            </a:prstGeom>
            <a:noFill/>
          </p:spPr>
          <p:txBody>
            <a:bodyPr wrap="square" rtlCol="0">
              <a:spAutoFit/>
            </a:bodyPr>
            <a:lstStyle/>
            <a:p>
              <a:pPr algn="r"/>
              <a:r>
                <a:rPr lang="en-US" sz="11500" b="1" dirty="0" smtClean="0">
                  <a:solidFill>
                    <a:schemeClr val="accent1"/>
                  </a:solidFill>
                  <a:latin typeface="+mj-lt"/>
                </a:rPr>
                <a:t>10</a:t>
              </a:r>
              <a:endParaRPr lang="uk-UA" sz="11500" b="1" dirty="0">
                <a:solidFill>
                  <a:schemeClr val="accent1"/>
                </a:solidFill>
                <a:latin typeface="+mj-lt"/>
              </a:endParaRPr>
            </a:p>
          </p:txBody>
        </p:sp>
        <p:sp>
          <p:nvSpPr>
            <p:cNvPr id="41" name="TextBox 40"/>
            <p:cNvSpPr txBox="1"/>
            <p:nvPr/>
          </p:nvSpPr>
          <p:spPr>
            <a:xfrm>
              <a:off x="3848101" y="2966948"/>
              <a:ext cx="5143500" cy="646331"/>
            </a:xfrm>
            <a:prstGeom prst="rect">
              <a:avLst/>
            </a:prstGeom>
            <a:noFill/>
          </p:spPr>
          <p:txBody>
            <a:bodyPr wrap="square" rtlCol="0">
              <a:spAutoFit/>
            </a:bodyPr>
            <a:lstStyle/>
            <a:p>
              <a:r>
                <a:rPr lang="en-US" sz="3600" dirty="0" smtClean="0">
                  <a:latin typeface="+mj-lt"/>
                </a:rPr>
                <a:t>In Committee Meeting</a:t>
              </a:r>
              <a:endParaRPr lang="en-US" sz="3600" dirty="0">
                <a:latin typeface="+mj-lt"/>
              </a:endParaRPr>
            </a:p>
          </p:txBody>
        </p:sp>
      </p:grpSp>
    </p:spTree>
    <p:extLst>
      <p:ext uri="{BB962C8B-B14F-4D97-AF65-F5344CB8AC3E}">
        <p14:creationId xmlns="" xmlns:p14="http://schemas.microsoft.com/office/powerpoint/2010/main" val="3119601905"/>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76"/>
            <a:ext cx="5448300" cy="1962076"/>
          </a:xfrm>
        </p:spPr>
        <p:txBody>
          <a:bodyPr/>
          <a:lstStyle/>
          <a:p>
            <a:r>
              <a:rPr lang="en-US" dirty="0" smtClean="0"/>
              <a:t/>
            </a:r>
            <a:br>
              <a:rPr lang="en-US" dirty="0" smtClean="0"/>
            </a:br>
            <a:r>
              <a:rPr lang="en-US" dirty="0" smtClean="0"/>
              <a:t>KCC/NTMA</a:t>
            </a:r>
            <a:br>
              <a:rPr lang="en-US" dirty="0" smtClean="0"/>
            </a:br>
            <a:r>
              <a:rPr lang="en-US" dirty="0" smtClean="0">
                <a:solidFill>
                  <a:schemeClr val="accent1"/>
                </a:solidFill>
              </a:rPr>
              <a:t>partnership</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28</a:t>
            </a:fld>
            <a:endParaRPr/>
          </a:p>
        </p:txBody>
      </p:sp>
      <p:grpSp>
        <p:nvGrpSpPr>
          <p:cNvPr id="6" name="Group 5"/>
          <p:cNvGrpSpPr/>
          <p:nvPr/>
        </p:nvGrpSpPr>
        <p:grpSpPr>
          <a:xfrm>
            <a:off x="2286000" y="2743200"/>
            <a:ext cx="6400800" cy="5069384"/>
            <a:chOff x="2286000" y="2743200"/>
            <a:chExt cx="6400800" cy="5069384"/>
          </a:xfrm>
        </p:grpSpPr>
        <p:sp>
          <p:nvSpPr>
            <p:cNvPr id="4" name="Rectangle 3"/>
            <p:cNvSpPr/>
            <p:nvPr/>
          </p:nvSpPr>
          <p:spPr>
            <a:xfrm>
              <a:off x="2286000" y="2743200"/>
              <a:ext cx="4800600" cy="646331"/>
            </a:xfrm>
            <a:prstGeom prst="rect">
              <a:avLst/>
            </a:prstGeom>
          </p:spPr>
          <p:txBody>
            <a:bodyPr wrap="square">
              <a:spAutoFit/>
            </a:bodyPr>
            <a:lstStyle/>
            <a:p>
              <a:r>
                <a:rPr lang="en-US" sz="3600" dirty="0" smtClean="0">
                  <a:latin typeface="+mj-lt"/>
                </a:rPr>
                <a:t>March 2015</a:t>
              </a:r>
              <a:endParaRPr lang="en-US" sz="3200" dirty="0" smtClean="0">
                <a:solidFill>
                  <a:schemeClr val="accent2"/>
                </a:solidFill>
                <a:latin typeface="+mj-lt"/>
              </a:endParaRPr>
            </a:p>
          </p:txBody>
        </p:sp>
        <p:sp>
          <p:nvSpPr>
            <p:cNvPr id="5" name="Rectangle 4"/>
            <p:cNvSpPr/>
            <p:nvPr/>
          </p:nvSpPr>
          <p:spPr>
            <a:xfrm>
              <a:off x="2286000" y="3657600"/>
              <a:ext cx="6400800" cy="4154984"/>
            </a:xfrm>
            <a:prstGeom prst="rect">
              <a:avLst/>
            </a:prstGeom>
          </p:spPr>
          <p:txBody>
            <a:bodyPr wrap="square">
              <a:spAutoFit/>
            </a:bodyPr>
            <a:lstStyle/>
            <a:p>
              <a:r>
                <a:rPr lang="en-IE" sz="2400" dirty="0" smtClean="0">
                  <a:solidFill>
                    <a:schemeClr val="tx2"/>
                  </a:solidFill>
                  <a:latin typeface="+mj-lt"/>
                </a:rPr>
                <a:t>–   Members informed that March 2015 meeting that an expression of interest had been received from the NTMA on 19th Feb. 2015</a:t>
              </a:r>
            </a:p>
            <a:p>
              <a:endParaRPr lang="en-IE" sz="2400" dirty="0" smtClean="0">
                <a:solidFill>
                  <a:schemeClr val="tx2"/>
                </a:solidFill>
                <a:latin typeface="+mj-lt"/>
              </a:endParaRPr>
            </a:p>
            <a:p>
              <a:r>
                <a:rPr lang="en-IE" sz="2400" dirty="0" smtClean="0">
                  <a:solidFill>
                    <a:schemeClr val="tx2"/>
                  </a:solidFill>
                  <a:latin typeface="+mj-lt"/>
                </a:rPr>
                <a:t>-     NTMA confirmed that they were interested in principle in working with KCC to invest on a phased basis </a:t>
              </a:r>
            </a:p>
            <a:p>
              <a:endParaRPr lang="en-IE" sz="2400" dirty="0" smtClean="0">
                <a:solidFill>
                  <a:schemeClr val="tx2"/>
                </a:solidFill>
                <a:latin typeface="+mj-lt"/>
              </a:endParaRPr>
            </a:p>
            <a:p>
              <a:r>
                <a:rPr lang="en-IE" sz="2400" dirty="0" smtClean="0">
                  <a:solidFill>
                    <a:schemeClr val="tx2"/>
                  </a:solidFill>
                  <a:latin typeface="+mj-lt"/>
                </a:rPr>
                <a:t>-     Members approved further engagement with the NTMA in order to secure a long term source of funding.</a:t>
              </a:r>
              <a:endParaRPr lang="en-US" sz="2400" dirty="0">
                <a:solidFill>
                  <a:schemeClr val="tx2"/>
                </a:solidFill>
                <a:latin typeface="+mj-lt"/>
              </a:endParaRPr>
            </a:p>
          </p:txBody>
        </p:sp>
      </p:grpSp>
      <p:sp>
        <p:nvSpPr>
          <p:cNvPr id="11" name="Rectangle 10"/>
          <p:cNvSpPr/>
          <p:nvPr/>
        </p:nvSpPr>
        <p:spPr>
          <a:xfrm>
            <a:off x="9601200" y="3657600"/>
            <a:ext cx="6400800" cy="3108543"/>
          </a:xfrm>
          <a:prstGeom prst="rect">
            <a:avLst/>
          </a:prstGeom>
        </p:spPr>
        <p:txBody>
          <a:bodyPr wrap="square">
            <a:spAutoFit/>
          </a:bodyPr>
          <a:lstStyle/>
          <a:p>
            <a:r>
              <a:rPr lang="en-IE" sz="2800" dirty="0" smtClean="0">
                <a:latin typeface="+mj-lt"/>
              </a:rPr>
              <a:t>“That approval is given by the elected members to continue further engagement with ISIF in order to secure a long term source of funding to facilitate the commencement of development of economic activity and employment on the Brewery site”</a:t>
            </a:r>
            <a:endParaRPr lang="en-US" sz="2800" dirty="0">
              <a:latin typeface="+mj-lt"/>
            </a:endParaRPr>
          </a:p>
        </p:txBody>
      </p:sp>
    </p:spTree>
    <p:extLst>
      <p:ext uri="{BB962C8B-B14F-4D97-AF65-F5344CB8AC3E}">
        <p14:creationId xmlns="" xmlns:p14="http://schemas.microsoft.com/office/powerpoint/2010/main" val="186899255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76"/>
            <a:ext cx="5448300" cy="1962076"/>
          </a:xfrm>
        </p:spPr>
        <p:txBody>
          <a:bodyPr/>
          <a:lstStyle/>
          <a:p>
            <a:r>
              <a:rPr lang="en-US" dirty="0" smtClean="0"/>
              <a:t/>
            </a:r>
            <a:br>
              <a:rPr lang="en-US" dirty="0" smtClean="0"/>
            </a:br>
            <a:r>
              <a:rPr lang="en-US" dirty="0" smtClean="0"/>
              <a:t>KCC/NTMA</a:t>
            </a:r>
            <a:br>
              <a:rPr lang="en-US" dirty="0" smtClean="0"/>
            </a:br>
            <a:r>
              <a:rPr lang="en-US" dirty="0" smtClean="0">
                <a:solidFill>
                  <a:schemeClr val="accent1"/>
                </a:solidFill>
              </a:rPr>
              <a:t>partnership</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29</a:t>
            </a:fld>
            <a:endParaRPr/>
          </a:p>
        </p:txBody>
      </p:sp>
      <p:grpSp>
        <p:nvGrpSpPr>
          <p:cNvPr id="7" name="Group 6"/>
          <p:cNvGrpSpPr/>
          <p:nvPr/>
        </p:nvGrpSpPr>
        <p:grpSpPr>
          <a:xfrm>
            <a:off x="1981200" y="3086100"/>
            <a:ext cx="12039600" cy="4022943"/>
            <a:chOff x="9601200" y="2743200"/>
            <a:chExt cx="6400800" cy="4022943"/>
          </a:xfrm>
        </p:grpSpPr>
        <p:sp>
          <p:nvSpPr>
            <p:cNvPr id="11" name="Rectangle 10"/>
            <p:cNvSpPr/>
            <p:nvPr/>
          </p:nvSpPr>
          <p:spPr>
            <a:xfrm>
              <a:off x="9601200" y="3657600"/>
              <a:ext cx="6400800" cy="3108543"/>
            </a:xfrm>
            <a:prstGeom prst="rect">
              <a:avLst/>
            </a:prstGeom>
          </p:spPr>
          <p:txBody>
            <a:bodyPr wrap="square">
              <a:spAutoFit/>
            </a:bodyPr>
            <a:lstStyle/>
            <a:p>
              <a:r>
                <a:rPr lang="en-IE" sz="2800" dirty="0" smtClean="0">
                  <a:solidFill>
                    <a:schemeClr val="tx2"/>
                  </a:solidFill>
                  <a:latin typeface="+mj-lt"/>
                </a:rPr>
                <a:t>May 2015	-    Members received an update on the key principles forming part of any proposed Partnership Agreement.</a:t>
              </a:r>
            </a:p>
            <a:p>
              <a:endParaRPr lang="en-IE" sz="2800" dirty="0" smtClean="0">
                <a:solidFill>
                  <a:schemeClr val="tx2"/>
                </a:solidFill>
                <a:latin typeface="+mj-lt"/>
              </a:endParaRPr>
            </a:p>
            <a:p>
              <a:pPr>
                <a:buFont typeface="Arial" pitchFamily="34" charset="0"/>
                <a:buChar char="•"/>
              </a:pPr>
              <a:r>
                <a:rPr lang="en-IE" sz="2800" dirty="0" smtClean="0">
                  <a:solidFill>
                    <a:schemeClr val="tx2"/>
                  </a:solidFill>
                  <a:latin typeface="+mj-lt"/>
                </a:rPr>
                <a:t>Asset Ownership.</a:t>
              </a:r>
            </a:p>
            <a:p>
              <a:pPr>
                <a:buFont typeface="Arial" pitchFamily="34" charset="0"/>
                <a:buChar char="•"/>
              </a:pPr>
              <a:r>
                <a:rPr lang="en-IE" sz="2800" dirty="0" smtClean="0">
                  <a:solidFill>
                    <a:schemeClr val="tx2"/>
                  </a:solidFill>
                  <a:latin typeface="+mj-lt"/>
                </a:rPr>
                <a:t>Commitment from KCC.</a:t>
              </a:r>
            </a:p>
            <a:p>
              <a:pPr>
                <a:buFont typeface="Arial" pitchFamily="34" charset="0"/>
                <a:buChar char="•"/>
              </a:pPr>
              <a:r>
                <a:rPr lang="en-IE" sz="2800" dirty="0" smtClean="0">
                  <a:solidFill>
                    <a:schemeClr val="tx2"/>
                  </a:solidFill>
                  <a:latin typeface="+mj-lt"/>
                </a:rPr>
                <a:t>Project Governance.</a:t>
              </a:r>
            </a:p>
            <a:p>
              <a:pPr>
                <a:buFont typeface="Arial" pitchFamily="34" charset="0"/>
                <a:buChar char="•"/>
              </a:pPr>
              <a:r>
                <a:rPr lang="en-IE" sz="2800" dirty="0" smtClean="0">
                  <a:solidFill>
                    <a:schemeClr val="tx2"/>
                  </a:solidFill>
                  <a:latin typeface="+mj-lt"/>
                </a:rPr>
                <a:t>KCC exposure.</a:t>
              </a:r>
              <a:endParaRPr lang="en-US" sz="2800" dirty="0">
                <a:solidFill>
                  <a:schemeClr val="tx2"/>
                </a:solidFill>
                <a:latin typeface="+mj-lt"/>
              </a:endParaRPr>
            </a:p>
          </p:txBody>
        </p:sp>
        <p:sp>
          <p:nvSpPr>
            <p:cNvPr id="13" name="Rectangle 12"/>
            <p:cNvSpPr/>
            <p:nvPr/>
          </p:nvSpPr>
          <p:spPr>
            <a:xfrm>
              <a:off x="9601200" y="2743200"/>
              <a:ext cx="4800600" cy="646331"/>
            </a:xfrm>
            <a:prstGeom prst="rect">
              <a:avLst/>
            </a:prstGeom>
          </p:spPr>
          <p:txBody>
            <a:bodyPr wrap="square">
              <a:spAutoFit/>
            </a:bodyPr>
            <a:lstStyle/>
            <a:p>
              <a:r>
                <a:rPr lang="en-US" sz="3600" dirty="0" smtClean="0">
                  <a:latin typeface="+mj-lt"/>
                </a:rPr>
                <a:t>May 2015</a:t>
              </a:r>
              <a:endParaRPr lang="en-US" sz="3200" dirty="0" smtClean="0">
                <a:solidFill>
                  <a:schemeClr val="accent2"/>
                </a:solidFill>
                <a:latin typeface="+mj-lt"/>
              </a:endParaRPr>
            </a:p>
          </p:txBody>
        </p:sp>
      </p:grpSp>
    </p:spTree>
    <p:extLst>
      <p:ext uri="{BB962C8B-B14F-4D97-AF65-F5344CB8AC3E}">
        <p14:creationId xmlns="" xmlns:p14="http://schemas.microsoft.com/office/powerpoint/2010/main" val="186899255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introduction</a:t>
            </a:r>
            <a:r>
              <a:rPr lang="en-US" dirty="0" smtClean="0"/>
              <a:t/>
            </a:r>
            <a:br>
              <a:rPr lang="en-US" dirty="0" smtClean="0"/>
            </a:br>
            <a:r>
              <a:rPr lang="en-US" dirty="0" smtClean="0"/>
              <a:t>site purchase</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a:t>
            </a:fld>
            <a:endParaRPr/>
          </a:p>
        </p:txBody>
      </p:sp>
      <p:pic>
        <p:nvPicPr>
          <p:cNvPr id="5" name="Picture 4" descr="CAS Brewery Land ACQ 30-3-12-Diageo Aerial Map CEO Presentation-000.jpg"/>
          <p:cNvPicPr>
            <a:picLocks noChangeAspect="1"/>
          </p:cNvPicPr>
          <p:nvPr/>
        </p:nvPicPr>
        <p:blipFill>
          <a:blip r:embed="rId2" cstate="print"/>
          <a:stretch>
            <a:fillRect/>
          </a:stretch>
        </p:blipFill>
        <p:spPr>
          <a:xfrm>
            <a:off x="3505200" y="1885950"/>
            <a:ext cx="11134725" cy="7372350"/>
          </a:xfrm>
          <a:prstGeom prst="rect">
            <a:avLst/>
          </a:prstGeom>
        </p:spPr>
      </p:pic>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KCC/NTMA</a:t>
            </a:r>
            <a:r>
              <a:rPr lang="en-US" dirty="0" smtClean="0"/>
              <a:t/>
            </a:r>
            <a:br>
              <a:rPr lang="en-US" dirty="0" smtClean="0"/>
            </a:br>
            <a:r>
              <a:rPr lang="en-US" dirty="0" smtClean="0"/>
              <a:t>ISIF FUND</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30</a:t>
            </a:fld>
            <a:endParaRPr/>
          </a:p>
        </p:txBody>
      </p:sp>
      <p:sp>
        <p:nvSpPr>
          <p:cNvPr id="5" name="Rectangle 4"/>
          <p:cNvSpPr/>
          <p:nvPr/>
        </p:nvSpPr>
        <p:spPr>
          <a:xfrm>
            <a:off x="2133600" y="1866900"/>
            <a:ext cx="13716000" cy="8186857"/>
          </a:xfrm>
          <a:prstGeom prst="rect">
            <a:avLst/>
          </a:prstGeom>
        </p:spPr>
        <p:txBody>
          <a:bodyPr wrap="square">
            <a:spAutoFit/>
          </a:bodyPr>
          <a:lstStyle/>
          <a:p>
            <a:pPr>
              <a:buFont typeface="Arial" pitchFamily="34" charset="0"/>
              <a:buChar char="•"/>
            </a:pPr>
            <a:r>
              <a:rPr lang="en-IE" sz="2800" dirty="0" smtClean="0">
                <a:solidFill>
                  <a:schemeClr val="tx2"/>
                </a:solidFill>
              </a:rPr>
              <a:t>The National Treasury Management Agency(NTMA) is an organisation providing a range of specialist financial and risk management services to the State.</a:t>
            </a:r>
          </a:p>
          <a:p>
            <a:pPr>
              <a:buFont typeface="Arial" pitchFamily="34" charset="0"/>
              <a:buChar char="•"/>
            </a:pPr>
            <a:endParaRPr lang="en-IE" sz="2800" dirty="0" smtClean="0">
              <a:solidFill>
                <a:schemeClr val="tx2"/>
              </a:solidFill>
            </a:endParaRPr>
          </a:p>
          <a:p>
            <a:pPr>
              <a:buFont typeface="Arial" pitchFamily="34" charset="0"/>
              <a:buChar char="•"/>
            </a:pPr>
            <a:r>
              <a:rPr lang="en-IE" sz="2800" dirty="0" smtClean="0">
                <a:solidFill>
                  <a:schemeClr val="tx2"/>
                </a:solidFill>
              </a:rPr>
              <a:t>Ireland Strategic Investment Fund (ISIF) is  a State entity under the control of the NTMA.</a:t>
            </a:r>
            <a:br>
              <a:rPr lang="en-IE" sz="2800" dirty="0" smtClean="0">
                <a:solidFill>
                  <a:schemeClr val="tx2"/>
                </a:solidFill>
              </a:rPr>
            </a:br>
            <a:endParaRPr lang="en-IE" sz="2800" dirty="0" smtClean="0">
              <a:solidFill>
                <a:schemeClr val="tx2"/>
              </a:solidFill>
            </a:endParaRPr>
          </a:p>
          <a:p>
            <a:pPr>
              <a:buFont typeface="Arial" pitchFamily="34" charset="0"/>
              <a:buChar char="•"/>
            </a:pPr>
            <a:r>
              <a:rPr lang="en-IE" sz="2800" dirty="0" smtClean="0">
                <a:solidFill>
                  <a:schemeClr val="tx2"/>
                </a:solidFill>
              </a:rPr>
              <a:t>The NTMA (Amendment) Act 2014:</a:t>
            </a:r>
          </a:p>
          <a:p>
            <a:pPr lvl="1">
              <a:buFont typeface="Arial" pitchFamily="34" charset="0"/>
              <a:buChar char="•"/>
            </a:pPr>
            <a:r>
              <a:rPr lang="en-IE" sz="2800" dirty="0" smtClean="0">
                <a:solidFill>
                  <a:schemeClr val="tx2"/>
                </a:solidFill>
              </a:rPr>
              <a:t>Converted the National Pensions Reserve Fund into the Strategic Investment Fund.</a:t>
            </a:r>
          </a:p>
          <a:p>
            <a:pPr lvl="1">
              <a:buFont typeface="Arial" pitchFamily="34" charset="0"/>
              <a:buChar char="•"/>
            </a:pPr>
            <a:r>
              <a:rPr lang="en-IE" sz="2800" dirty="0" smtClean="0">
                <a:solidFill>
                  <a:schemeClr val="tx2"/>
                </a:solidFill>
              </a:rPr>
              <a:t>Legislation passed on 22nd December 2014.</a:t>
            </a:r>
          </a:p>
          <a:p>
            <a:pPr lvl="1"/>
            <a:endParaRPr lang="en-IE" sz="2800" dirty="0" smtClean="0">
              <a:solidFill>
                <a:schemeClr val="tx2"/>
              </a:solidFill>
            </a:endParaRPr>
          </a:p>
          <a:p>
            <a:pPr>
              <a:buFont typeface="Arial" pitchFamily="34" charset="0"/>
              <a:buChar char="•"/>
            </a:pPr>
            <a:r>
              <a:rPr lang="en-IE" sz="2800" dirty="0" smtClean="0">
                <a:solidFill>
                  <a:schemeClr val="tx2"/>
                </a:solidFill>
              </a:rPr>
              <a:t>The NTMA Board and Investment Committee have overall responsibility for ISIF.</a:t>
            </a:r>
            <a:br>
              <a:rPr lang="en-IE" sz="2800" dirty="0" smtClean="0">
                <a:solidFill>
                  <a:schemeClr val="tx2"/>
                </a:solidFill>
              </a:rPr>
            </a:br>
            <a:endParaRPr lang="en-IE" sz="2800" dirty="0" smtClean="0">
              <a:solidFill>
                <a:schemeClr val="tx2"/>
              </a:solidFill>
            </a:endParaRPr>
          </a:p>
          <a:p>
            <a:pPr>
              <a:buFont typeface="Arial" pitchFamily="34" charset="0"/>
              <a:buChar char="•"/>
            </a:pPr>
            <a:r>
              <a:rPr lang="en-IE" sz="2800" dirty="0" smtClean="0">
                <a:solidFill>
                  <a:schemeClr val="tx2"/>
                </a:solidFill>
              </a:rPr>
              <a:t>ISIF have a fund of €7.6bn available nationally.</a:t>
            </a:r>
          </a:p>
          <a:p>
            <a:endParaRPr lang="en-IE" sz="2800" dirty="0" smtClean="0">
              <a:solidFill>
                <a:schemeClr val="tx2"/>
              </a:solidFill>
            </a:endParaRPr>
          </a:p>
          <a:p>
            <a:pPr>
              <a:buFont typeface="Arial" pitchFamily="34" charset="0"/>
              <a:buChar char="•"/>
            </a:pPr>
            <a:r>
              <a:rPr lang="en-IE" sz="2800" dirty="0" smtClean="0">
                <a:solidFill>
                  <a:schemeClr val="tx2"/>
                </a:solidFill>
              </a:rPr>
              <a:t>ISIF mandate:</a:t>
            </a:r>
          </a:p>
          <a:p>
            <a:pPr lvl="1">
              <a:buFont typeface="Arial" pitchFamily="34" charset="0"/>
              <a:buChar char="•"/>
            </a:pPr>
            <a:r>
              <a:rPr lang="en-IE" sz="2800" dirty="0" smtClean="0">
                <a:solidFill>
                  <a:schemeClr val="tx2"/>
                </a:solidFill>
              </a:rPr>
              <a:t>Invest on a commercial basis to support Economic Activity and Employment in Ireland.</a:t>
            </a:r>
          </a:p>
          <a:p>
            <a:pPr>
              <a:buFont typeface="Arial" pitchFamily="34" charset="0"/>
              <a:buChar char="•"/>
            </a:pPr>
            <a:endParaRPr lang="en-IE" sz="2200" dirty="0" smtClean="0">
              <a:solidFill>
                <a:schemeClr val="tx2"/>
              </a:solidFill>
            </a:endParaRP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38100"/>
            <a:ext cx="5448300" cy="1338828"/>
          </a:xfrm>
        </p:spPr>
        <p:txBody>
          <a:bodyPr/>
          <a:lstStyle/>
          <a:p>
            <a:r>
              <a:rPr lang="en-US" dirty="0" smtClean="0">
                <a:solidFill>
                  <a:schemeClr val="accent1"/>
                </a:solidFill>
              </a:rPr>
              <a:t/>
            </a:r>
            <a:br>
              <a:rPr lang="en-US" dirty="0" smtClean="0">
                <a:solidFill>
                  <a:schemeClr val="accent1"/>
                </a:solidFill>
              </a:rPr>
            </a:br>
            <a:r>
              <a:rPr lang="en-US" dirty="0" smtClean="0">
                <a:solidFill>
                  <a:schemeClr val="accent1"/>
                </a:solidFill>
              </a:rPr>
              <a:t>investment</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31</a:t>
            </a:fld>
            <a:endParaRPr/>
          </a:p>
        </p:txBody>
      </p:sp>
      <p:grpSp>
        <p:nvGrpSpPr>
          <p:cNvPr id="6" name="Group 5"/>
          <p:cNvGrpSpPr/>
          <p:nvPr/>
        </p:nvGrpSpPr>
        <p:grpSpPr>
          <a:xfrm>
            <a:off x="2286000" y="2743200"/>
            <a:ext cx="6400800" cy="7377708"/>
            <a:chOff x="2286000" y="2743200"/>
            <a:chExt cx="6400800" cy="7377708"/>
          </a:xfrm>
        </p:grpSpPr>
        <p:sp>
          <p:nvSpPr>
            <p:cNvPr id="4" name="Rectangle 3"/>
            <p:cNvSpPr/>
            <p:nvPr/>
          </p:nvSpPr>
          <p:spPr>
            <a:xfrm>
              <a:off x="2286000" y="2743200"/>
              <a:ext cx="4800600" cy="646331"/>
            </a:xfrm>
            <a:prstGeom prst="rect">
              <a:avLst/>
            </a:prstGeom>
          </p:spPr>
          <p:txBody>
            <a:bodyPr wrap="square">
              <a:spAutoFit/>
            </a:bodyPr>
            <a:lstStyle/>
            <a:p>
              <a:r>
                <a:rPr lang="en-US" sz="3600" dirty="0" smtClean="0">
                  <a:latin typeface="+mj-lt"/>
                </a:rPr>
                <a:t>Investment</a:t>
              </a:r>
              <a:endParaRPr lang="en-US" sz="3200" dirty="0" smtClean="0">
                <a:solidFill>
                  <a:schemeClr val="accent2"/>
                </a:solidFill>
                <a:latin typeface="+mj-lt"/>
              </a:endParaRPr>
            </a:p>
          </p:txBody>
        </p:sp>
        <p:sp>
          <p:nvSpPr>
            <p:cNvPr id="5" name="Rectangle 4"/>
            <p:cNvSpPr/>
            <p:nvPr/>
          </p:nvSpPr>
          <p:spPr>
            <a:xfrm>
              <a:off x="2286000" y="3657600"/>
              <a:ext cx="6400800" cy="6463308"/>
            </a:xfrm>
            <a:prstGeom prst="rect">
              <a:avLst/>
            </a:prstGeom>
          </p:spPr>
          <p:txBody>
            <a:bodyPr wrap="square">
              <a:spAutoFit/>
            </a:bodyPr>
            <a:lstStyle/>
            <a:p>
              <a:r>
                <a:rPr lang="en-IE" sz="5400" dirty="0" smtClean="0">
                  <a:solidFill>
                    <a:schemeClr val="accent3"/>
                  </a:solidFill>
                  <a:latin typeface="+mj-lt"/>
                </a:rPr>
                <a:t>A. </a:t>
              </a:r>
              <a:r>
                <a:rPr lang="en-IE" sz="3600" dirty="0" smtClean="0">
                  <a:solidFill>
                    <a:schemeClr val="tx2"/>
                  </a:solidFill>
                  <a:latin typeface="+mj-lt"/>
                </a:rPr>
                <a:t>Site Acquisition, Infrastructure, Public </a:t>
              </a:r>
              <a:r>
                <a:rPr lang="en-IE" sz="3600" dirty="0" err="1" smtClean="0">
                  <a:solidFill>
                    <a:schemeClr val="tx2"/>
                  </a:solidFill>
                  <a:latin typeface="+mj-lt"/>
                </a:rPr>
                <a:t>Realm,Linear</a:t>
              </a:r>
              <a:r>
                <a:rPr lang="en-IE" sz="3600" dirty="0" smtClean="0">
                  <a:solidFill>
                    <a:schemeClr val="tx2"/>
                  </a:solidFill>
                  <a:latin typeface="+mj-lt"/>
                </a:rPr>
                <a:t> Park, Urban Street, Etc*</a:t>
              </a:r>
            </a:p>
            <a:p>
              <a:endParaRPr lang="en-IE" sz="3600" dirty="0" smtClean="0">
                <a:solidFill>
                  <a:schemeClr val="tx2"/>
                </a:solidFill>
                <a:latin typeface="+mj-lt"/>
              </a:endParaRPr>
            </a:p>
            <a:p>
              <a:r>
                <a:rPr lang="en-IE" sz="5400" dirty="0" smtClean="0">
                  <a:solidFill>
                    <a:schemeClr val="accent3"/>
                  </a:solidFill>
                  <a:latin typeface="+mj-lt"/>
                </a:rPr>
                <a:t>B.</a:t>
              </a:r>
              <a:r>
                <a:rPr lang="en-IE" sz="3600" dirty="0" smtClean="0">
                  <a:solidFill>
                    <a:schemeClr val="tx2"/>
                  </a:solidFill>
                  <a:latin typeface="+mj-lt"/>
                </a:rPr>
                <a:t> Development of plots.*</a:t>
              </a:r>
            </a:p>
            <a:p>
              <a:endParaRPr lang="en-IE" sz="3600" dirty="0" smtClean="0">
                <a:solidFill>
                  <a:schemeClr val="tx2"/>
                </a:solidFill>
                <a:latin typeface="+mj-lt"/>
              </a:endParaRPr>
            </a:p>
            <a:p>
              <a:r>
                <a:rPr lang="en-IE" sz="5400" dirty="0" smtClean="0">
                  <a:solidFill>
                    <a:srgbClr val="FF0000"/>
                  </a:solidFill>
                </a:rPr>
                <a:t>C.</a:t>
              </a:r>
              <a:r>
                <a:rPr lang="en-IE" sz="3200" dirty="0" smtClean="0">
                  <a:solidFill>
                    <a:schemeClr val="tx2"/>
                  </a:solidFill>
                </a:rPr>
                <a:t> </a:t>
              </a:r>
              <a:r>
                <a:rPr lang="en-IE" sz="3600" dirty="0" smtClean="0">
                  <a:solidFill>
                    <a:schemeClr val="tx2"/>
                  </a:solidFill>
                </a:rPr>
                <a:t>Housing*</a:t>
              </a:r>
            </a:p>
            <a:p>
              <a:r>
                <a:rPr lang="en-IE" sz="2400" dirty="0" smtClean="0">
                  <a:solidFill>
                    <a:schemeClr val="tx2"/>
                  </a:solidFill>
                </a:rPr>
                <a:t>(* All subject to planning)</a:t>
              </a:r>
            </a:p>
            <a:p>
              <a:endParaRPr lang="en-IE" sz="3600" dirty="0" smtClean="0">
                <a:solidFill>
                  <a:schemeClr val="tx2"/>
                </a:solidFill>
              </a:endParaRPr>
            </a:p>
            <a:p>
              <a:endParaRPr lang="en-IE" sz="3600" dirty="0" smtClean="0">
                <a:solidFill>
                  <a:schemeClr val="tx2"/>
                </a:solidFill>
                <a:latin typeface="+mj-lt"/>
              </a:endParaRPr>
            </a:p>
          </p:txBody>
        </p:sp>
      </p:grpSp>
      <p:grpSp>
        <p:nvGrpSpPr>
          <p:cNvPr id="7" name="Group 6"/>
          <p:cNvGrpSpPr/>
          <p:nvPr/>
        </p:nvGrpSpPr>
        <p:grpSpPr>
          <a:xfrm>
            <a:off x="9525000" y="2632293"/>
            <a:ext cx="6400800" cy="7654707"/>
            <a:chOff x="9601200" y="2743200"/>
            <a:chExt cx="6400800" cy="7654707"/>
          </a:xfrm>
        </p:grpSpPr>
        <p:sp>
          <p:nvSpPr>
            <p:cNvPr id="11" name="Rectangle 10"/>
            <p:cNvSpPr/>
            <p:nvPr/>
          </p:nvSpPr>
          <p:spPr>
            <a:xfrm>
              <a:off x="9601200" y="3657600"/>
              <a:ext cx="6400800" cy="6740307"/>
            </a:xfrm>
            <a:prstGeom prst="rect">
              <a:avLst/>
            </a:prstGeom>
          </p:spPr>
          <p:txBody>
            <a:bodyPr wrap="square">
              <a:spAutoFit/>
            </a:bodyPr>
            <a:lstStyle/>
            <a:p>
              <a:pPr marL="457200" indent="-457200">
                <a:buFont typeface="+mj-lt"/>
                <a:buAutoNum type="arabicPeriod"/>
              </a:pPr>
              <a:r>
                <a:rPr lang="en-IE" sz="3600" dirty="0" smtClean="0">
                  <a:solidFill>
                    <a:schemeClr val="tx2"/>
                  </a:solidFill>
                </a:rPr>
                <a:t>KCC own resources.</a:t>
              </a:r>
            </a:p>
            <a:p>
              <a:pPr marL="457200" indent="-457200">
                <a:buFont typeface="+mj-lt"/>
                <a:buAutoNum type="arabicPeriod"/>
              </a:pPr>
              <a:r>
                <a:rPr lang="en-IE" sz="3600" dirty="0" smtClean="0">
                  <a:solidFill>
                    <a:schemeClr val="tx2"/>
                  </a:solidFill>
                </a:rPr>
                <a:t>Borrowings.</a:t>
              </a:r>
            </a:p>
            <a:p>
              <a:pPr marL="457200" indent="-457200">
                <a:buFont typeface="+mj-lt"/>
                <a:buAutoNum type="arabicPeriod"/>
              </a:pPr>
              <a:r>
                <a:rPr lang="en-IE" sz="3600" dirty="0" smtClean="0">
                  <a:solidFill>
                    <a:schemeClr val="tx2"/>
                  </a:solidFill>
                </a:rPr>
                <a:t>ERDF fund.</a:t>
              </a:r>
            </a:p>
            <a:p>
              <a:pPr marL="457200" indent="-457200">
                <a:buFont typeface="+mj-lt"/>
                <a:buAutoNum type="arabicPeriod"/>
              </a:pPr>
              <a:r>
                <a:rPr lang="en-IE" sz="3600" dirty="0" smtClean="0">
                  <a:solidFill>
                    <a:schemeClr val="tx2"/>
                  </a:solidFill>
                </a:rPr>
                <a:t>Other Grant Funding.</a:t>
              </a:r>
            </a:p>
            <a:p>
              <a:pPr>
                <a:buNone/>
              </a:pPr>
              <a:endParaRPr lang="en-IE" sz="3600" dirty="0" smtClean="0">
                <a:solidFill>
                  <a:schemeClr val="tx2"/>
                </a:solidFill>
              </a:endParaRPr>
            </a:p>
            <a:p>
              <a:pPr>
                <a:buNone/>
              </a:pPr>
              <a:endParaRPr lang="en-IE" sz="3600" dirty="0" smtClean="0">
                <a:solidFill>
                  <a:schemeClr val="tx2"/>
                </a:solidFill>
              </a:endParaRPr>
            </a:p>
            <a:p>
              <a:pPr marL="457200" indent="-457200">
                <a:buFont typeface="+mj-lt"/>
                <a:buAutoNum type="arabicPeriod"/>
              </a:pPr>
              <a:r>
                <a:rPr lang="en-IE" sz="3600" dirty="0" smtClean="0">
                  <a:solidFill>
                    <a:schemeClr val="tx2"/>
                  </a:solidFill>
                </a:rPr>
                <a:t>Partnership with the NTMA (ISIF).</a:t>
              </a:r>
            </a:p>
            <a:p>
              <a:pPr marL="457200" indent="-457200">
                <a:buFont typeface="+mj-lt"/>
                <a:buAutoNum type="arabicPeriod"/>
              </a:pPr>
              <a:endParaRPr lang="en-IE" sz="3600" dirty="0" smtClean="0">
                <a:solidFill>
                  <a:schemeClr val="tx2"/>
                </a:solidFill>
              </a:endParaRPr>
            </a:p>
            <a:p>
              <a:pPr marL="742950" indent="-742950"/>
              <a:r>
                <a:rPr lang="en-IE" sz="3600" dirty="0" smtClean="0">
                  <a:solidFill>
                    <a:schemeClr val="tx2"/>
                  </a:solidFill>
                </a:rPr>
                <a:t>1.  State/private funding</a:t>
              </a:r>
            </a:p>
            <a:p>
              <a:endParaRPr lang="en-IE" sz="3600" dirty="0" smtClean="0">
                <a:solidFill>
                  <a:schemeClr val="tx2"/>
                </a:solidFill>
              </a:endParaRPr>
            </a:p>
            <a:p>
              <a:endParaRPr lang="en-IE" sz="3600" dirty="0">
                <a:solidFill>
                  <a:schemeClr val="tx2"/>
                </a:solidFill>
              </a:endParaRPr>
            </a:p>
          </p:txBody>
        </p:sp>
        <p:sp>
          <p:nvSpPr>
            <p:cNvPr id="13" name="Rectangle 12"/>
            <p:cNvSpPr/>
            <p:nvPr/>
          </p:nvSpPr>
          <p:spPr>
            <a:xfrm>
              <a:off x="9601200" y="2743200"/>
              <a:ext cx="4800600" cy="646331"/>
            </a:xfrm>
            <a:prstGeom prst="rect">
              <a:avLst/>
            </a:prstGeom>
          </p:spPr>
          <p:txBody>
            <a:bodyPr wrap="square">
              <a:spAutoFit/>
            </a:bodyPr>
            <a:lstStyle/>
            <a:p>
              <a:r>
                <a:rPr lang="en-US" sz="3600" dirty="0" smtClean="0">
                  <a:latin typeface="+mj-lt"/>
                </a:rPr>
                <a:t>Funding Sources</a:t>
              </a:r>
              <a:endParaRPr lang="en-US" sz="3200" dirty="0" smtClean="0">
                <a:solidFill>
                  <a:schemeClr val="accent2"/>
                </a:solidFill>
                <a:latin typeface="+mj-lt"/>
              </a:endParaRPr>
            </a:p>
          </p:txBody>
        </p:sp>
      </p:grpSp>
    </p:spTree>
    <p:extLst>
      <p:ext uri="{BB962C8B-B14F-4D97-AF65-F5344CB8AC3E}">
        <p14:creationId xmlns="" xmlns:p14="http://schemas.microsoft.com/office/powerpoint/2010/main" val="186899255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70319"/>
            <a:ext cx="5448300" cy="715581"/>
          </a:xfrm>
        </p:spPr>
        <p:txBody>
          <a:bodyPr/>
          <a:lstStyle/>
          <a:p>
            <a:r>
              <a:rPr lang="en-US" dirty="0" smtClean="0">
                <a:solidFill>
                  <a:schemeClr val="accent1"/>
                </a:solidFill>
              </a:rPr>
              <a:t>Site development</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32</a:t>
            </a:fld>
            <a:endParaRPr/>
          </a:p>
        </p:txBody>
      </p:sp>
      <p:sp>
        <p:nvSpPr>
          <p:cNvPr id="10" name="TextBox 9"/>
          <p:cNvSpPr txBox="1"/>
          <p:nvPr/>
        </p:nvSpPr>
        <p:spPr>
          <a:xfrm>
            <a:off x="1905000" y="2552700"/>
            <a:ext cx="12877800" cy="6555641"/>
          </a:xfrm>
          <a:prstGeom prst="rect">
            <a:avLst/>
          </a:prstGeom>
          <a:noFill/>
        </p:spPr>
        <p:txBody>
          <a:bodyPr wrap="square" rtlCol="0">
            <a:spAutoFit/>
          </a:bodyPr>
          <a:lstStyle/>
          <a:p>
            <a:r>
              <a:rPr lang="en-IE" sz="2800" dirty="0" smtClean="0">
                <a:solidFill>
                  <a:schemeClr val="tx2"/>
                </a:solidFill>
              </a:rPr>
              <a:t>KCC responsible for development of public realm, urban street, linear park.</a:t>
            </a:r>
          </a:p>
          <a:p>
            <a:endParaRPr lang="en-IE" sz="2800" dirty="0" smtClean="0">
              <a:solidFill>
                <a:schemeClr val="tx2"/>
              </a:solidFill>
            </a:endParaRPr>
          </a:p>
          <a:p>
            <a:r>
              <a:rPr lang="en-IE" sz="2800" dirty="0" smtClean="0">
                <a:solidFill>
                  <a:schemeClr val="tx2"/>
                </a:solidFill>
              </a:rPr>
              <a:t>The estimated cost of the first phase is €4.57m and this will be funded from a combination of development contributions, transfers from the Income &amp; Expenditure Account, proceeds from sale of assets and grant funding from ERDF and </a:t>
            </a:r>
            <a:r>
              <a:rPr lang="en-IE" sz="2800" dirty="0" err="1" smtClean="0">
                <a:solidFill>
                  <a:schemeClr val="tx2"/>
                </a:solidFill>
              </a:rPr>
              <a:t>Failte</a:t>
            </a:r>
            <a:r>
              <a:rPr lang="en-IE" sz="2800" dirty="0" smtClean="0">
                <a:solidFill>
                  <a:schemeClr val="tx2"/>
                </a:solidFill>
              </a:rPr>
              <a:t> Ireland.</a:t>
            </a:r>
          </a:p>
          <a:p>
            <a:endParaRPr lang="en-IE" sz="2800" dirty="0" smtClean="0">
              <a:solidFill>
                <a:schemeClr val="tx2"/>
              </a:solidFill>
            </a:endParaRPr>
          </a:p>
          <a:p>
            <a:pPr lvl="1"/>
            <a:r>
              <a:rPr lang="en-IE" sz="2800" dirty="0" smtClean="0">
                <a:solidFill>
                  <a:schemeClr val="tx2"/>
                </a:solidFill>
              </a:rPr>
              <a:t>ERDF funding of €1m has been approved for this phase of the project.</a:t>
            </a:r>
          </a:p>
          <a:p>
            <a:pPr lvl="1"/>
            <a:r>
              <a:rPr lang="en-IE" sz="2800" dirty="0" smtClean="0">
                <a:solidFill>
                  <a:schemeClr val="tx2"/>
                </a:solidFill>
              </a:rPr>
              <a:t>KCC already has grant approval from </a:t>
            </a:r>
            <a:r>
              <a:rPr lang="en-IE" sz="2800" dirty="0" err="1" smtClean="0">
                <a:solidFill>
                  <a:schemeClr val="tx2"/>
                </a:solidFill>
              </a:rPr>
              <a:t>Failte</a:t>
            </a:r>
            <a:r>
              <a:rPr lang="en-IE" sz="2800" dirty="0" smtClean="0">
                <a:solidFill>
                  <a:schemeClr val="tx2"/>
                </a:solidFill>
              </a:rPr>
              <a:t> Ireland for €279k for the linear park.</a:t>
            </a:r>
          </a:p>
          <a:p>
            <a:pPr lvl="1"/>
            <a:r>
              <a:rPr lang="en-IE" sz="2800" dirty="0" smtClean="0">
                <a:solidFill>
                  <a:schemeClr val="tx2"/>
                </a:solidFill>
              </a:rPr>
              <a:t>An application for additional funding will be made to </a:t>
            </a:r>
            <a:r>
              <a:rPr lang="en-IE" sz="2800" dirty="0" err="1" smtClean="0">
                <a:solidFill>
                  <a:schemeClr val="tx2"/>
                </a:solidFill>
              </a:rPr>
              <a:t>Failte</a:t>
            </a:r>
            <a:r>
              <a:rPr lang="en-IE" sz="2800" dirty="0" smtClean="0">
                <a:solidFill>
                  <a:schemeClr val="tx2"/>
                </a:solidFill>
              </a:rPr>
              <a:t> Ireland in the coming months.</a:t>
            </a:r>
          </a:p>
          <a:p>
            <a:pPr lvl="1"/>
            <a:endParaRPr lang="en-IE" sz="2800" dirty="0" smtClean="0">
              <a:solidFill>
                <a:schemeClr val="tx2"/>
              </a:solidFill>
            </a:endParaRPr>
          </a:p>
          <a:p>
            <a:endParaRPr lang="en-IE" sz="2800" dirty="0" smtClean="0">
              <a:solidFill>
                <a:schemeClr val="tx2"/>
              </a:solidFill>
            </a:endParaRPr>
          </a:p>
          <a:p>
            <a:endParaRPr lang="en-IE" sz="2800" dirty="0">
              <a:solidFill>
                <a:schemeClr val="tx2"/>
              </a:solidFill>
            </a:endParaRPr>
          </a:p>
        </p:txBody>
      </p:sp>
    </p:spTree>
    <p:extLst>
      <p:ext uri="{BB962C8B-B14F-4D97-AF65-F5344CB8AC3E}">
        <p14:creationId xmlns="" xmlns:p14="http://schemas.microsoft.com/office/powerpoint/2010/main" val="186899255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70319"/>
            <a:ext cx="5448300" cy="715581"/>
          </a:xfrm>
        </p:spPr>
        <p:txBody>
          <a:bodyPr/>
          <a:lstStyle/>
          <a:p>
            <a:r>
              <a:rPr lang="en-US" dirty="0" smtClean="0">
                <a:solidFill>
                  <a:schemeClr val="accent1"/>
                </a:solidFill>
              </a:rPr>
              <a:t>Site development</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33</a:t>
            </a:fld>
            <a:endParaRPr/>
          </a:p>
        </p:txBody>
      </p:sp>
      <p:sp>
        <p:nvSpPr>
          <p:cNvPr id="10" name="TextBox 9"/>
          <p:cNvSpPr txBox="1"/>
          <p:nvPr/>
        </p:nvSpPr>
        <p:spPr>
          <a:xfrm>
            <a:off x="1828800" y="3157121"/>
            <a:ext cx="12877800" cy="5262979"/>
          </a:xfrm>
          <a:prstGeom prst="rect">
            <a:avLst/>
          </a:prstGeom>
          <a:noFill/>
        </p:spPr>
        <p:txBody>
          <a:bodyPr wrap="square" rtlCol="0">
            <a:spAutoFit/>
          </a:bodyPr>
          <a:lstStyle/>
          <a:p>
            <a:r>
              <a:rPr lang="en-IE" sz="2800" dirty="0" smtClean="0">
                <a:solidFill>
                  <a:schemeClr val="tx2"/>
                </a:solidFill>
              </a:rPr>
              <a:t>Other Site Works:</a:t>
            </a:r>
          </a:p>
          <a:p>
            <a:endParaRPr lang="en-IE" sz="2800" dirty="0" smtClean="0">
              <a:solidFill>
                <a:schemeClr val="tx2"/>
              </a:solidFill>
            </a:endParaRPr>
          </a:p>
          <a:p>
            <a:r>
              <a:rPr lang="en-IE" sz="2800" dirty="0" smtClean="0">
                <a:solidFill>
                  <a:schemeClr val="tx2"/>
                </a:solidFill>
              </a:rPr>
              <a:t>Archaeology Surveys &amp; associated works.</a:t>
            </a:r>
          </a:p>
          <a:p>
            <a:endParaRPr lang="en-IE" sz="2800" dirty="0" smtClean="0">
              <a:solidFill>
                <a:schemeClr val="tx2"/>
              </a:solidFill>
            </a:endParaRPr>
          </a:p>
          <a:p>
            <a:r>
              <a:rPr lang="en-IE" sz="2800" dirty="0" smtClean="0">
                <a:solidFill>
                  <a:schemeClr val="tx2"/>
                </a:solidFill>
              </a:rPr>
              <a:t>Utility Services Design.</a:t>
            </a:r>
          </a:p>
          <a:p>
            <a:endParaRPr lang="en-IE" sz="2800" dirty="0" smtClean="0">
              <a:solidFill>
                <a:schemeClr val="tx2"/>
              </a:solidFill>
            </a:endParaRPr>
          </a:p>
          <a:p>
            <a:r>
              <a:rPr lang="en-IE" sz="2800" dirty="0" smtClean="0">
                <a:solidFill>
                  <a:schemeClr val="tx2"/>
                </a:solidFill>
              </a:rPr>
              <a:t>Energy Strategy.</a:t>
            </a:r>
          </a:p>
          <a:p>
            <a:endParaRPr lang="en-IE" sz="2800" dirty="0" smtClean="0">
              <a:solidFill>
                <a:schemeClr val="tx2"/>
              </a:solidFill>
            </a:endParaRPr>
          </a:p>
          <a:p>
            <a:r>
              <a:rPr lang="en-IE" sz="2800" dirty="0" smtClean="0">
                <a:solidFill>
                  <a:schemeClr val="tx2"/>
                </a:solidFill>
              </a:rPr>
              <a:t>Public Realm in the environs of St Francis Abbey, Evans Turret.</a:t>
            </a:r>
          </a:p>
          <a:p>
            <a:endParaRPr lang="en-IE" sz="2800" dirty="0" smtClean="0">
              <a:solidFill>
                <a:schemeClr val="tx2"/>
              </a:solidFill>
            </a:endParaRPr>
          </a:p>
          <a:p>
            <a:r>
              <a:rPr lang="en-IE" sz="2800" dirty="0" smtClean="0">
                <a:solidFill>
                  <a:schemeClr val="tx2"/>
                </a:solidFill>
              </a:rPr>
              <a:t>Conservation Strategy for the Heritage Structures on the Site.</a:t>
            </a:r>
          </a:p>
          <a:p>
            <a:endParaRPr lang="en-IE" sz="2800" dirty="0" smtClean="0">
              <a:solidFill>
                <a:schemeClr val="tx2"/>
              </a:solidFill>
            </a:endParaRPr>
          </a:p>
        </p:txBody>
      </p:sp>
    </p:spTree>
    <p:extLst>
      <p:ext uri="{BB962C8B-B14F-4D97-AF65-F5344CB8AC3E}">
        <p14:creationId xmlns="" xmlns:p14="http://schemas.microsoft.com/office/powerpoint/2010/main" val="186899255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770319"/>
            <a:ext cx="5448300" cy="715581"/>
          </a:xfrm>
        </p:spPr>
        <p:txBody>
          <a:bodyPr/>
          <a:lstStyle/>
          <a:p>
            <a:r>
              <a:rPr lang="en-US" dirty="0" smtClean="0">
                <a:solidFill>
                  <a:schemeClr val="accent1"/>
                </a:solidFill>
              </a:rPr>
              <a:t>Site development</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34</a:t>
            </a:fld>
            <a:endParaRPr/>
          </a:p>
        </p:txBody>
      </p:sp>
      <p:sp>
        <p:nvSpPr>
          <p:cNvPr id="10" name="TextBox 9"/>
          <p:cNvSpPr txBox="1"/>
          <p:nvPr/>
        </p:nvSpPr>
        <p:spPr>
          <a:xfrm>
            <a:off x="11049000" y="2705100"/>
            <a:ext cx="6172200" cy="6555641"/>
          </a:xfrm>
          <a:prstGeom prst="rect">
            <a:avLst/>
          </a:prstGeom>
          <a:noFill/>
        </p:spPr>
        <p:txBody>
          <a:bodyPr wrap="square" rtlCol="0">
            <a:spAutoFit/>
          </a:bodyPr>
          <a:lstStyle/>
          <a:p>
            <a:endParaRPr lang="en-IE" sz="2800" dirty="0" smtClean="0">
              <a:solidFill>
                <a:schemeClr val="tx2"/>
              </a:solidFill>
            </a:endParaRPr>
          </a:p>
          <a:p>
            <a:r>
              <a:rPr lang="en-IE" sz="2800" dirty="0" smtClean="0">
                <a:solidFill>
                  <a:schemeClr val="tx2"/>
                </a:solidFill>
              </a:rPr>
              <a:t>Plot to the Northern end of site being retained by Council for housing.</a:t>
            </a:r>
          </a:p>
          <a:p>
            <a:endParaRPr lang="en-IE" sz="2800" dirty="0" smtClean="0">
              <a:solidFill>
                <a:schemeClr val="tx2"/>
              </a:solidFill>
            </a:endParaRPr>
          </a:p>
          <a:p>
            <a:r>
              <a:rPr lang="en-IE" sz="2800" dirty="0" smtClean="0">
                <a:solidFill>
                  <a:schemeClr val="tx2"/>
                </a:solidFill>
              </a:rPr>
              <a:t>Site will accommodate approx. 60 units.</a:t>
            </a:r>
          </a:p>
          <a:p>
            <a:endParaRPr lang="en-IE" sz="2800" dirty="0" smtClean="0">
              <a:solidFill>
                <a:schemeClr val="tx2"/>
              </a:solidFill>
            </a:endParaRPr>
          </a:p>
          <a:p>
            <a:r>
              <a:rPr lang="en-IE" sz="2800" dirty="0" smtClean="0">
                <a:solidFill>
                  <a:schemeClr val="tx2"/>
                </a:solidFill>
              </a:rPr>
              <a:t>Funding of  € 4.5M  allocated by the Dept. of Environment Community &amp; Local Government.</a:t>
            </a:r>
          </a:p>
          <a:p>
            <a:endParaRPr lang="en-IE" sz="2800" dirty="0" smtClean="0">
              <a:solidFill>
                <a:schemeClr val="tx2"/>
              </a:solidFill>
            </a:endParaRPr>
          </a:p>
          <a:p>
            <a:r>
              <a:rPr lang="en-IE" sz="2800" dirty="0" smtClean="0">
                <a:solidFill>
                  <a:schemeClr val="tx2"/>
                </a:solidFill>
              </a:rPr>
              <a:t>This does not preclude the provision of additional housing on the balance of the site.</a:t>
            </a:r>
          </a:p>
          <a:p>
            <a:endParaRPr lang="en-IE" sz="2800" dirty="0" smtClean="0">
              <a:solidFill>
                <a:schemeClr val="tx2"/>
              </a:solidFill>
            </a:endParaRPr>
          </a:p>
        </p:txBody>
      </p:sp>
      <p:pic>
        <p:nvPicPr>
          <p:cNvPr id="6" name="Content Placeholder 3" descr="mapgreener.png"/>
          <p:cNvPicPr>
            <a:picLocks noChangeAspect="1"/>
          </p:cNvPicPr>
          <p:nvPr/>
        </p:nvPicPr>
        <p:blipFill>
          <a:blip r:embed="rId2" cstate="print"/>
          <a:stretch>
            <a:fillRect/>
          </a:stretch>
        </p:blipFill>
        <p:spPr>
          <a:xfrm>
            <a:off x="924343" y="2019300"/>
            <a:ext cx="9819857" cy="6819900"/>
          </a:xfrm>
          <a:prstGeom prst="rect">
            <a:avLst/>
          </a:prstGeom>
        </p:spPr>
      </p:pic>
    </p:spTree>
    <p:extLst>
      <p:ext uri="{BB962C8B-B14F-4D97-AF65-F5344CB8AC3E}">
        <p14:creationId xmlns="" xmlns:p14="http://schemas.microsoft.com/office/powerpoint/2010/main" val="186899255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KCC/NTMA</a:t>
            </a:r>
            <a:r>
              <a:rPr lang="en-US" dirty="0" smtClean="0"/>
              <a:t/>
            </a:r>
            <a:br>
              <a:rPr lang="en-US" dirty="0" smtClean="0"/>
            </a:br>
            <a:r>
              <a:rPr lang="en-US" dirty="0" smtClean="0"/>
              <a:t>partnership</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35</a:t>
            </a:fld>
            <a:endParaRPr/>
          </a:p>
        </p:txBody>
      </p:sp>
      <p:sp>
        <p:nvSpPr>
          <p:cNvPr id="5" name="Rectangle 4"/>
          <p:cNvSpPr/>
          <p:nvPr/>
        </p:nvSpPr>
        <p:spPr>
          <a:xfrm>
            <a:off x="1828800" y="3086100"/>
            <a:ext cx="13716000" cy="4524315"/>
          </a:xfrm>
          <a:prstGeom prst="rect">
            <a:avLst/>
          </a:prstGeom>
        </p:spPr>
        <p:txBody>
          <a:bodyPr wrap="square">
            <a:spAutoFit/>
          </a:bodyPr>
          <a:lstStyle/>
          <a:p>
            <a:pPr>
              <a:buFont typeface="Arial" pitchFamily="34" charset="0"/>
              <a:buChar char="•"/>
            </a:pPr>
            <a:r>
              <a:rPr lang="en-IE" sz="3200" dirty="0" smtClean="0">
                <a:solidFill>
                  <a:schemeClr val="tx2"/>
                </a:solidFill>
              </a:rPr>
              <a:t>A separate Joint Venture to be established with the NTMA – </a:t>
            </a:r>
          </a:p>
          <a:p>
            <a:pPr>
              <a:buFont typeface="Arial" pitchFamily="34" charset="0"/>
              <a:buChar char="•"/>
            </a:pPr>
            <a:endParaRPr lang="en-IE" sz="3200" dirty="0" smtClean="0">
              <a:solidFill>
                <a:schemeClr val="tx2"/>
              </a:solidFill>
            </a:endParaRPr>
          </a:p>
          <a:p>
            <a:pPr>
              <a:buFont typeface="Arial" pitchFamily="34" charset="0"/>
              <a:buChar char="•"/>
            </a:pPr>
            <a:r>
              <a:rPr lang="en-IE" sz="3200" dirty="0" smtClean="0">
                <a:solidFill>
                  <a:schemeClr val="tx2"/>
                </a:solidFill>
              </a:rPr>
              <a:t>Limited Liability Partnership.</a:t>
            </a:r>
          </a:p>
          <a:p>
            <a:pPr>
              <a:buFont typeface="Arial" pitchFamily="34" charset="0"/>
              <a:buChar char="•"/>
            </a:pPr>
            <a:r>
              <a:rPr lang="en-IE" sz="3200" dirty="0" smtClean="0">
                <a:solidFill>
                  <a:schemeClr val="tx2"/>
                </a:solidFill>
              </a:rPr>
              <a:t>Proposed name – Kilkenny Abbey Quarter Development Partnership.</a:t>
            </a:r>
          </a:p>
          <a:p>
            <a:pPr>
              <a:buFont typeface="Arial" pitchFamily="34" charset="0"/>
              <a:buChar char="•"/>
            </a:pPr>
            <a:endParaRPr lang="en-IE" sz="3200" dirty="0" smtClean="0">
              <a:solidFill>
                <a:schemeClr val="tx2"/>
              </a:solidFill>
            </a:endParaRPr>
          </a:p>
          <a:p>
            <a:pPr>
              <a:buFont typeface="Arial" pitchFamily="34" charset="0"/>
              <a:buChar char="•"/>
            </a:pPr>
            <a:r>
              <a:rPr lang="en-IE" sz="3200" dirty="0" smtClean="0">
                <a:solidFill>
                  <a:schemeClr val="tx2"/>
                </a:solidFill>
              </a:rPr>
              <a:t>Owned by KCC(50%) and NTMA (50%). </a:t>
            </a:r>
          </a:p>
          <a:p>
            <a:pPr>
              <a:buFont typeface="Arial" pitchFamily="34" charset="0"/>
              <a:buChar char="•"/>
            </a:pPr>
            <a:endParaRPr lang="en-IE" sz="3200" dirty="0" smtClean="0">
              <a:solidFill>
                <a:schemeClr val="tx2"/>
              </a:solidFill>
            </a:endParaRPr>
          </a:p>
          <a:p>
            <a:pPr>
              <a:buFont typeface="Arial" pitchFamily="34" charset="0"/>
              <a:buChar char="•"/>
            </a:pPr>
            <a:r>
              <a:rPr lang="en-IE" sz="3200" dirty="0" smtClean="0">
                <a:solidFill>
                  <a:schemeClr val="tx2"/>
                </a:solidFill>
              </a:rPr>
              <a:t>KCC Equity 		= 	Development Plots 1 to 6 (€1.6m).</a:t>
            </a:r>
          </a:p>
          <a:p>
            <a:pPr>
              <a:buFont typeface="Arial" pitchFamily="34" charset="0"/>
              <a:buChar char="•"/>
            </a:pPr>
            <a:r>
              <a:rPr lang="en-IE" sz="3200" dirty="0" smtClean="0">
                <a:solidFill>
                  <a:schemeClr val="tx2"/>
                </a:solidFill>
              </a:rPr>
              <a:t>ISIF Equity 		=	Cash 	- (€1.6m).</a:t>
            </a: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KCC/NTMA</a:t>
            </a:r>
            <a:r>
              <a:rPr lang="en-US" dirty="0" smtClean="0"/>
              <a:t/>
            </a:r>
            <a:br>
              <a:rPr lang="en-US" dirty="0" smtClean="0"/>
            </a:br>
            <a:r>
              <a:rPr lang="en-US" dirty="0" smtClean="0"/>
              <a:t>partnership</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36</a:t>
            </a:fld>
            <a:endParaRPr/>
          </a:p>
        </p:txBody>
      </p:sp>
      <p:sp>
        <p:nvSpPr>
          <p:cNvPr id="5" name="Rectangle 4"/>
          <p:cNvSpPr/>
          <p:nvPr/>
        </p:nvSpPr>
        <p:spPr>
          <a:xfrm>
            <a:off x="1828800" y="3086100"/>
            <a:ext cx="13716000" cy="4524315"/>
          </a:xfrm>
          <a:prstGeom prst="rect">
            <a:avLst/>
          </a:prstGeom>
        </p:spPr>
        <p:txBody>
          <a:bodyPr wrap="square">
            <a:spAutoFit/>
          </a:bodyPr>
          <a:lstStyle/>
          <a:p>
            <a:r>
              <a:rPr lang="en-IE" sz="3200" dirty="0" smtClean="0">
                <a:solidFill>
                  <a:schemeClr val="tx2"/>
                </a:solidFill>
              </a:rPr>
              <a:t>Business of the Partnership – As defined in the draft Agreement:</a:t>
            </a:r>
          </a:p>
          <a:p>
            <a:pPr>
              <a:buNone/>
            </a:pPr>
            <a:endParaRPr lang="en-IE" sz="3200" dirty="0" smtClean="0">
              <a:solidFill>
                <a:schemeClr val="tx2"/>
              </a:solidFill>
            </a:endParaRPr>
          </a:p>
          <a:p>
            <a:pPr lvl="1"/>
            <a:r>
              <a:rPr lang="en-IE" sz="3200" dirty="0" smtClean="0">
                <a:solidFill>
                  <a:schemeClr val="tx2"/>
                </a:solidFill>
              </a:rPr>
              <a:t>“The business of developing, owning and leasing the properties and the additional property to facilitate business, enterprise, education and research campus at the properties and with ancillary and subsidiary uses including residential, retail and other uses”.</a:t>
            </a:r>
          </a:p>
          <a:p>
            <a:pPr lvl="1"/>
            <a:endParaRPr lang="en-IE" sz="3200" dirty="0" smtClean="0">
              <a:solidFill>
                <a:schemeClr val="tx2"/>
              </a:solidFill>
            </a:endParaRPr>
          </a:p>
          <a:p>
            <a:r>
              <a:rPr lang="en-IE" sz="3200" dirty="0" smtClean="0">
                <a:solidFill>
                  <a:schemeClr val="tx2"/>
                </a:solidFill>
              </a:rPr>
              <a:t>Partnership will have to revert to Partners for approval if it wants to deviate from Business as defined in the agreement.</a:t>
            </a: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plot</a:t>
            </a:r>
            <a:r>
              <a:rPr lang="en-US" dirty="0" smtClean="0"/>
              <a:t/>
            </a:r>
            <a:br>
              <a:rPr lang="en-US" dirty="0" smtClean="0"/>
            </a:br>
            <a:r>
              <a:rPr lang="en-US" dirty="0" smtClean="0"/>
              <a:t>locations</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37</a:t>
            </a:fld>
            <a:endParaRPr/>
          </a:p>
        </p:txBody>
      </p:sp>
      <p:pic>
        <p:nvPicPr>
          <p:cNvPr id="2050" name="Picture 2" descr="U:\Diageo Site\Finance\Martin Prend report April 2016\Plot Layout.jpg"/>
          <p:cNvPicPr>
            <a:picLocks noChangeAspect="1" noChangeArrowheads="1"/>
          </p:cNvPicPr>
          <p:nvPr/>
        </p:nvPicPr>
        <p:blipFill>
          <a:blip r:embed="rId2" cstate="print"/>
          <a:srcRect/>
          <a:stretch>
            <a:fillRect/>
          </a:stretch>
        </p:blipFill>
        <p:spPr bwMode="auto">
          <a:xfrm>
            <a:off x="4724400" y="1028700"/>
            <a:ext cx="8878943" cy="8343900"/>
          </a:xfrm>
          <a:prstGeom prst="rect">
            <a:avLst/>
          </a:prstGeom>
          <a:noFill/>
        </p:spPr>
      </p:pic>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plot</a:t>
            </a:r>
            <a:r>
              <a:rPr lang="en-US" dirty="0" smtClean="0"/>
              <a:t/>
            </a:r>
            <a:br>
              <a:rPr lang="en-US" dirty="0" smtClean="0"/>
            </a:br>
            <a:r>
              <a:rPr lang="en-US" dirty="0" smtClean="0"/>
              <a:t>locations</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38</a:t>
            </a:fld>
            <a:endParaRPr/>
          </a:p>
        </p:txBody>
      </p:sp>
      <p:sp>
        <p:nvSpPr>
          <p:cNvPr id="15" name="Rectangle 14"/>
          <p:cNvSpPr/>
          <p:nvPr/>
        </p:nvSpPr>
        <p:spPr>
          <a:xfrm>
            <a:off x="1371600" y="2476500"/>
            <a:ext cx="7391400" cy="6555641"/>
          </a:xfrm>
          <a:prstGeom prst="rect">
            <a:avLst/>
          </a:prstGeom>
        </p:spPr>
        <p:txBody>
          <a:bodyPr wrap="square">
            <a:spAutoFit/>
          </a:bodyPr>
          <a:lstStyle/>
          <a:p>
            <a:pPr>
              <a:buFont typeface="Arial" pitchFamily="34" charset="0"/>
              <a:buChar char="•"/>
            </a:pPr>
            <a:r>
              <a:rPr lang="en-IE" sz="2800" dirty="0" smtClean="0">
                <a:solidFill>
                  <a:schemeClr val="tx2"/>
                </a:solidFill>
              </a:rPr>
              <a:t> Plots 1 to 6  will be transferred</a:t>
            </a:r>
          </a:p>
          <a:p>
            <a:r>
              <a:rPr lang="en-IE" sz="2800" dirty="0" smtClean="0">
                <a:solidFill>
                  <a:schemeClr val="tx2"/>
                </a:solidFill>
              </a:rPr>
              <a:t>   to the Partnership on set up.</a:t>
            </a:r>
          </a:p>
          <a:p>
            <a:endParaRPr lang="en-IE" sz="2800" dirty="0" smtClean="0">
              <a:solidFill>
                <a:schemeClr val="tx2"/>
              </a:solidFill>
            </a:endParaRPr>
          </a:p>
          <a:p>
            <a:pPr>
              <a:buFont typeface="Arial" pitchFamily="34" charset="0"/>
              <a:buChar char="•"/>
            </a:pPr>
            <a:r>
              <a:rPr lang="en-IE" sz="2800" dirty="0" smtClean="0">
                <a:solidFill>
                  <a:schemeClr val="tx2"/>
                </a:solidFill>
              </a:rPr>
              <a:t>  Plots 1 to 6 represent 27% of the</a:t>
            </a:r>
          </a:p>
          <a:p>
            <a:r>
              <a:rPr lang="en-IE" sz="2800" dirty="0" smtClean="0">
                <a:solidFill>
                  <a:schemeClr val="tx2"/>
                </a:solidFill>
              </a:rPr>
              <a:t>   10.6 acres being acquired.</a:t>
            </a:r>
          </a:p>
          <a:p>
            <a:endParaRPr lang="en-IE" sz="2800" dirty="0" smtClean="0">
              <a:solidFill>
                <a:schemeClr val="tx2"/>
              </a:solidFill>
            </a:endParaRPr>
          </a:p>
          <a:p>
            <a:pPr>
              <a:buFont typeface="Arial" pitchFamily="34" charset="0"/>
              <a:buChar char="•"/>
            </a:pPr>
            <a:r>
              <a:rPr lang="en-IE" sz="2800" dirty="0" smtClean="0">
                <a:solidFill>
                  <a:schemeClr val="tx2"/>
                </a:solidFill>
              </a:rPr>
              <a:t>   Partnership to have option on </a:t>
            </a:r>
          </a:p>
          <a:p>
            <a:r>
              <a:rPr lang="en-IE" sz="2800" dirty="0" smtClean="0">
                <a:solidFill>
                  <a:schemeClr val="tx2"/>
                </a:solidFill>
              </a:rPr>
              <a:t>     plot 7 only if substantial  </a:t>
            </a:r>
          </a:p>
          <a:p>
            <a:r>
              <a:rPr lang="en-IE" sz="2800" dirty="0" smtClean="0">
                <a:solidFill>
                  <a:schemeClr val="tx2"/>
                </a:solidFill>
              </a:rPr>
              <a:t>     development takes place.</a:t>
            </a:r>
          </a:p>
          <a:p>
            <a:pPr marL="457200" indent="-457200">
              <a:buFont typeface="+mj-lt"/>
              <a:buAutoNum type="arabicPeriod"/>
            </a:pPr>
            <a:endParaRPr lang="en-IE" sz="2800" dirty="0" smtClean="0">
              <a:solidFill>
                <a:schemeClr val="tx2"/>
              </a:solidFill>
            </a:endParaRPr>
          </a:p>
          <a:p>
            <a:pPr>
              <a:buFont typeface="Arial" pitchFamily="34" charset="0"/>
              <a:buChar char="•"/>
            </a:pPr>
            <a:r>
              <a:rPr lang="en-IE" sz="2800" dirty="0" smtClean="0">
                <a:solidFill>
                  <a:schemeClr val="tx2"/>
                </a:solidFill>
              </a:rPr>
              <a:t>    Plot 7 represents 13% of the  </a:t>
            </a:r>
          </a:p>
          <a:p>
            <a:r>
              <a:rPr lang="en-IE" sz="2800" dirty="0" smtClean="0">
                <a:solidFill>
                  <a:schemeClr val="tx2"/>
                </a:solidFill>
              </a:rPr>
              <a:t>     10.6 acres being acquired.</a:t>
            </a:r>
          </a:p>
          <a:p>
            <a:pPr>
              <a:buFont typeface="Arial" pitchFamily="34" charset="0"/>
              <a:buChar char="•"/>
            </a:pPr>
            <a:endParaRPr lang="en-IE" sz="2800" dirty="0" smtClean="0">
              <a:solidFill>
                <a:schemeClr val="tx2"/>
              </a:solidFill>
            </a:endParaRPr>
          </a:p>
          <a:p>
            <a:pPr>
              <a:buFont typeface="Arial" pitchFamily="34" charset="0"/>
              <a:buChar char="•"/>
            </a:pPr>
            <a:r>
              <a:rPr lang="en-IE" sz="2800" dirty="0" smtClean="0">
                <a:solidFill>
                  <a:schemeClr val="tx2"/>
                </a:solidFill>
              </a:rPr>
              <a:t>    NTMA will match with cash to </a:t>
            </a:r>
          </a:p>
          <a:p>
            <a:r>
              <a:rPr lang="en-IE" sz="2800" dirty="0" smtClean="0">
                <a:solidFill>
                  <a:schemeClr val="tx2"/>
                </a:solidFill>
              </a:rPr>
              <a:t>      maintain 50:50 ownership.</a:t>
            </a:r>
            <a:endParaRPr lang="en-IE" sz="2800" dirty="0">
              <a:solidFill>
                <a:schemeClr val="tx2"/>
              </a:solidFill>
            </a:endParaRPr>
          </a:p>
        </p:txBody>
      </p:sp>
      <p:pic>
        <p:nvPicPr>
          <p:cNvPr id="6" name="Picture 2" descr="U:\Diageo Site\Finance\Martin Prend report April 2016\Plot Layout.jpg"/>
          <p:cNvPicPr>
            <a:picLocks noChangeAspect="1" noChangeArrowheads="1"/>
          </p:cNvPicPr>
          <p:nvPr/>
        </p:nvPicPr>
        <p:blipFill>
          <a:blip r:embed="rId2" cstate="print"/>
          <a:srcRect/>
          <a:stretch>
            <a:fillRect/>
          </a:stretch>
        </p:blipFill>
        <p:spPr bwMode="auto">
          <a:xfrm>
            <a:off x="7848600" y="1714500"/>
            <a:ext cx="8108624" cy="7620000"/>
          </a:xfrm>
          <a:prstGeom prst="rect">
            <a:avLst/>
          </a:prstGeom>
          <a:noFill/>
        </p:spPr>
      </p:pic>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KCC/NTMA</a:t>
            </a:r>
            <a:r>
              <a:rPr lang="en-US" dirty="0" smtClean="0"/>
              <a:t/>
            </a:r>
            <a:br>
              <a:rPr lang="en-US" dirty="0" smtClean="0"/>
            </a:br>
            <a:r>
              <a:rPr lang="en-US" dirty="0" smtClean="0"/>
              <a:t>partnership</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39</a:t>
            </a:fld>
            <a:endParaRPr/>
          </a:p>
        </p:txBody>
      </p:sp>
      <p:sp>
        <p:nvSpPr>
          <p:cNvPr id="5" name="Rectangle 4"/>
          <p:cNvSpPr/>
          <p:nvPr/>
        </p:nvSpPr>
        <p:spPr>
          <a:xfrm>
            <a:off x="1828800" y="2247900"/>
            <a:ext cx="13716000" cy="6986528"/>
          </a:xfrm>
          <a:prstGeom prst="rect">
            <a:avLst/>
          </a:prstGeom>
        </p:spPr>
        <p:txBody>
          <a:bodyPr wrap="square">
            <a:spAutoFit/>
          </a:bodyPr>
          <a:lstStyle/>
          <a:p>
            <a:r>
              <a:rPr lang="en-IE" sz="3200" dirty="0" smtClean="0">
                <a:solidFill>
                  <a:schemeClr val="tx2"/>
                </a:solidFill>
              </a:rPr>
              <a:t>Partnership will be responsible for all aspects of the marketing, construction and operation of the developments.</a:t>
            </a:r>
          </a:p>
          <a:p>
            <a:endParaRPr lang="en-IE" sz="3200" dirty="0" smtClean="0">
              <a:solidFill>
                <a:schemeClr val="tx2"/>
              </a:solidFill>
            </a:endParaRPr>
          </a:p>
          <a:p>
            <a:r>
              <a:rPr lang="en-IE" sz="3200" dirty="0" smtClean="0">
                <a:solidFill>
                  <a:schemeClr val="tx2"/>
                </a:solidFill>
              </a:rPr>
              <a:t>Development will depend on market demand – no speculative build.</a:t>
            </a:r>
          </a:p>
          <a:p>
            <a:endParaRPr lang="en-IE" sz="3200" dirty="0" smtClean="0">
              <a:solidFill>
                <a:schemeClr val="tx2"/>
              </a:solidFill>
            </a:endParaRPr>
          </a:p>
          <a:p>
            <a:r>
              <a:rPr lang="en-IE" sz="3200" dirty="0" smtClean="0">
                <a:solidFill>
                  <a:schemeClr val="tx2"/>
                </a:solidFill>
              </a:rPr>
              <a:t>Due diligence will be carried out on each proposal prior to decision to proceed to development.</a:t>
            </a:r>
          </a:p>
          <a:p>
            <a:endParaRPr lang="en-IE" sz="3200" dirty="0" smtClean="0">
              <a:solidFill>
                <a:schemeClr val="tx2"/>
              </a:solidFill>
            </a:endParaRPr>
          </a:p>
          <a:p>
            <a:r>
              <a:rPr lang="en-IE" sz="3200" dirty="0" smtClean="0">
                <a:solidFill>
                  <a:schemeClr val="tx2"/>
                </a:solidFill>
              </a:rPr>
              <a:t>Loan finance for the development of individual proposals will be sourced by the Partnership, most likely from the NTMA on commercial terms.</a:t>
            </a:r>
          </a:p>
          <a:p>
            <a:endParaRPr lang="en-IE" sz="3200" dirty="0" smtClean="0">
              <a:solidFill>
                <a:schemeClr val="tx2"/>
              </a:solidFill>
            </a:endParaRPr>
          </a:p>
          <a:p>
            <a:r>
              <a:rPr lang="en-IE" sz="3200" dirty="0" smtClean="0">
                <a:solidFill>
                  <a:schemeClr val="tx2"/>
                </a:solidFill>
              </a:rPr>
              <a:t>Each Development proposal will be subject to the planning process as per the requirements of the Planning &amp; Development Act 2000, as amended and the Planning &amp; Development Regulations 2001, as amended.</a:t>
            </a: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introduction</a:t>
            </a:r>
            <a:r>
              <a:rPr lang="en-US" dirty="0" smtClean="0"/>
              <a:t/>
            </a:r>
            <a:br>
              <a:rPr lang="en-US" dirty="0" smtClean="0"/>
            </a:br>
            <a:r>
              <a:rPr lang="en-US" dirty="0" smtClean="0"/>
              <a:t>site purchase</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a:t>
            </a:fld>
            <a:endParaRPr/>
          </a:p>
        </p:txBody>
      </p:sp>
      <p:sp>
        <p:nvSpPr>
          <p:cNvPr id="5" name="Rectangle 4"/>
          <p:cNvSpPr/>
          <p:nvPr/>
        </p:nvSpPr>
        <p:spPr>
          <a:xfrm>
            <a:off x="2286000" y="3657600"/>
            <a:ext cx="13716000" cy="4493538"/>
          </a:xfrm>
          <a:prstGeom prst="rect">
            <a:avLst/>
          </a:prstGeom>
        </p:spPr>
        <p:txBody>
          <a:bodyPr wrap="square">
            <a:spAutoFit/>
          </a:bodyPr>
          <a:lstStyle/>
          <a:p>
            <a:pPr>
              <a:buFont typeface="Arial" pitchFamily="34" charset="0"/>
              <a:buChar char="•"/>
            </a:pPr>
            <a:r>
              <a:rPr lang="en-IE" sz="2200" dirty="0" smtClean="0">
                <a:solidFill>
                  <a:schemeClr val="tx2"/>
                </a:solidFill>
              </a:rPr>
              <a:t>Purchase Contract provided for  :</a:t>
            </a:r>
          </a:p>
          <a:p>
            <a:pPr>
              <a:buNone/>
            </a:pPr>
            <a:endParaRPr lang="en-IE" sz="2200" dirty="0" smtClean="0">
              <a:solidFill>
                <a:schemeClr val="tx2"/>
              </a:solidFill>
            </a:endParaRPr>
          </a:p>
          <a:p>
            <a:pPr lvl="1">
              <a:buFont typeface="Arial" pitchFamily="34" charset="0"/>
              <a:buChar char="•"/>
            </a:pPr>
            <a:r>
              <a:rPr lang="en-IE" sz="2200" dirty="0" smtClean="0">
                <a:solidFill>
                  <a:schemeClr val="tx2"/>
                </a:solidFill>
              </a:rPr>
              <a:t>Diageo to demolish all buildings to slab level </a:t>
            </a:r>
            <a:r>
              <a:rPr lang="en-IE" sz="2200" b="1" u="sng" dirty="0" smtClean="0">
                <a:solidFill>
                  <a:schemeClr val="tx2"/>
                </a:solidFill>
              </a:rPr>
              <a:t>except</a:t>
            </a:r>
            <a:r>
              <a:rPr lang="en-IE" sz="2200" dirty="0" smtClean="0">
                <a:solidFill>
                  <a:schemeClr val="tx2"/>
                </a:solidFill>
              </a:rPr>
              <a:t>:</a:t>
            </a:r>
          </a:p>
          <a:p>
            <a:pPr lvl="1"/>
            <a:endParaRPr lang="en-IE" sz="2200" dirty="0" smtClean="0">
              <a:solidFill>
                <a:schemeClr val="tx2"/>
              </a:solidFill>
            </a:endParaRPr>
          </a:p>
          <a:p>
            <a:pPr lvl="2"/>
            <a:r>
              <a:rPr lang="en-IE" sz="2200" dirty="0" smtClean="0">
                <a:solidFill>
                  <a:schemeClr val="tx2"/>
                </a:solidFill>
              </a:rPr>
              <a:t>Historical, Protected Structures.</a:t>
            </a:r>
          </a:p>
          <a:p>
            <a:pPr lvl="2"/>
            <a:r>
              <a:rPr lang="en-IE" sz="2200" dirty="0" smtClean="0">
                <a:solidFill>
                  <a:schemeClr val="tx2"/>
                </a:solidFill>
              </a:rPr>
              <a:t>Mayfair and </a:t>
            </a:r>
            <a:r>
              <a:rPr lang="en-IE" sz="2200" dirty="0" err="1" smtClean="0">
                <a:solidFill>
                  <a:schemeClr val="tx2"/>
                </a:solidFill>
              </a:rPr>
              <a:t>Brewhouse</a:t>
            </a:r>
            <a:r>
              <a:rPr lang="en-IE" sz="2200" dirty="0" smtClean="0">
                <a:solidFill>
                  <a:schemeClr val="tx2"/>
                </a:solidFill>
              </a:rPr>
              <a:t> Buildings which will be refurbished.</a:t>
            </a:r>
          </a:p>
          <a:p>
            <a:pPr lvl="2"/>
            <a:r>
              <a:rPr lang="en-IE" sz="2200" dirty="0" smtClean="0">
                <a:solidFill>
                  <a:schemeClr val="tx2"/>
                </a:solidFill>
              </a:rPr>
              <a:t>Maturation Building.</a:t>
            </a:r>
          </a:p>
          <a:p>
            <a:pPr lvl="2"/>
            <a:endParaRPr lang="en-IE" sz="2200" dirty="0" smtClean="0">
              <a:solidFill>
                <a:schemeClr val="tx2"/>
              </a:solidFill>
            </a:endParaRPr>
          </a:p>
          <a:p>
            <a:pPr lvl="1">
              <a:buFont typeface="Arial" pitchFamily="34" charset="0"/>
              <a:buChar char="•"/>
            </a:pPr>
            <a:r>
              <a:rPr lang="en-IE" sz="2200" dirty="0" smtClean="0">
                <a:solidFill>
                  <a:schemeClr val="tx2"/>
                </a:solidFill>
              </a:rPr>
              <a:t>Diageo to surrender IPPC Licence – Completed May 2015.</a:t>
            </a:r>
          </a:p>
          <a:p>
            <a:pPr lvl="1">
              <a:buNone/>
            </a:pPr>
            <a:endParaRPr lang="en-IE" sz="2200" dirty="0" smtClean="0">
              <a:solidFill>
                <a:schemeClr val="tx2"/>
              </a:solidFill>
            </a:endParaRPr>
          </a:p>
          <a:p>
            <a:pPr>
              <a:buFont typeface="Arial" pitchFamily="34" charset="0"/>
              <a:buChar char="•"/>
            </a:pPr>
            <a:r>
              <a:rPr lang="en-IE" sz="2200" dirty="0" smtClean="0">
                <a:solidFill>
                  <a:schemeClr val="tx2"/>
                </a:solidFill>
              </a:rPr>
              <a:t>Demolition is now almost complete.</a:t>
            </a:r>
          </a:p>
          <a:p>
            <a:pPr>
              <a:buNone/>
            </a:pPr>
            <a:endParaRPr lang="en-IE" sz="2200" dirty="0" smtClean="0">
              <a:solidFill>
                <a:schemeClr val="tx2"/>
              </a:solidFill>
            </a:endParaRPr>
          </a:p>
          <a:p>
            <a:pPr>
              <a:buFont typeface="Arial" pitchFamily="34" charset="0"/>
              <a:buChar char="•"/>
            </a:pPr>
            <a:r>
              <a:rPr lang="en-IE" sz="2200" dirty="0" smtClean="0">
                <a:solidFill>
                  <a:schemeClr val="tx2"/>
                </a:solidFill>
              </a:rPr>
              <a:t>Expected site handover date – Summer 2016.</a:t>
            </a:r>
          </a:p>
        </p:txBody>
      </p:sp>
      <p:sp>
        <p:nvSpPr>
          <p:cNvPr id="15" name="Rectangle 14"/>
          <p:cNvSpPr/>
          <p:nvPr/>
        </p:nvSpPr>
        <p:spPr>
          <a:xfrm>
            <a:off x="2286000" y="2743200"/>
            <a:ext cx="15087600" cy="646331"/>
          </a:xfrm>
          <a:prstGeom prst="rect">
            <a:avLst/>
          </a:prstGeom>
        </p:spPr>
        <p:txBody>
          <a:bodyPr wrap="square">
            <a:spAutoFit/>
          </a:bodyPr>
          <a:lstStyle/>
          <a:p>
            <a:r>
              <a:rPr lang="en-US" sz="3600" dirty="0" smtClean="0">
                <a:latin typeface="+mj-lt"/>
              </a:rPr>
              <a:t>Key Strategic City Centre site along by the river </a:t>
            </a:r>
            <a:r>
              <a:rPr lang="en-US" sz="3600" dirty="0" err="1" smtClean="0">
                <a:latin typeface="+mj-lt"/>
              </a:rPr>
              <a:t>Nore</a:t>
            </a:r>
            <a:r>
              <a:rPr lang="en-US" sz="3600" dirty="0" smtClean="0">
                <a:latin typeface="+mj-lt"/>
              </a:rPr>
              <a:t>.</a:t>
            </a:r>
            <a:endParaRPr lang="en-US" sz="2400" dirty="0" smtClean="0">
              <a:solidFill>
                <a:schemeClr val="accent2"/>
              </a:solidFill>
              <a:latin typeface="+mj-lt"/>
            </a:endParaRP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KCC/NTMA</a:t>
            </a:r>
            <a:r>
              <a:rPr lang="en-US" dirty="0" smtClean="0"/>
              <a:t/>
            </a:r>
            <a:br>
              <a:rPr lang="en-US" dirty="0" smtClean="0"/>
            </a:br>
            <a:r>
              <a:rPr lang="en-US" dirty="0" smtClean="0"/>
              <a:t>partnership</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40</a:t>
            </a:fld>
            <a:endParaRPr/>
          </a:p>
        </p:txBody>
      </p:sp>
      <p:sp>
        <p:nvSpPr>
          <p:cNvPr id="5" name="Rectangle 4"/>
          <p:cNvSpPr/>
          <p:nvPr/>
        </p:nvSpPr>
        <p:spPr>
          <a:xfrm>
            <a:off x="1828800" y="2095501"/>
            <a:ext cx="13716000" cy="8463855"/>
          </a:xfrm>
          <a:prstGeom prst="rect">
            <a:avLst/>
          </a:prstGeom>
        </p:spPr>
        <p:txBody>
          <a:bodyPr wrap="square">
            <a:spAutoFit/>
          </a:bodyPr>
          <a:lstStyle/>
          <a:p>
            <a:r>
              <a:rPr lang="en-IE" sz="3200" dirty="0" smtClean="0">
                <a:solidFill>
                  <a:schemeClr val="tx2"/>
                </a:solidFill>
              </a:rPr>
              <a:t>KCC Exposure on the developments capped at the Equity contribution of the lands (subject to provisions re early termination).</a:t>
            </a:r>
          </a:p>
          <a:p>
            <a:endParaRPr lang="en-IE" sz="3200" dirty="0" smtClean="0">
              <a:solidFill>
                <a:schemeClr val="tx2"/>
              </a:solidFill>
            </a:endParaRPr>
          </a:p>
          <a:p>
            <a:r>
              <a:rPr lang="en-IE" sz="3200" dirty="0" smtClean="0">
                <a:solidFill>
                  <a:schemeClr val="tx2"/>
                </a:solidFill>
              </a:rPr>
              <a:t>The Partnership will employ a Manager to manage the business on behalf of both Partners.</a:t>
            </a:r>
          </a:p>
          <a:p>
            <a:endParaRPr lang="en-IE" sz="3200" dirty="0" smtClean="0">
              <a:solidFill>
                <a:schemeClr val="tx2"/>
              </a:solidFill>
            </a:endParaRPr>
          </a:p>
          <a:p>
            <a:r>
              <a:rPr lang="en-IE" sz="3200" dirty="0" smtClean="0">
                <a:solidFill>
                  <a:schemeClr val="tx2"/>
                </a:solidFill>
              </a:rPr>
              <a:t>A separate Board will be appointed to oversee the business of the Partnership:</a:t>
            </a:r>
          </a:p>
          <a:p>
            <a:endParaRPr lang="en-IE" sz="3200" dirty="0" smtClean="0">
              <a:solidFill>
                <a:schemeClr val="tx2"/>
              </a:solidFill>
            </a:endParaRPr>
          </a:p>
          <a:p>
            <a:r>
              <a:rPr lang="en-IE" sz="3200" dirty="0" smtClean="0">
                <a:solidFill>
                  <a:schemeClr val="tx2"/>
                </a:solidFill>
              </a:rPr>
              <a:t>Independent Chairman.</a:t>
            </a:r>
          </a:p>
          <a:p>
            <a:r>
              <a:rPr lang="en-IE" sz="3200" dirty="0" smtClean="0">
                <a:solidFill>
                  <a:schemeClr val="tx2"/>
                </a:solidFill>
              </a:rPr>
              <a:t>Two representatives from KCC.</a:t>
            </a:r>
          </a:p>
          <a:p>
            <a:r>
              <a:rPr lang="en-IE" sz="3200" dirty="0" smtClean="0">
                <a:solidFill>
                  <a:schemeClr val="tx2"/>
                </a:solidFill>
              </a:rPr>
              <a:t>Two representatives from the NTMA.</a:t>
            </a:r>
          </a:p>
          <a:p>
            <a:r>
              <a:rPr lang="en-IE" sz="3200" dirty="0" smtClean="0">
                <a:solidFill>
                  <a:schemeClr val="tx2"/>
                </a:solidFill>
              </a:rPr>
              <a:t>Agreement provides for regular reporting back to the Partners.</a:t>
            </a:r>
          </a:p>
          <a:p>
            <a:r>
              <a:rPr lang="en-IE" sz="3200" dirty="0" smtClean="0">
                <a:solidFill>
                  <a:schemeClr val="tx2"/>
                </a:solidFill>
              </a:rPr>
              <a:t>As a minimum, Elected Members will be kept appraised on a quarterly basis.</a:t>
            </a:r>
          </a:p>
          <a:p>
            <a:endParaRPr lang="en-IE" sz="3200" dirty="0" smtClean="0">
              <a:solidFill>
                <a:schemeClr val="tx2"/>
              </a:solidFill>
            </a:endParaRPr>
          </a:p>
          <a:p>
            <a:endParaRPr lang="en-IE" sz="3200" dirty="0" smtClean="0">
              <a:solidFill>
                <a:schemeClr val="tx2"/>
              </a:solidFill>
            </a:endParaRP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KCC/NTMA</a:t>
            </a:r>
            <a:r>
              <a:rPr lang="en-US" dirty="0" smtClean="0"/>
              <a:t/>
            </a:r>
            <a:br>
              <a:rPr lang="en-US" dirty="0" smtClean="0"/>
            </a:br>
            <a:r>
              <a:rPr lang="en-US" dirty="0" smtClean="0"/>
              <a:t>partnership</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41</a:t>
            </a:fld>
            <a:endParaRPr/>
          </a:p>
        </p:txBody>
      </p:sp>
      <p:sp>
        <p:nvSpPr>
          <p:cNvPr id="5" name="Rectangle 4"/>
          <p:cNvSpPr/>
          <p:nvPr/>
        </p:nvSpPr>
        <p:spPr>
          <a:xfrm>
            <a:off x="1828800" y="2424172"/>
            <a:ext cx="13716000" cy="6494085"/>
          </a:xfrm>
          <a:prstGeom prst="rect">
            <a:avLst/>
          </a:prstGeom>
        </p:spPr>
        <p:txBody>
          <a:bodyPr wrap="square">
            <a:spAutoFit/>
          </a:bodyPr>
          <a:lstStyle/>
          <a:p>
            <a:r>
              <a:rPr lang="en-IE" sz="3200" dirty="0" smtClean="0">
                <a:solidFill>
                  <a:schemeClr val="tx2"/>
                </a:solidFill>
              </a:rPr>
              <a:t>KCC to provide staff support to the Partnership on Procurement, Project Management, Finance/IT at cost.</a:t>
            </a:r>
          </a:p>
          <a:p>
            <a:endParaRPr lang="en-IE" sz="3200" dirty="0" smtClean="0">
              <a:solidFill>
                <a:schemeClr val="tx2"/>
              </a:solidFill>
            </a:endParaRPr>
          </a:p>
          <a:p>
            <a:r>
              <a:rPr lang="en-IE" sz="3200" dirty="0" smtClean="0">
                <a:solidFill>
                  <a:schemeClr val="tx2"/>
                </a:solidFill>
              </a:rPr>
              <a:t>All contracts for the supply of goods / services to the Partnership to comply with public procurement rules.</a:t>
            </a:r>
          </a:p>
          <a:p>
            <a:endParaRPr lang="en-IE" sz="3200" dirty="0" smtClean="0">
              <a:solidFill>
                <a:schemeClr val="tx2"/>
              </a:solidFill>
            </a:endParaRPr>
          </a:p>
          <a:p>
            <a:r>
              <a:rPr lang="en-IE" sz="3200" dirty="0" smtClean="0">
                <a:solidFill>
                  <a:schemeClr val="tx2"/>
                </a:solidFill>
              </a:rPr>
              <a:t>KCC  to be responsible for any remediation works on any environmental matters that arise and are not related to the activities of the Partnership.</a:t>
            </a:r>
          </a:p>
          <a:p>
            <a:r>
              <a:rPr lang="en-IE" sz="3200" dirty="0" smtClean="0">
                <a:solidFill>
                  <a:schemeClr val="tx2"/>
                </a:solidFill>
              </a:rPr>
              <a:t> </a:t>
            </a:r>
          </a:p>
          <a:p>
            <a:r>
              <a:rPr lang="en-IE" sz="3200" dirty="0" smtClean="0">
                <a:solidFill>
                  <a:schemeClr val="tx2"/>
                </a:solidFill>
              </a:rPr>
              <a:t>Environmental risk assessment work has been undertaken.</a:t>
            </a:r>
          </a:p>
          <a:p>
            <a:endParaRPr lang="en-IE" sz="3200" dirty="0" smtClean="0">
              <a:solidFill>
                <a:schemeClr val="tx2"/>
              </a:solidFill>
            </a:endParaRPr>
          </a:p>
          <a:p>
            <a:endParaRPr lang="en-IE" sz="3200" dirty="0" smtClean="0">
              <a:solidFill>
                <a:schemeClr val="tx2"/>
              </a:solidFill>
            </a:endParaRPr>
          </a:p>
          <a:p>
            <a:endParaRPr lang="en-IE" sz="3200" dirty="0" smtClean="0">
              <a:solidFill>
                <a:schemeClr val="tx2"/>
              </a:solidFill>
            </a:endParaRP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057900" cy="1338828"/>
          </a:xfrm>
        </p:spPr>
        <p:txBody>
          <a:bodyPr/>
          <a:lstStyle/>
          <a:p>
            <a:r>
              <a:rPr lang="en-US" dirty="0" smtClean="0">
                <a:solidFill>
                  <a:schemeClr val="accent1"/>
                </a:solidFill>
              </a:rPr>
              <a:t>KCC/NTMA</a:t>
            </a:r>
            <a:r>
              <a:rPr lang="en-US" dirty="0" smtClean="0"/>
              <a:t/>
            </a:r>
            <a:br>
              <a:rPr lang="en-US" dirty="0" smtClean="0"/>
            </a:br>
            <a:r>
              <a:rPr lang="en-US" dirty="0" smtClean="0"/>
              <a:t>partnership structure</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42</a:t>
            </a:fld>
            <a:endParaRPr/>
          </a:p>
        </p:txBody>
      </p:sp>
      <p:sp>
        <p:nvSpPr>
          <p:cNvPr id="5" name="Rectangle 4"/>
          <p:cNvSpPr/>
          <p:nvPr/>
        </p:nvSpPr>
        <p:spPr>
          <a:xfrm>
            <a:off x="1828800" y="2424172"/>
            <a:ext cx="13716000" cy="7478970"/>
          </a:xfrm>
          <a:prstGeom prst="rect">
            <a:avLst/>
          </a:prstGeom>
        </p:spPr>
        <p:txBody>
          <a:bodyPr wrap="square">
            <a:spAutoFit/>
          </a:bodyPr>
          <a:lstStyle/>
          <a:p>
            <a:r>
              <a:rPr lang="en-IE" sz="2400" dirty="0" smtClean="0">
                <a:solidFill>
                  <a:schemeClr val="tx2"/>
                </a:solidFill>
              </a:rPr>
              <a:t>Structure governed by the Partnership Act 1907.</a:t>
            </a:r>
          </a:p>
          <a:p>
            <a:endParaRPr lang="en-IE" sz="2400" dirty="0" smtClean="0">
              <a:solidFill>
                <a:schemeClr val="tx2"/>
              </a:solidFill>
            </a:endParaRPr>
          </a:p>
          <a:p>
            <a:r>
              <a:rPr lang="en-IE" sz="2400" dirty="0" smtClean="0">
                <a:solidFill>
                  <a:schemeClr val="tx2"/>
                </a:solidFill>
              </a:rPr>
              <a:t>Structure not as widely used as Limited Company Structure.</a:t>
            </a:r>
          </a:p>
          <a:p>
            <a:endParaRPr lang="en-IE" sz="2400" dirty="0" smtClean="0">
              <a:solidFill>
                <a:schemeClr val="tx2"/>
              </a:solidFill>
            </a:endParaRPr>
          </a:p>
          <a:p>
            <a:r>
              <a:rPr lang="en-IE" sz="2400" dirty="0" smtClean="0">
                <a:solidFill>
                  <a:schemeClr val="tx2"/>
                </a:solidFill>
              </a:rPr>
              <a:t>Listing of  registered LLP’s available on the Companies Registration Office website.</a:t>
            </a:r>
          </a:p>
          <a:p>
            <a:endParaRPr lang="en-IE" sz="2400" dirty="0" smtClean="0">
              <a:solidFill>
                <a:schemeClr val="tx2"/>
              </a:solidFill>
            </a:endParaRPr>
          </a:p>
          <a:p>
            <a:r>
              <a:rPr lang="en-IE" sz="2400" dirty="0" smtClean="0">
                <a:solidFill>
                  <a:schemeClr val="tx2"/>
                </a:solidFill>
              </a:rPr>
              <a:t>This structure is the preferred structure as it ensures both KCC  and NTMA avail of Tax Exempt status.</a:t>
            </a:r>
          </a:p>
          <a:p>
            <a:endParaRPr lang="en-IE" sz="2400" dirty="0" smtClean="0">
              <a:solidFill>
                <a:schemeClr val="tx2"/>
              </a:solidFill>
            </a:endParaRPr>
          </a:p>
          <a:p>
            <a:pPr lvl="1"/>
            <a:r>
              <a:rPr lang="en-IE" sz="2400" dirty="0" smtClean="0">
                <a:solidFill>
                  <a:schemeClr val="tx2"/>
                </a:solidFill>
              </a:rPr>
              <a:t>Both KCC and NTMA are exempt from tax on Income and Gains.</a:t>
            </a:r>
          </a:p>
          <a:p>
            <a:pPr lvl="1"/>
            <a:endParaRPr lang="en-IE" sz="2400" dirty="0" smtClean="0">
              <a:solidFill>
                <a:schemeClr val="tx2"/>
              </a:solidFill>
            </a:endParaRPr>
          </a:p>
          <a:p>
            <a:r>
              <a:rPr lang="en-IE" sz="2400" dirty="0" smtClean="0">
                <a:solidFill>
                  <a:schemeClr val="tx2"/>
                </a:solidFill>
              </a:rPr>
              <a:t>Partnership will have KCC and NTMA as equal limited partners.</a:t>
            </a:r>
          </a:p>
          <a:p>
            <a:endParaRPr lang="en-IE" sz="2400" dirty="0" smtClean="0">
              <a:solidFill>
                <a:schemeClr val="tx2"/>
              </a:solidFill>
            </a:endParaRPr>
          </a:p>
          <a:p>
            <a:r>
              <a:rPr lang="en-IE" sz="2400" dirty="0" smtClean="0">
                <a:solidFill>
                  <a:schemeClr val="tx2"/>
                </a:solidFill>
              </a:rPr>
              <a:t>A third partner – General Partner (Limited Liability Company) will be set up to manage the business of the partnership on behalf of the partners.</a:t>
            </a:r>
          </a:p>
          <a:p>
            <a:endParaRPr lang="en-IE" sz="2400" dirty="0" smtClean="0">
              <a:solidFill>
                <a:schemeClr val="tx2"/>
              </a:solidFill>
            </a:endParaRPr>
          </a:p>
          <a:p>
            <a:pPr lvl="1"/>
            <a:r>
              <a:rPr lang="en-IE" sz="2400" dirty="0" smtClean="0">
                <a:solidFill>
                  <a:schemeClr val="tx2"/>
                </a:solidFill>
              </a:rPr>
              <a:t>The GP will also be owned 50:50 by each partner.</a:t>
            </a:r>
          </a:p>
          <a:p>
            <a:pPr lvl="1"/>
            <a:endParaRPr lang="en-IE" sz="2400" dirty="0" smtClean="0">
              <a:solidFill>
                <a:schemeClr val="tx2"/>
              </a:solidFill>
            </a:endParaRPr>
          </a:p>
          <a:p>
            <a:r>
              <a:rPr lang="en-IE" sz="2400" dirty="0" smtClean="0">
                <a:solidFill>
                  <a:schemeClr val="tx2"/>
                </a:solidFill>
              </a:rPr>
              <a:t>Liability of KCC and NTMA will be limited to the amount of the capital contribution.</a:t>
            </a:r>
          </a:p>
          <a:p>
            <a:endParaRPr lang="en-IE" sz="2400" dirty="0" smtClean="0">
              <a:solidFill>
                <a:schemeClr val="tx2"/>
              </a:solidFill>
            </a:endParaRP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13601700" cy="1380378"/>
          </a:xfrm>
        </p:spPr>
        <p:txBody>
          <a:bodyPr/>
          <a:lstStyle/>
          <a:p>
            <a:r>
              <a:rPr lang="en-US" dirty="0" smtClean="0">
                <a:solidFill>
                  <a:schemeClr val="accent1"/>
                </a:solidFill>
              </a:rPr>
              <a:t>KCC/NTMA</a:t>
            </a:r>
            <a:r>
              <a:rPr lang="en-US" dirty="0" smtClean="0"/>
              <a:t/>
            </a:r>
            <a:br>
              <a:rPr lang="en-US" dirty="0" smtClean="0"/>
            </a:br>
            <a:r>
              <a:rPr lang="en-US" dirty="0" smtClean="0"/>
              <a:t>joint </a:t>
            </a:r>
            <a:r>
              <a:rPr lang="en-US" sz="4800" dirty="0" smtClean="0"/>
              <a:t>venture for commercial development.</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43</a:t>
            </a:fld>
            <a:endParaRPr/>
          </a:p>
        </p:txBody>
      </p:sp>
      <p:pic>
        <p:nvPicPr>
          <p:cNvPr id="5" name="Picture 4" descr="company structure2.png"/>
          <p:cNvPicPr>
            <a:picLocks noChangeAspect="1"/>
          </p:cNvPicPr>
          <p:nvPr/>
        </p:nvPicPr>
        <p:blipFill>
          <a:blip r:embed="rId2" cstate="print"/>
          <a:stretch>
            <a:fillRect/>
          </a:stretch>
        </p:blipFill>
        <p:spPr>
          <a:xfrm>
            <a:off x="1220256" y="2349671"/>
            <a:ext cx="14019744" cy="7041448"/>
          </a:xfrm>
          <a:prstGeom prst="rect">
            <a:avLst/>
          </a:prstGeom>
        </p:spPr>
      </p:pic>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057900" cy="1338828"/>
          </a:xfrm>
        </p:spPr>
        <p:txBody>
          <a:bodyPr/>
          <a:lstStyle/>
          <a:p>
            <a:r>
              <a:rPr lang="en-US" dirty="0" smtClean="0">
                <a:solidFill>
                  <a:schemeClr val="accent1"/>
                </a:solidFill>
              </a:rPr>
              <a:t>KCC/NTMA</a:t>
            </a:r>
            <a:r>
              <a:rPr lang="en-US" dirty="0" smtClean="0"/>
              <a:t/>
            </a:r>
            <a:br>
              <a:rPr lang="en-US" dirty="0" smtClean="0"/>
            </a:br>
            <a:r>
              <a:rPr lang="en-US" dirty="0" smtClean="0"/>
              <a:t>partnership structure</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44</a:t>
            </a:fld>
            <a:endParaRPr/>
          </a:p>
        </p:txBody>
      </p:sp>
      <p:sp>
        <p:nvSpPr>
          <p:cNvPr id="5" name="Rectangle 4"/>
          <p:cNvSpPr/>
          <p:nvPr/>
        </p:nvSpPr>
        <p:spPr>
          <a:xfrm>
            <a:off x="1828800" y="2661702"/>
            <a:ext cx="13716000" cy="6494085"/>
          </a:xfrm>
          <a:prstGeom prst="rect">
            <a:avLst/>
          </a:prstGeom>
        </p:spPr>
        <p:txBody>
          <a:bodyPr wrap="square">
            <a:spAutoFit/>
          </a:bodyPr>
          <a:lstStyle/>
          <a:p>
            <a:r>
              <a:rPr lang="en-IE" sz="2800" dirty="0" smtClean="0">
                <a:solidFill>
                  <a:schemeClr val="tx2"/>
                </a:solidFill>
              </a:rPr>
              <a:t>A key difference between LLP and Ltd Company Structure is the manner in which assets are owned.</a:t>
            </a:r>
          </a:p>
          <a:p>
            <a:endParaRPr lang="en-IE" sz="2800" dirty="0" smtClean="0">
              <a:solidFill>
                <a:schemeClr val="tx2"/>
              </a:solidFill>
            </a:endParaRPr>
          </a:p>
          <a:p>
            <a:r>
              <a:rPr lang="en-IE" sz="2800" dirty="0" smtClean="0">
                <a:solidFill>
                  <a:schemeClr val="tx2"/>
                </a:solidFill>
              </a:rPr>
              <a:t>Ltd Company – The company owns the assets as a separate legal entity and the Shareholders own the shares in the company.</a:t>
            </a:r>
          </a:p>
          <a:p>
            <a:endParaRPr lang="en-IE" sz="2800" dirty="0" smtClean="0">
              <a:solidFill>
                <a:schemeClr val="tx2"/>
              </a:solidFill>
            </a:endParaRPr>
          </a:p>
          <a:p>
            <a:r>
              <a:rPr lang="en-IE" sz="2800" dirty="0" smtClean="0">
                <a:solidFill>
                  <a:schemeClr val="tx2"/>
                </a:solidFill>
              </a:rPr>
              <a:t>LLP – The Partners own the assets directly in proportion to their respective ownership percentages.</a:t>
            </a:r>
          </a:p>
          <a:p>
            <a:endParaRPr lang="en-IE" sz="2800" dirty="0" smtClean="0">
              <a:solidFill>
                <a:schemeClr val="tx2"/>
              </a:solidFill>
            </a:endParaRPr>
          </a:p>
          <a:p>
            <a:r>
              <a:rPr lang="en-IE" sz="2800" dirty="0" smtClean="0">
                <a:solidFill>
                  <a:schemeClr val="tx2"/>
                </a:solidFill>
              </a:rPr>
              <a:t>Income stream from any developments will accrue to the partnership and will be used to service the loan.</a:t>
            </a:r>
          </a:p>
          <a:p>
            <a:endParaRPr lang="en-IE" sz="2800" dirty="0" smtClean="0">
              <a:solidFill>
                <a:schemeClr val="tx2"/>
              </a:solidFill>
            </a:endParaRPr>
          </a:p>
          <a:p>
            <a:r>
              <a:rPr lang="en-IE" sz="2800" dirty="0" smtClean="0">
                <a:solidFill>
                  <a:schemeClr val="tx2"/>
                </a:solidFill>
              </a:rPr>
              <a:t>Note the assets will be registered in the name of the GP but the Partners have beneficial ownership of the assets.</a:t>
            </a:r>
          </a:p>
          <a:p>
            <a:endParaRPr lang="en-IE" sz="2400" dirty="0" smtClean="0">
              <a:solidFill>
                <a:schemeClr val="tx2"/>
              </a:solidFill>
            </a:endParaRP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057900" cy="1338828"/>
          </a:xfrm>
        </p:spPr>
        <p:txBody>
          <a:bodyPr/>
          <a:lstStyle/>
          <a:p>
            <a:r>
              <a:rPr lang="en-US" dirty="0" smtClean="0">
                <a:solidFill>
                  <a:schemeClr val="accent1"/>
                </a:solidFill>
              </a:rPr>
              <a:t>KCC/NTMA</a:t>
            </a:r>
            <a:r>
              <a:rPr lang="en-US" dirty="0" smtClean="0"/>
              <a:t/>
            </a:r>
            <a:br>
              <a:rPr lang="en-US" dirty="0" smtClean="0"/>
            </a:br>
            <a:r>
              <a:rPr lang="en-US" dirty="0" smtClean="0"/>
              <a:t>partnership</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45</a:t>
            </a:fld>
            <a:endParaRPr/>
          </a:p>
        </p:txBody>
      </p:sp>
      <p:sp>
        <p:nvSpPr>
          <p:cNvPr id="5" name="Rectangle 4"/>
          <p:cNvSpPr/>
          <p:nvPr/>
        </p:nvSpPr>
        <p:spPr>
          <a:xfrm>
            <a:off x="1828800" y="2247900"/>
            <a:ext cx="13716000" cy="5693866"/>
          </a:xfrm>
          <a:prstGeom prst="rect">
            <a:avLst/>
          </a:prstGeom>
        </p:spPr>
        <p:txBody>
          <a:bodyPr wrap="square">
            <a:spAutoFit/>
          </a:bodyPr>
          <a:lstStyle/>
          <a:p>
            <a:endParaRPr lang="en-IE" sz="2800" dirty="0" smtClean="0">
              <a:solidFill>
                <a:schemeClr val="tx2"/>
              </a:solidFill>
            </a:endParaRPr>
          </a:p>
          <a:p>
            <a:pPr>
              <a:buFont typeface="Arial" pitchFamily="34" charset="0"/>
              <a:buChar char="•"/>
            </a:pPr>
            <a:r>
              <a:rPr lang="en-IE" sz="2800" dirty="0" smtClean="0">
                <a:solidFill>
                  <a:schemeClr val="tx2"/>
                </a:solidFill>
              </a:rPr>
              <a:t>Partnership  Agreement to be reviewed at the end of 2 years.</a:t>
            </a:r>
          </a:p>
          <a:p>
            <a:pPr>
              <a:buFont typeface="Arial" pitchFamily="34" charset="0"/>
              <a:buChar char="•"/>
            </a:pPr>
            <a:r>
              <a:rPr lang="en-IE" sz="2800" dirty="0" smtClean="0">
                <a:solidFill>
                  <a:schemeClr val="tx2"/>
                </a:solidFill>
              </a:rPr>
              <a:t>If no substantial development has commenced by the review date :</a:t>
            </a:r>
          </a:p>
          <a:p>
            <a:pPr lvl="1">
              <a:buFont typeface="Arial" pitchFamily="34" charset="0"/>
              <a:buChar char="•"/>
            </a:pPr>
            <a:r>
              <a:rPr lang="en-IE" sz="2800" dirty="0" smtClean="0">
                <a:solidFill>
                  <a:schemeClr val="tx2"/>
                </a:solidFill>
              </a:rPr>
              <a:t>KCC have right of first refusal to take back the lands.</a:t>
            </a:r>
          </a:p>
          <a:p>
            <a:pPr lvl="1">
              <a:buFont typeface="Arial" pitchFamily="34" charset="0"/>
              <a:buChar char="•"/>
            </a:pPr>
            <a:r>
              <a:rPr lang="en-IE" sz="2800" dirty="0" smtClean="0">
                <a:solidFill>
                  <a:schemeClr val="tx2"/>
                </a:solidFill>
              </a:rPr>
              <a:t>Costs incurred will be shared 50:50.</a:t>
            </a:r>
          </a:p>
          <a:p>
            <a:pPr lvl="1">
              <a:buFont typeface="Arial" pitchFamily="34" charset="0"/>
              <a:buChar char="•"/>
            </a:pPr>
            <a:r>
              <a:rPr lang="en-IE" sz="2800" dirty="0" smtClean="0">
                <a:solidFill>
                  <a:schemeClr val="tx2"/>
                </a:solidFill>
              </a:rPr>
              <a:t>Substantial Development – Building of 50,000 sq ft.</a:t>
            </a:r>
          </a:p>
          <a:p>
            <a:pPr>
              <a:buFont typeface="Arial" pitchFamily="34" charset="0"/>
              <a:buChar char="•"/>
            </a:pPr>
            <a:r>
              <a:rPr lang="en-IE" sz="2800" dirty="0" smtClean="0">
                <a:solidFill>
                  <a:schemeClr val="tx2"/>
                </a:solidFill>
              </a:rPr>
              <a:t>Extend agreement for a third year if development is likely to happen.</a:t>
            </a:r>
          </a:p>
          <a:p>
            <a:pPr>
              <a:buFont typeface="Arial" pitchFamily="34" charset="0"/>
              <a:buChar char="•"/>
            </a:pPr>
            <a:r>
              <a:rPr lang="en-IE" sz="2800" dirty="0" smtClean="0">
                <a:solidFill>
                  <a:schemeClr val="tx2"/>
                </a:solidFill>
              </a:rPr>
              <a:t>Third party Offers for individual development plots can be entertained by the Partnership in year 3.</a:t>
            </a:r>
          </a:p>
          <a:p>
            <a:pPr>
              <a:buFont typeface="Arial" pitchFamily="34" charset="0"/>
              <a:buChar char="•"/>
            </a:pPr>
            <a:r>
              <a:rPr lang="en-IE" sz="2800" dirty="0" smtClean="0">
                <a:solidFill>
                  <a:schemeClr val="tx2"/>
                </a:solidFill>
              </a:rPr>
              <a:t>If no substantial development by the end of year 3 – Terminate the Partnership and same provisions apply as per termination at the end of year 2.</a:t>
            </a:r>
          </a:p>
          <a:p>
            <a:endParaRPr lang="en-IE" sz="2800" dirty="0" smtClean="0">
              <a:solidFill>
                <a:schemeClr val="tx2"/>
              </a:solidFill>
            </a:endParaRPr>
          </a:p>
          <a:p>
            <a:endParaRPr lang="en-IE" sz="2800" dirty="0" smtClean="0">
              <a:solidFill>
                <a:schemeClr val="tx2"/>
              </a:solidFill>
            </a:endParaRP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6057900" cy="1338828"/>
          </a:xfrm>
        </p:spPr>
        <p:txBody>
          <a:bodyPr/>
          <a:lstStyle/>
          <a:p>
            <a:r>
              <a:rPr lang="en-US" dirty="0" smtClean="0">
                <a:solidFill>
                  <a:schemeClr val="accent1"/>
                </a:solidFill>
              </a:rPr>
              <a:t>KCC/NTMA</a:t>
            </a:r>
            <a:r>
              <a:rPr lang="en-US" dirty="0" smtClean="0"/>
              <a:t/>
            </a:r>
            <a:br>
              <a:rPr lang="en-US" dirty="0" smtClean="0"/>
            </a:br>
            <a:r>
              <a:rPr lang="en-US" dirty="0" smtClean="0"/>
              <a:t>partnership</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46</a:t>
            </a:fld>
            <a:endParaRPr/>
          </a:p>
        </p:txBody>
      </p:sp>
      <p:sp>
        <p:nvSpPr>
          <p:cNvPr id="5" name="Rectangle 4"/>
          <p:cNvSpPr/>
          <p:nvPr/>
        </p:nvSpPr>
        <p:spPr>
          <a:xfrm>
            <a:off x="1828800" y="2857500"/>
            <a:ext cx="13716000" cy="5386090"/>
          </a:xfrm>
          <a:prstGeom prst="rect">
            <a:avLst/>
          </a:prstGeom>
        </p:spPr>
        <p:txBody>
          <a:bodyPr wrap="square">
            <a:spAutoFit/>
          </a:bodyPr>
          <a:lstStyle/>
          <a:p>
            <a:endParaRPr lang="en-IE" sz="3200" dirty="0" smtClean="0">
              <a:solidFill>
                <a:schemeClr val="tx2"/>
              </a:solidFill>
            </a:endParaRPr>
          </a:p>
          <a:p>
            <a:pPr>
              <a:buFont typeface="Arial" pitchFamily="34" charset="0"/>
              <a:buChar char="•"/>
            </a:pPr>
            <a:r>
              <a:rPr lang="en-IE" sz="3200" dirty="0" smtClean="0">
                <a:solidFill>
                  <a:schemeClr val="tx2"/>
                </a:solidFill>
              </a:rPr>
              <a:t>Agreement contains provisions for dispute resolution:</a:t>
            </a:r>
          </a:p>
          <a:p>
            <a:pPr lvl="1">
              <a:buFont typeface="Arial" pitchFamily="34" charset="0"/>
              <a:buChar char="•"/>
            </a:pPr>
            <a:r>
              <a:rPr lang="en-IE" sz="3200" dirty="0" smtClean="0">
                <a:solidFill>
                  <a:schemeClr val="tx2"/>
                </a:solidFill>
              </a:rPr>
              <a:t>Both Partners have equal voting rights and neither will have an overall controlling interest.</a:t>
            </a:r>
          </a:p>
          <a:p>
            <a:pPr lvl="1">
              <a:buFont typeface="Arial" pitchFamily="34" charset="0"/>
              <a:buChar char="•"/>
            </a:pPr>
            <a:r>
              <a:rPr lang="en-IE" sz="3200" dirty="0" smtClean="0">
                <a:solidFill>
                  <a:schemeClr val="tx2"/>
                </a:solidFill>
              </a:rPr>
              <a:t>In the event of a dispute arising:</a:t>
            </a:r>
          </a:p>
          <a:p>
            <a:pPr lvl="2">
              <a:buFont typeface="Arial" pitchFamily="34" charset="0"/>
              <a:buChar char="•"/>
            </a:pPr>
            <a:r>
              <a:rPr lang="en-IE" sz="3200" dirty="0" smtClean="0">
                <a:solidFill>
                  <a:schemeClr val="tx2"/>
                </a:solidFill>
              </a:rPr>
              <a:t>Refer to mediation.</a:t>
            </a:r>
          </a:p>
          <a:p>
            <a:pPr lvl="2">
              <a:buFont typeface="Arial" pitchFamily="34" charset="0"/>
              <a:buChar char="•"/>
            </a:pPr>
            <a:r>
              <a:rPr lang="en-IE" sz="3200" dirty="0" smtClean="0">
                <a:solidFill>
                  <a:schemeClr val="tx2"/>
                </a:solidFill>
              </a:rPr>
              <a:t>Deadlock Provisions.</a:t>
            </a:r>
          </a:p>
          <a:p>
            <a:pPr lvl="2">
              <a:buFont typeface="Arial" pitchFamily="34" charset="0"/>
              <a:buChar char="•"/>
            </a:pPr>
            <a:r>
              <a:rPr lang="en-IE" sz="3200" dirty="0" smtClean="0">
                <a:solidFill>
                  <a:schemeClr val="tx2"/>
                </a:solidFill>
              </a:rPr>
              <a:t>Agreement provides KCC with first option in the event of terminating the Partnership.</a:t>
            </a:r>
          </a:p>
          <a:p>
            <a:endParaRPr lang="en-IE" sz="2800" dirty="0" smtClean="0">
              <a:solidFill>
                <a:schemeClr val="tx2"/>
              </a:solidFill>
            </a:endParaRPr>
          </a:p>
          <a:p>
            <a:endParaRPr lang="en-IE" sz="2800" dirty="0" smtClean="0">
              <a:solidFill>
                <a:schemeClr val="tx2"/>
              </a:solidFill>
            </a:endParaRPr>
          </a:p>
        </p:txBody>
      </p:sp>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63443" y="4589502"/>
            <a:ext cx="4561114" cy="1107996"/>
          </a:xfrm>
          <a:prstGeom prst="rect">
            <a:avLst/>
          </a:prstGeom>
          <a:noFill/>
        </p:spPr>
        <p:txBody>
          <a:bodyPr wrap="square" rtlCol="0">
            <a:spAutoFit/>
          </a:bodyPr>
          <a:lstStyle/>
          <a:p>
            <a:pPr algn="ctr"/>
            <a:r>
              <a:rPr lang="en-US" sz="6600" b="1" dirty="0" smtClean="0">
                <a:solidFill>
                  <a:schemeClr val="accent1"/>
                </a:solidFill>
                <a:ea typeface="Roboto Condensed" panose="02000000000000000000" pitchFamily="2" charset="0"/>
                <a:cs typeface="Lato Semibold" panose="020F0502020204030203" pitchFamily="34" charset="0"/>
              </a:rPr>
              <a:t>summary</a:t>
            </a:r>
            <a:endParaRPr lang="ru-RU" sz="6600" b="1" dirty="0">
              <a:solidFill>
                <a:schemeClr val="accent1"/>
              </a:solidFill>
              <a:ea typeface="Lato Semibold" panose="020F0502020204030203" pitchFamily="34" charset="0"/>
              <a:cs typeface="Lato Semibold" panose="020F0502020204030203" pitchFamily="34" charset="0"/>
            </a:endParaRPr>
          </a:p>
        </p:txBody>
      </p:sp>
      <p:grpSp>
        <p:nvGrpSpPr>
          <p:cNvPr id="2" name="Group 3"/>
          <p:cNvGrpSpPr/>
          <p:nvPr/>
        </p:nvGrpSpPr>
        <p:grpSpPr>
          <a:xfrm>
            <a:off x="6781800" y="4533900"/>
            <a:ext cx="685800" cy="6858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 name="Group 7"/>
          <p:cNvGrpSpPr/>
          <p:nvPr/>
        </p:nvGrpSpPr>
        <p:grpSpPr>
          <a:xfrm rot="10800000">
            <a:off x="10890250" y="5143500"/>
            <a:ext cx="685800" cy="6858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178947828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1"/>
                </a:solidFill>
              </a:rPr>
              <a:t>summary</a:t>
            </a:r>
            <a:r>
              <a:rPr lang="en-US" dirty="0" smtClean="0"/>
              <a:t/>
            </a:r>
            <a:br>
              <a:rPr lang="en-US" dirty="0" smtClean="0"/>
            </a:br>
            <a:endParaRPr lang="uk-UA" dirty="0"/>
          </a:p>
        </p:txBody>
      </p:sp>
      <p:sp>
        <p:nvSpPr>
          <p:cNvPr id="4" name="Slide Number Placeholder 3"/>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48</a:t>
            </a:fld>
            <a:endParaRPr/>
          </a:p>
        </p:txBody>
      </p:sp>
      <p:grpSp>
        <p:nvGrpSpPr>
          <p:cNvPr id="2" name="Group 10"/>
          <p:cNvGrpSpPr/>
          <p:nvPr/>
        </p:nvGrpSpPr>
        <p:grpSpPr>
          <a:xfrm>
            <a:off x="2952750" y="1965996"/>
            <a:ext cx="10884555" cy="1445502"/>
            <a:chOff x="3429000" y="3046511"/>
            <a:chExt cx="10884555" cy="1445502"/>
          </a:xfrm>
        </p:grpSpPr>
        <p:sp>
          <p:nvSpPr>
            <p:cNvPr id="8" name="Freeform 29"/>
            <p:cNvSpPr>
              <a:spLocks noEditPoints="1"/>
            </p:cNvSpPr>
            <p:nvPr/>
          </p:nvSpPr>
          <p:spPr bwMode="auto">
            <a:xfrm>
              <a:off x="3429000" y="3046511"/>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9" name="TextBox 8"/>
            <p:cNvSpPr txBox="1"/>
            <p:nvPr/>
          </p:nvSpPr>
          <p:spPr>
            <a:xfrm>
              <a:off x="5124450" y="3291684"/>
              <a:ext cx="9189105" cy="1200329"/>
            </a:xfrm>
            <a:prstGeom prst="rect">
              <a:avLst/>
            </a:prstGeom>
            <a:noFill/>
          </p:spPr>
          <p:txBody>
            <a:bodyPr wrap="square" rtlCol="0">
              <a:spAutoFit/>
            </a:bodyPr>
            <a:lstStyle/>
            <a:p>
              <a:r>
                <a:rPr lang="en-IE" sz="3600" dirty="0" smtClean="0">
                  <a:latin typeface="+mj-lt"/>
                </a:rPr>
                <a:t>Partnership will provide access to a source of longer term funding.</a:t>
              </a:r>
              <a:endParaRPr lang="uk-UA" sz="3600" dirty="0" smtClean="0">
                <a:solidFill>
                  <a:schemeClr val="accent1"/>
                </a:solidFill>
                <a:latin typeface="+mj-lt"/>
              </a:endParaRPr>
            </a:p>
          </p:txBody>
        </p:sp>
      </p:grpSp>
      <p:grpSp>
        <p:nvGrpSpPr>
          <p:cNvPr id="6" name="Group 11"/>
          <p:cNvGrpSpPr/>
          <p:nvPr/>
        </p:nvGrpSpPr>
        <p:grpSpPr>
          <a:xfrm>
            <a:off x="2952750" y="3566196"/>
            <a:ext cx="10884555" cy="1143000"/>
            <a:chOff x="3429000" y="3046511"/>
            <a:chExt cx="10884555" cy="1143000"/>
          </a:xfrm>
        </p:grpSpPr>
        <p:sp>
          <p:nvSpPr>
            <p:cNvPr id="13" name="Freeform 29"/>
            <p:cNvSpPr>
              <a:spLocks noEditPoints="1"/>
            </p:cNvSpPr>
            <p:nvPr/>
          </p:nvSpPr>
          <p:spPr bwMode="auto">
            <a:xfrm>
              <a:off x="3429000" y="3046511"/>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15" name="TextBox 14"/>
            <p:cNvSpPr txBox="1"/>
            <p:nvPr/>
          </p:nvSpPr>
          <p:spPr>
            <a:xfrm>
              <a:off x="5124450" y="3291684"/>
              <a:ext cx="9189105" cy="646331"/>
            </a:xfrm>
            <a:prstGeom prst="rect">
              <a:avLst/>
            </a:prstGeom>
            <a:noFill/>
          </p:spPr>
          <p:txBody>
            <a:bodyPr wrap="square" rtlCol="0">
              <a:spAutoFit/>
            </a:bodyPr>
            <a:lstStyle/>
            <a:p>
              <a:r>
                <a:rPr lang="en-IE" sz="3600" dirty="0" smtClean="0">
                  <a:latin typeface="+mj-lt"/>
                </a:rPr>
                <a:t>Low  / Limited Risk for KCC.</a:t>
              </a:r>
              <a:endParaRPr lang="uk-UA" sz="3600" dirty="0" smtClean="0">
                <a:solidFill>
                  <a:schemeClr val="accent1"/>
                </a:solidFill>
                <a:latin typeface="+mj-lt"/>
              </a:endParaRPr>
            </a:p>
          </p:txBody>
        </p:sp>
      </p:grpSp>
      <p:sp>
        <p:nvSpPr>
          <p:cNvPr id="20" name="TextBox 19"/>
          <p:cNvSpPr txBox="1"/>
          <p:nvPr/>
        </p:nvSpPr>
        <p:spPr>
          <a:xfrm>
            <a:off x="4747464" y="4991100"/>
            <a:ext cx="9730535" cy="646331"/>
          </a:xfrm>
          <a:prstGeom prst="rect">
            <a:avLst/>
          </a:prstGeom>
          <a:noFill/>
        </p:spPr>
        <p:txBody>
          <a:bodyPr wrap="square" rtlCol="0">
            <a:spAutoFit/>
          </a:bodyPr>
          <a:lstStyle/>
          <a:p>
            <a:r>
              <a:rPr lang="en-IE" sz="3600" dirty="0" smtClean="0">
                <a:latin typeface="+mj-lt"/>
              </a:rPr>
              <a:t>Allows KCC to retain an interest in the developments</a:t>
            </a:r>
            <a:endParaRPr lang="uk-UA" sz="3600" dirty="0" smtClean="0">
              <a:solidFill>
                <a:schemeClr val="accent1"/>
              </a:solidFill>
              <a:latin typeface="+mj-lt"/>
            </a:endParaRPr>
          </a:p>
        </p:txBody>
      </p:sp>
      <p:grpSp>
        <p:nvGrpSpPr>
          <p:cNvPr id="19" name="Group 16"/>
          <p:cNvGrpSpPr/>
          <p:nvPr/>
        </p:nvGrpSpPr>
        <p:grpSpPr>
          <a:xfrm>
            <a:off x="2971800" y="6416004"/>
            <a:ext cx="10884555" cy="1242096"/>
            <a:chOff x="3429000" y="2947415"/>
            <a:chExt cx="10884555" cy="1242096"/>
          </a:xfrm>
        </p:grpSpPr>
        <p:sp>
          <p:nvSpPr>
            <p:cNvPr id="22" name="Freeform 29"/>
            <p:cNvSpPr>
              <a:spLocks noEditPoints="1"/>
            </p:cNvSpPr>
            <p:nvPr/>
          </p:nvSpPr>
          <p:spPr bwMode="auto">
            <a:xfrm>
              <a:off x="3429000" y="3046511"/>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24" name="TextBox 23"/>
            <p:cNvSpPr txBox="1"/>
            <p:nvPr/>
          </p:nvSpPr>
          <p:spPr>
            <a:xfrm>
              <a:off x="5124450" y="2947415"/>
              <a:ext cx="9189105" cy="1200329"/>
            </a:xfrm>
            <a:prstGeom prst="rect">
              <a:avLst/>
            </a:prstGeom>
            <a:noFill/>
          </p:spPr>
          <p:txBody>
            <a:bodyPr wrap="square" rtlCol="0">
              <a:spAutoFit/>
            </a:bodyPr>
            <a:lstStyle/>
            <a:p>
              <a:r>
                <a:rPr lang="en-IE" sz="3600" dirty="0" smtClean="0">
                  <a:latin typeface="+mj-lt"/>
                </a:rPr>
                <a:t>Does not tie up KCC resources which are needed for mainstream activities.</a:t>
              </a:r>
              <a:endParaRPr lang="uk-UA" sz="3600" dirty="0" smtClean="0">
                <a:solidFill>
                  <a:schemeClr val="accent1"/>
                </a:solidFill>
                <a:latin typeface="+mj-lt"/>
              </a:endParaRPr>
            </a:p>
          </p:txBody>
        </p:sp>
      </p:grpSp>
      <p:grpSp>
        <p:nvGrpSpPr>
          <p:cNvPr id="26" name="Group 16"/>
          <p:cNvGrpSpPr/>
          <p:nvPr/>
        </p:nvGrpSpPr>
        <p:grpSpPr>
          <a:xfrm>
            <a:off x="2971800" y="7993308"/>
            <a:ext cx="10884555" cy="2308324"/>
            <a:chOff x="3429000" y="2947415"/>
            <a:chExt cx="10884555" cy="2308324"/>
          </a:xfrm>
        </p:grpSpPr>
        <p:sp>
          <p:nvSpPr>
            <p:cNvPr id="27" name="Freeform 29"/>
            <p:cNvSpPr>
              <a:spLocks noEditPoints="1"/>
            </p:cNvSpPr>
            <p:nvPr/>
          </p:nvSpPr>
          <p:spPr bwMode="auto">
            <a:xfrm>
              <a:off x="3429000" y="3046511"/>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
          <p:nvSpPr>
            <p:cNvPr id="29" name="TextBox 28"/>
            <p:cNvSpPr txBox="1"/>
            <p:nvPr/>
          </p:nvSpPr>
          <p:spPr>
            <a:xfrm>
              <a:off x="5124450" y="2947415"/>
              <a:ext cx="9189105" cy="2308324"/>
            </a:xfrm>
            <a:prstGeom prst="rect">
              <a:avLst/>
            </a:prstGeom>
            <a:noFill/>
          </p:spPr>
          <p:txBody>
            <a:bodyPr wrap="square" rtlCol="0">
              <a:spAutoFit/>
            </a:bodyPr>
            <a:lstStyle/>
            <a:p>
              <a:r>
                <a:rPr lang="en-IE" sz="3600" dirty="0" smtClean="0">
                  <a:latin typeface="+mj-lt"/>
                </a:rPr>
                <a:t>Overall Planning Framework remains a matter for the Elected Members. No change to the framework/</a:t>
              </a:r>
              <a:r>
                <a:rPr lang="en-IE" sz="3600" dirty="0" err="1" smtClean="0">
                  <a:latin typeface="+mj-lt"/>
                </a:rPr>
                <a:t>masterplan</a:t>
              </a:r>
              <a:r>
                <a:rPr lang="en-IE" sz="3600" dirty="0" smtClean="0">
                  <a:latin typeface="+mj-lt"/>
                </a:rPr>
                <a:t> as approved on 31</a:t>
              </a:r>
              <a:r>
                <a:rPr lang="en-IE" sz="3600" baseline="30000" dirty="0" smtClean="0">
                  <a:latin typeface="+mj-lt"/>
                </a:rPr>
                <a:t>st</a:t>
              </a:r>
              <a:r>
                <a:rPr lang="en-IE" sz="3600" dirty="0" smtClean="0">
                  <a:latin typeface="+mj-lt"/>
                </a:rPr>
                <a:t> July 2015.</a:t>
              </a:r>
            </a:p>
          </p:txBody>
        </p:sp>
      </p:grpSp>
      <p:sp>
        <p:nvSpPr>
          <p:cNvPr id="32" name="Freeform 29"/>
          <p:cNvSpPr>
            <a:spLocks noEditPoints="1"/>
          </p:cNvSpPr>
          <p:nvPr/>
        </p:nvSpPr>
        <p:spPr bwMode="auto">
          <a:xfrm>
            <a:off x="2971800" y="4991100"/>
            <a:ext cx="1143000" cy="1143000"/>
          </a:xfrm>
          <a:custGeom>
            <a:avLst/>
            <a:gdLst>
              <a:gd name="T0" fmla="*/ 88 w 176"/>
              <a:gd name="T1" fmla="*/ 110 h 176"/>
              <a:gd name="T2" fmla="*/ 51 w 176"/>
              <a:gd name="T3" fmla="*/ 73 h 176"/>
              <a:gd name="T4" fmla="*/ 48 w 176"/>
              <a:gd name="T5" fmla="*/ 72 h 176"/>
              <a:gd name="T6" fmla="*/ 44 w 176"/>
              <a:gd name="T7" fmla="*/ 76 h 176"/>
              <a:gd name="T8" fmla="*/ 45 w 176"/>
              <a:gd name="T9" fmla="*/ 79 h 176"/>
              <a:gd name="T10" fmla="*/ 85 w 176"/>
              <a:gd name="T11" fmla="*/ 119 h 176"/>
              <a:gd name="T12" fmla="*/ 88 w 176"/>
              <a:gd name="T13" fmla="*/ 120 h 176"/>
              <a:gd name="T14" fmla="*/ 91 w 176"/>
              <a:gd name="T15" fmla="*/ 119 h 176"/>
              <a:gd name="T16" fmla="*/ 91 w 176"/>
              <a:gd name="T17" fmla="*/ 119 h 176"/>
              <a:gd name="T18" fmla="*/ 158 w 176"/>
              <a:gd name="T19" fmla="*/ 49 h 176"/>
              <a:gd name="T20" fmla="*/ 158 w 176"/>
              <a:gd name="T21" fmla="*/ 49 h 176"/>
              <a:gd name="T22" fmla="*/ 163 w 176"/>
              <a:gd name="T23" fmla="*/ 43 h 176"/>
              <a:gd name="T24" fmla="*/ 163 w 176"/>
              <a:gd name="T25" fmla="*/ 43 h 176"/>
              <a:gd name="T26" fmla="*/ 175 w 176"/>
              <a:gd name="T27" fmla="*/ 31 h 176"/>
              <a:gd name="T28" fmla="*/ 175 w 176"/>
              <a:gd name="T29" fmla="*/ 31 h 176"/>
              <a:gd name="T30" fmla="*/ 176 w 176"/>
              <a:gd name="T31" fmla="*/ 28 h 176"/>
              <a:gd name="T32" fmla="*/ 172 w 176"/>
              <a:gd name="T33" fmla="*/ 24 h 176"/>
              <a:gd name="T34" fmla="*/ 169 w 176"/>
              <a:gd name="T35" fmla="*/ 25 h 176"/>
              <a:gd name="T36" fmla="*/ 169 w 176"/>
              <a:gd name="T37" fmla="*/ 25 h 176"/>
              <a:gd name="T38" fmla="*/ 159 w 176"/>
              <a:gd name="T39" fmla="*/ 36 h 176"/>
              <a:gd name="T40" fmla="*/ 159 w 176"/>
              <a:gd name="T41" fmla="*/ 36 h 176"/>
              <a:gd name="T42" fmla="*/ 153 w 176"/>
              <a:gd name="T43" fmla="*/ 42 h 176"/>
              <a:gd name="T44" fmla="*/ 153 w 176"/>
              <a:gd name="T45" fmla="*/ 42 h 176"/>
              <a:gd name="T46" fmla="*/ 88 w 176"/>
              <a:gd name="T47" fmla="*/ 110 h 176"/>
              <a:gd name="T48" fmla="*/ 169 w 176"/>
              <a:gd name="T49" fmla="*/ 54 h 176"/>
              <a:gd name="T50" fmla="*/ 163 w 176"/>
              <a:gd name="T51" fmla="*/ 54 h 176"/>
              <a:gd name="T52" fmla="*/ 162 w 176"/>
              <a:gd name="T53" fmla="*/ 58 h 176"/>
              <a:gd name="T54" fmla="*/ 162 w 176"/>
              <a:gd name="T55" fmla="*/ 58 h 176"/>
              <a:gd name="T56" fmla="*/ 168 w 176"/>
              <a:gd name="T57" fmla="*/ 88 h 176"/>
              <a:gd name="T58" fmla="*/ 88 w 176"/>
              <a:gd name="T59" fmla="*/ 168 h 176"/>
              <a:gd name="T60" fmla="*/ 8 w 176"/>
              <a:gd name="T61" fmla="*/ 88 h 176"/>
              <a:gd name="T62" fmla="*/ 88 w 176"/>
              <a:gd name="T63" fmla="*/ 8 h 176"/>
              <a:gd name="T64" fmla="*/ 146 w 176"/>
              <a:gd name="T65" fmla="*/ 33 h 176"/>
              <a:gd name="T66" fmla="*/ 146 w 176"/>
              <a:gd name="T67" fmla="*/ 32 h 176"/>
              <a:gd name="T68" fmla="*/ 151 w 176"/>
              <a:gd name="T69" fmla="*/ 32 h 176"/>
              <a:gd name="T70" fmla="*/ 151 w 176"/>
              <a:gd name="T71" fmla="*/ 27 h 176"/>
              <a:gd name="T72" fmla="*/ 151 w 176"/>
              <a:gd name="T73" fmla="*/ 26 h 176"/>
              <a:gd name="T74" fmla="*/ 88 w 176"/>
              <a:gd name="T75" fmla="*/ 0 h 176"/>
              <a:gd name="T76" fmla="*/ 0 w 176"/>
              <a:gd name="T77" fmla="*/ 88 h 176"/>
              <a:gd name="T78" fmla="*/ 88 w 176"/>
              <a:gd name="T79" fmla="*/ 176 h 176"/>
              <a:gd name="T80" fmla="*/ 176 w 176"/>
              <a:gd name="T81" fmla="*/ 88 h 176"/>
              <a:gd name="T82" fmla="*/ 170 w 176"/>
              <a:gd name="T83" fmla="*/ 56 h 176"/>
              <a:gd name="T84" fmla="*/ 169 w 176"/>
              <a:gd name="T85" fmla="*/ 5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88" y="110"/>
                </a:moveTo>
                <a:cubicBezTo>
                  <a:pt x="51" y="73"/>
                  <a:pt x="51" y="73"/>
                  <a:pt x="51" y="73"/>
                </a:cubicBezTo>
                <a:cubicBezTo>
                  <a:pt x="50" y="72"/>
                  <a:pt x="49" y="72"/>
                  <a:pt x="48" y="72"/>
                </a:cubicBezTo>
                <a:cubicBezTo>
                  <a:pt x="46" y="72"/>
                  <a:pt x="44" y="74"/>
                  <a:pt x="44" y="76"/>
                </a:cubicBezTo>
                <a:cubicBezTo>
                  <a:pt x="44" y="77"/>
                  <a:pt x="44" y="78"/>
                  <a:pt x="45" y="79"/>
                </a:cubicBezTo>
                <a:cubicBezTo>
                  <a:pt x="85" y="119"/>
                  <a:pt x="85" y="119"/>
                  <a:pt x="85" y="119"/>
                </a:cubicBezTo>
                <a:cubicBezTo>
                  <a:pt x="86" y="120"/>
                  <a:pt x="87" y="120"/>
                  <a:pt x="88" y="120"/>
                </a:cubicBezTo>
                <a:cubicBezTo>
                  <a:pt x="89" y="120"/>
                  <a:pt x="90" y="120"/>
                  <a:pt x="91" y="119"/>
                </a:cubicBezTo>
                <a:cubicBezTo>
                  <a:pt x="91" y="119"/>
                  <a:pt x="91" y="119"/>
                  <a:pt x="91" y="119"/>
                </a:cubicBezTo>
                <a:cubicBezTo>
                  <a:pt x="158" y="49"/>
                  <a:pt x="158" y="49"/>
                  <a:pt x="158" y="49"/>
                </a:cubicBezTo>
                <a:cubicBezTo>
                  <a:pt x="158" y="49"/>
                  <a:pt x="158" y="49"/>
                  <a:pt x="158" y="49"/>
                </a:cubicBezTo>
                <a:cubicBezTo>
                  <a:pt x="163" y="43"/>
                  <a:pt x="163" y="43"/>
                  <a:pt x="163" y="43"/>
                </a:cubicBezTo>
                <a:cubicBezTo>
                  <a:pt x="163" y="43"/>
                  <a:pt x="163" y="43"/>
                  <a:pt x="163" y="43"/>
                </a:cubicBezTo>
                <a:cubicBezTo>
                  <a:pt x="175" y="31"/>
                  <a:pt x="175" y="31"/>
                  <a:pt x="175" y="31"/>
                </a:cubicBezTo>
                <a:cubicBezTo>
                  <a:pt x="175" y="31"/>
                  <a:pt x="175" y="31"/>
                  <a:pt x="175" y="31"/>
                </a:cubicBezTo>
                <a:cubicBezTo>
                  <a:pt x="176" y="30"/>
                  <a:pt x="176" y="29"/>
                  <a:pt x="176" y="28"/>
                </a:cubicBezTo>
                <a:cubicBezTo>
                  <a:pt x="176" y="26"/>
                  <a:pt x="174" y="24"/>
                  <a:pt x="172" y="24"/>
                </a:cubicBezTo>
                <a:cubicBezTo>
                  <a:pt x="171" y="24"/>
                  <a:pt x="170" y="24"/>
                  <a:pt x="169" y="25"/>
                </a:cubicBezTo>
                <a:cubicBezTo>
                  <a:pt x="169" y="25"/>
                  <a:pt x="169" y="25"/>
                  <a:pt x="169" y="25"/>
                </a:cubicBezTo>
                <a:cubicBezTo>
                  <a:pt x="159" y="36"/>
                  <a:pt x="159" y="36"/>
                  <a:pt x="159" y="36"/>
                </a:cubicBezTo>
                <a:cubicBezTo>
                  <a:pt x="159" y="36"/>
                  <a:pt x="159" y="36"/>
                  <a:pt x="159" y="36"/>
                </a:cubicBezTo>
                <a:cubicBezTo>
                  <a:pt x="153" y="42"/>
                  <a:pt x="153" y="42"/>
                  <a:pt x="153" y="42"/>
                </a:cubicBezTo>
                <a:cubicBezTo>
                  <a:pt x="153" y="42"/>
                  <a:pt x="153" y="42"/>
                  <a:pt x="153" y="42"/>
                </a:cubicBezTo>
                <a:lnTo>
                  <a:pt x="88" y="110"/>
                </a:lnTo>
                <a:close/>
                <a:moveTo>
                  <a:pt x="169" y="54"/>
                </a:moveTo>
                <a:cubicBezTo>
                  <a:pt x="167" y="53"/>
                  <a:pt x="165" y="53"/>
                  <a:pt x="163" y="54"/>
                </a:cubicBezTo>
                <a:cubicBezTo>
                  <a:pt x="162" y="55"/>
                  <a:pt x="162" y="57"/>
                  <a:pt x="162" y="58"/>
                </a:cubicBezTo>
                <a:cubicBezTo>
                  <a:pt x="162" y="58"/>
                  <a:pt x="162" y="58"/>
                  <a:pt x="162" y="58"/>
                </a:cubicBezTo>
                <a:cubicBezTo>
                  <a:pt x="166" y="68"/>
                  <a:pt x="168" y="78"/>
                  <a:pt x="168" y="88"/>
                </a:cubicBezTo>
                <a:cubicBezTo>
                  <a:pt x="168" y="132"/>
                  <a:pt x="132" y="168"/>
                  <a:pt x="88" y="168"/>
                </a:cubicBezTo>
                <a:cubicBezTo>
                  <a:pt x="44" y="168"/>
                  <a:pt x="8" y="132"/>
                  <a:pt x="8" y="88"/>
                </a:cubicBezTo>
                <a:cubicBezTo>
                  <a:pt x="8" y="44"/>
                  <a:pt x="44" y="8"/>
                  <a:pt x="88" y="8"/>
                </a:cubicBezTo>
                <a:cubicBezTo>
                  <a:pt x="111" y="8"/>
                  <a:pt x="131" y="17"/>
                  <a:pt x="146" y="33"/>
                </a:cubicBezTo>
                <a:cubicBezTo>
                  <a:pt x="146" y="32"/>
                  <a:pt x="146" y="32"/>
                  <a:pt x="146" y="32"/>
                </a:cubicBezTo>
                <a:cubicBezTo>
                  <a:pt x="147" y="34"/>
                  <a:pt x="150" y="34"/>
                  <a:pt x="151" y="32"/>
                </a:cubicBezTo>
                <a:cubicBezTo>
                  <a:pt x="153" y="31"/>
                  <a:pt x="153" y="28"/>
                  <a:pt x="151" y="27"/>
                </a:cubicBezTo>
                <a:cubicBezTo>
                  <a:pt x="151" y="27"/>
                  <a:pt x="151" y="26"/>
                  <a:pt x="151" y="26"/>
                </a:cubicBezTo>
                <a:cubicBezTo>
                  <a:pt x="135" y="10"/>
                  <a:pt x="113" y="0"/>
                  <a:pt x="88" y="0"/>
                </a:cubicBezTo>
                <a:cubicBezTo>
                  <a:pt x="39" y="0"/>
                  <a:pt x="0" y="39"/>
                  <a:pt x="0" y="88"/>
                </a:cubicBezTo>
                <a:cubicBezTo>
                  <a:pt x="0" y="137"/>
                  <a:pt x="39" y="176"/>
                  <a:pt x="88" y="176"/>
                </a:cubicBezTo>
                <a:cubicBezTo>
                  <a:pt x="137" y="176"/>
                  <a:pt x="176" y="137"/>
                  <a:pt x="176" y="88"/>
                </a:cubicBezTo>
                <a:cubicBezTo>
                  <a:pt x="176" y="77"/>
                  <a:pt x="174" y="66"/>
                  <a:pt x="170" y="56"/>
                </a:cubicBezTo>
                <a:cubicBezTo>
                  <a:pt x="170" y="55"/>
                  <a:pt x="169" y="55"/>
                  <a:pt x="169" y="5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 xmlns:p14="http://schemas.microsoft.com/office/powerpoint/2010/main" val="374215428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7" name="Title 6"/>
          <p:cNvSpPr>
            <a:spLocks noGrp="1"/>
          </p:cNvSpPr>
          <p:nvPr>
            <p:ph type="title"/>
          </p:nvPr>
        </p:nvSpPr>
        <p:spPr>
          <a:xfrm>
            <a:off x="876300" y="571411"/>
            <a:ext cx="5448300" cy="1338828"/>
          </a:xfrm>
        </p:spPr>
        <p:txBody>
          <a:bodyPr/>
          <a:lstStyle/>
          <a:p>
            <a:r>
              <a:rPr lang="en-US" dirty="0" smtClean="0"/>
              <a:t>resolution of the</a:t>
            </a:r>
            <a:r>
              <a:rPr lang="en-US" dirty="0" smtClean="0">
                <a:solidFill>
                  <a:schemeClr val="accent1"/>
                </a:solidFill>
              </a:rPr>
              <a:t/>
            </a:r>
            <a:br>
              <a:rPr lang="en-US" dirty="0" smtClean="0">
                <a:solidFill>
                  <a:schemeClr val="accent1"/>
                </a:solidFill>
              </a:rPr>
            </a:br>
            <a:r>
              <a:rPr lang="en-US" dirty="0" smtClean="0">
                <a:solidFill>
                  <a:schemeClr val="accent1"/>
                </a:solidFill>
              </a:rPr>
              <a:t>Elected Members</a:t>
            </a:r>
            <a:endParaRPr lang="uk-UA" dirty="0"/>
          </a:p>
        </p:txBody>
      </p:sp>
      <p:sp>
        <p:nvSpPr>
          <p:cNvPr id="25" name="Slide Number Placeholder 24"/>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49</a:t>
            </a:fld>
            <a:endParaRPr/>
          </a:p>
        </p:txBody>
      </p:sp>
      <p:sp>
        <p:nvSpPr>
          <p:cNvPr id="24" name="TextBox 23"/>
          <p:cNvSpPr txBox="1"/>
          <p:nvPr/>
        </p:nvSpPr>
        <p:spPr>
          <a:xfrm>
            <a:off x="9434624" y="3280470"/>
            <a:ext cx="6434026" cy="3970318"/>
          </a:xfrm>
          <a:prstGeom prst="rect">
            <a:avLst/>
          </a:prstGeom>
          <a:noFill/>
        </p:spPr>
        <p:txBody>
          <a:bodyPr wrap="square" rtlCol="0">
            <a:spAutoFit/>
          </a:bodyPr>
          <a:lstStyle/>
          <a:p>
            <a:r>
              <a:rPr lang="en-US" sz="2800" dirty="0" smtClean="0">
                <a:solidFill>
                  <a:schemeClr val="bg1"/>
                </a:solidFill>
              </a:rPr>
              <a:t>That approval is given by the Elected Members to the establishment of a Limited Liability Partnership with the National Treasury Management Agency ( as controller and manager of the Ireland Strategic Investment Fund), as per the Limited Liability Partnership Agreement outlined to the Elected Members.</a:t>
            </a:r>
            <a:endParaRPr lang="uk-UA" sz="2800" b="1" dirty="0">
              <a:solidFill>
                <a:schemeClr val="bg1"/>
              </a:solidFill>
              <a:latin typeface="+mj-lt"/>
            </a:endParaRPr>
          </a:p>
        </p:txBody>
      </p:sp>
      <p:grpSp>
        <p:nvGrpSpPr>
          <p:cNvPr id="2" name="Group 26"/>
          <p:cNvGrpSpPr/>
          <p:nvPr/>
        </p:nvGrpSpPr>
        <p:grpSpPr>
          <a:xfrm>
            <a:off x="2785042" y="4457700"/>
            <a:ext cx="4864100" cy="1371600"/>
            <a:chOff x="6711950" y="4457700"/>
            <a:chExt cx="4864100" cy="1371600"/>
          </a:xfrm>
        </p:grpSpPr>
        <p:sp>
          <p:nvSpPr>
            <p:cNvPr id="28" name="TextBox 27"/>
            <p:cNvSpPr txBox="1"/>
            <p:nvPr/>
          </p:nvSpPr>
          <p:spPr>
            <a:xfrm>
              <a:off x="6863443" y="4838700"/>
              <a:ext cx="4561114" cy="646331"/>
            </a:xfrm>
            <a:prstGeom prst="rect">
              <a:avLst/>
            </a:prstGeom>
            <a:noFill/>
          </p:spPr>
          <p:txBody>
            <a:bodyPr wrap="square" rtlCol="0">
              <a:spAutoFit/>
            </a:bodyPr>
            <a:lstStyle/>
            <a:p>
              <a:pPr algn="ctr"/>
              <a:r>
                <a:rPr lang="en-IE" sz="3600" b="1" dirty="0" smtClean="0">
                  <a:solidFill>
                    <a:schemeClr val="accent1"/>
                  </a:solidFill>
                  <a:ea typeface="Roboto Condensed" panose="02000000000000000000" pitchFamily="2" charset="0"/>
                  <a:cs typeface="Lato Semibold" panose="020F0502020204030203" pitchFamily="34" charset="0"/>
                </a:rPr>
                <a:t>Resolution:</a:t>
              </a:r>
              <a:endParaRPr lang="ru-RU" sz="3600" b="1" dirty="0">
                <a:solidFill>
                  <a:schemeClr val="accent1"/>
                </a:solidFill>
                <a:ea typeface="Lato Semibold" panose="020F0502020204030203" pitchFamily="34" charset="0"/>
                <a:cs typeface="Lato Semibold" panose="020F0502020204030203" pitchFamily="34" charset="0"/>
              </a:endParaRPr>
            </a:p>
          </p:txBody>
        </p:sp>
        <p:grpSp>
          <p:nvGrpSpPr>
            <p:cNvPr id="3" name="Group 28"/>
            <p:cNvGrpSpPr/>
            <p:nvPr/>
          </p:nvGrpSpPr>
          <p:grpSpPr>
            <a:xfrm>
              <a:off x="6711950" y="4457700"/>
              <a:ext cx="685800" cy="685800"/>
              <a:chOff x="6324600" y="4114799"/>
              <a:chExt cx="685800" cy="685800"/>
            </a:xfrm>
          </p:grpSpPr>
          <p:cxnSp>
            <p:nvCxnSpPr>
              <p:cNvPr id="33" name="Straight Connector 32"/>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 name="Group 29"/>
            <p:cNvGrpSpPr/>
            <p:nvPr/>
          </p:nvGrpSpPr>
          <p:grpSpPr>
            <a:xfrm rot="10800000">
              <a:off x="10890250" y="5143500"/>
              <a:ext cx="685800" cy="685800"/>
              <a:chOff x="6324600" y="4114799"/>
              <a:chExt cx="685800" cy="685800"/>
            </a:xfrm>
          </p:grpSpPr>
          <p:cxnSp>
            <p:nvCxnSpPr>
              <p:cNvPr id="31" name="Straight Connector 30"/>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 xmlns:p14="http://schemas.microsoft.com/office/powerpoint/2010/main" val="2928874376"/>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introduction</a:t>
            </a:r>
            <a:r>
              <a:rPr lang="en-US" dirty="0" smtClean="0"/>
              <a:t/>
            </a:r>
            <a:br>
              <a:rPr lang="en-US" dirty="0" smtClean="0"/>
            </a:br>
            <a:r>
              <a:rPr lang="en-US" dirty="0" smtClean="0"/>
              <a:t>before</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5</a:t>
            </a:fld>
            <a:endParaRPr/>
          </a:p>
        </p:txBody>
      </p:sp>
      <p:pic>
        <p:nvPicPr>
          <p:cNvPr id="5" name="Picture 4" descr="before.png"/>
          <p:cNvPicPr>
            <a:picLocks noChangeAspect="1"/>
          </p:cNvPicPr>
          <p:nvPr/>
        </p:nvPicPr>
        <p:blipFill>
          <a:blip r:embed="rId2" cstate="print"/>
          <a:stretch>
            <a:fillRect/>
          </a:stretch>
        </p:blipFill>
        <p:spPr>
          <a:xfrm>
            <a:off x="2895600" y="2019300"/>
            <a:ext cx="10972800" cy="7563557"/>
          </a:xfrm>
          <a:prstGeom prst="rect">
            <a:avLst/>
          </a:prstGeom>
        </p:spPr>
      </p:pic>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11620500" cy="1338828"/>
          </a:xfrm>
        </p:spPr>
        <p:txBody>
          <a:bodyPr/>
          <a:lstStyle/>
          <a:p>
            <a:r>
              <a:rPr lang="en-US" dirty="0" smtClean="0">
                <a:solidFill>
                  <a:schemeClr val="accent1"/>
                </a:solidFill>
              </a:rPr>
              <a:t>The vision of the </a:t>
            </a:r>
            <a:r>
              <a:rPr lang="en-US" dirty="0" err="1" smtClean="0">
                <a:solidFill>
                  <a:schemeClr val="accent1"/>
                </a:solidFill>
              </a:rPr>
              <a:t>masterplan</a:t>
            </a:r>
            <a:r>
              <a:rPr lang="en-US" dirty="0" smtClean="0">
                <a:solidFill>
                  <a:schemeClr val="accent1"/>
                </a:solidFill>
              </a:rPr>
              <a:t> </a:t>
            </a:r>
            <a:r>
              <a:rPr lang="en-US" dirty="0" smtClean="0"/>
              <a:t/>
            </a:r>
            <a:br>
              <a:rPr lang="en-US" dirty="0" smtClean="0"/>
            </a:br>
            <a:r>
              <a:rPr lang="en-US" dirty="0" smtClean="0"/>
              <a:t>in July 2015</a:t>
            </a:r>
            <a:endParaRPr lang="uk-UA" dirty="0"/>
          </a:p>
        </p:txBody>
      </p:sp>
      <p:sp>
        <p:nvSpPr>
          <p:cNvPr id="25" name="Slide Number Placeholder 24"/>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50</a:t>
            </a:fld>
            <a:endParaRPr/>
          </a:p>
        </p:txBody>
      </p:sp>
      <p:grpSp>
        <p:nvGrpSpPr>
          <p:cNvPr id="27" name="Group 26"/>
          <p:cNvGrpSpPr/>
          <p:nvPr/>
        </p:nvGrpSpPr>
        <p:grpSpPr>
          <a:xfrm>
            <a:off x="2667000" y="2171700"/>
            <a:ext cx="12115800" cy="6858000"/>
            <a:chOff x="3543300" y="6896100"/>
            <a:chExt cx="11429999" cy="2015023"/>
          </a:xfrm>
        </p:grpSpPr>
        <p:grpSp>
          <p:nvGrpSpPr>
            <p:cNvPr id="18" name="Group 17"/>
            <p:cNvGrpSpPr/>
            <p:nvPr/>
          </p:nvGrpSpPr>
          <p:grpSpPr>
            <a:xfrm>
              <a:off x="3543300" y="6896100"/>
              <a:ext cx="685800" cy="685800"/>
              <a:chOff x="6324600" y="4114799"/>
              <a:chExt cx="685800" cy="685800"/>
            </a:xfrm>
          </p:grpSpPr>
          <p:cxnSp>
            <p:nvCxnSpPr>
              <p:cNvPr id="19" name="Straight Connector 18"/>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rot="10800000">
              <a:off x="14287499" y="8225323"/>
              <a:ext cx="685800" cy="685800"/>
              <a:chOff x="6324600" y="4114799"/>
              <a:chExt cx="685800" cy="685800"/>
            </a:xfrm>
          </p:grpSpPr>
          <p:cxnSp>
            <p:nvCxnSpPr>
              <p:cNvPr id="22" name="Straight Connector 21"/>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4" name="TextBox 23"/>
          <p:cNvSpPr txBox="1"/>
          <p:nvPr/>
        </p:nvSpPr>
        <p:spPr>
          <a:xfrm>
            <a:off x="3429000" y="1966972"/>
            <a:ext cx="10744200" cy="6986528"/>
          </a:xfrm>
          <a:prstGeom prst="rect">
            <a:avLst/>
          </a:prstGeom>
          <a:noFill/>
        </p:spPr>
        <p:txBody>
          <a:bodyPr wrap="square" rtlCol="0">
            <a:spAutoFit/>
          </a:bodyPr>
          <a:lstStyle/>
          <a:p>
            <a:endParaRPr lang="en-IE" sz="3200" i="1" dirty="0" smtClean="0">
              <a:solidFill>
                <a:schemeClr val="accent1"/>
              </a:solidFill>
            </a:endParaRPr>
          </a:p>
          <a:p>
            <a:r>
              <a:rPr lang="en-IE" sz="3200" i="1" dirty="0" smtClean="0">
                <a:solidFill>
                  <a:schemeClr val="tx2"/>
                </a:solidFill>
              </a:rPr>
              <a:t>“To plan the area as a seamless complement to the medieval city as an inclusive place for an inter-generational community to work, live, visit and play with St. Francis Abbey at its core. The regeneration of the area will focus on embracing the sites’ natural, cultural and built heritage, whilst maximising the benefits of the rivers </a:t>
            </a:r>
            <a:r>
              <a:rPr lang="en-IE" sz="3200" i="1" dirty="0" err="1" smtClean="0">
                <a:solidFill>
                  <a:schemeClr val="tx2"/>
                </a:solidFill>
              </a:rPr>
              <a:t>Nore</a:t>
            </a:r>
            <a:r>
              <a:rPr lang="en-IE" sz="3200" i="1" dirty="0" smtClean="0">
                <a:solidFill>
                  <a:schemeClr val="tx2"/>
                </a:solidFill>
              </a:rPr>
              <a:t> and </a:t>
            </a:r>
            <a:r>
              <a:rPr lang="en-IE" sz="3200" i="1" dirty="0" err="1" smtClean="0">
                <a:solidFill>
                  <a:schemeClr val="tx2"/>
                </a:solidFill>
              </a:rPr>
              <a:t>Breagagh</a:t>
            </a:r>
            <a:r>
              <a:rPr lang="en-IE" sz="3200" i="1" dirty="0" smtClean="0">
                <a:solidFill>
                  <a:schemeClr val="tx2"/>
                </a:solidFill>
              </a:rPr>
              <a:t>, providing for a broad range of uses, sustaining growth in employment, 3rd and 4th level education and advancing economic activity in a sustainable and energy efficient fashion where innovation can flourish. The area will be a permeable expansion of the city for pedestrians and cyclists where smarter travel principles will apply throughout.” </a:t>
            </a:r>
          </a:p>
        </p:txBody>
      </p:sp>
    </p:spTree>
    <p:extLst>
      <p:ext uri="{BB962C8B-B14F-4D97-AF65-F5344CB8AC3E}">
        <p14:creationId xmlns="" xmlns:p14="http://schemas.microsoft.com/office/powerpoint/2010/main" val="174023398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1700" y="4589502"/>
            <a:ext cx="6324600" cy="1107996"/>
          </a:xfrm>
          <a:prstGeom prst="rect">
            <a:avLst/>
          </a:prstGeom>
          <a:noFill/>
        </p:spPr>
        <p:txBody>
          <a:bodyPr wrap="square" rtlCol="0">
            <a:spAutoFit/>
          </a:bodyPr>
          <a:lstStyle/>
          <a:p>
            <a:pPr algn="ctr"/>
            <a:r>
              <a:rPr lang="en-US" sz="6600" b="1" smtClean="0">
                <a:solidFill>
                  <a:schemeClr val="accent1"/>
                </a:solidFill>
                <a:ea typeface="Lato Semibold" panose="020F0502020204030203" pitchFamily="34" charset="0"/>
                <a:cs typeface="Lato Semibold" panose="020F0502020204030203" pitchFamily="34" charset="0"/>
              </a:rPr>
              <a:t>thank you.</a:t>
            </a:r>
            <a:endParaRPr lang="ru-RU" sz="6600" b="1" dirty="0">
              <a:solidFill>
                <a:schemeClr val="accent1"/>
              </a:solidFill>
              <a:ea typeface="Lato Semibold" panose="020F0502020204030203" pitchFamily="34" charset="0"/>
              <a:cs typeface="Lato Semibold" panose="020F0502020204030203" pitchFamily="34" charset="0"/>
            </a:endParaRPr>
          </a:p>
        </p:txBody>
      </p:sp>
      <p:grpSp>
        <p:nvGrpSpPr>
          <p:cNvPr id="2" name="Group 3"/>
          <p:cNvGrpSpPr/>
          <p:nvPr/>
        </p:nvGrpSpPr>
        <p:grpSpPr>
          <a:xfrm>
            <a:off x="6156325" y="4457700"/>
            <a:ext cx="685800" cy="685800"/>
            <a:chOff x="6324600" y="4114799"/>
            <a:chExt cx="685800" cy="685800"/>
          </a:xfrm>
        </p:grpSpPr>
        <p:cxnSp>
          <p:nvCxnSpPr>
            <p:cNvPr id="6" name="Straight Connector 5"/>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 name="Group 7"/>
          <p:cNvGrpSpPr/>
          <p:nvPr/>
        </p:nvGrpSpPr>
        <p:grpSpPr>
          <a:xfrm rot="10800000">
            <a:off x="11445875" y="5143500"/>
            <a:ext cx="685800" cy="685800"/>
            <a:chOff x="6324600" y="4114799"/>
            <a:chExt cx="685800" cy="685800"/>
          </a:xfrm>
        </p:grpSpPr>
        <p:cxnSp>
          <p:nvCxnSpPr>
            <p:cNvPr id="9" name="Straight Connector 8"/>
            <p:cNvCxnSpPr/>
            <p:nvPr/>
          </p:nvCxnSpPr>
          <p:spPr>
            <a:xfrm flipV="1">
              <a:off x="6324600" y="4114799"/>
              <a:ext cx="0" cy="68580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324600" y="4114799"/>
              <a:ext cx="685800" cy="0"/>
            </a:xfrm>
            <a:prstGeom prst="line">
              <a:avLst/>
            </a:prstGeom>
            <a:ln w="38100" cap="sq">
              <a:solidFill>
                <a:schemeClr val="accent1"/>
              </a:solidFill>
              <a:beve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401008678"/>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71411"/>
            <a:ext cx="5448300" cy="1338828"/>
          </a:xfrm>
        </p:spPr>
        <p:txBody>
          <a:bodyPr/>
          <a:lstStyle/>
          <a:p>
            <a:r>
              <a:rPr lang="en-US" dirty="0" smtClean="0">
                <a:solidFill>
                  <a:schemeClr val="accent1"/>
                </a:solidFill>
              </a:rPr>
              <a:t>introduction</a:t>
            </a:r>
            <a:r>
              <a:rPr lang="en-US" dirty="0" smtClean="0"/>
              <a:t/>
            </a:r>
            <a:br>
              <a:rPr lang="en-US" dirty="0" smtClean="0"/>
            </a:br>
            <a:r>
              <a:rPr lang="en-US" dirty="0" smtClean="0"/>
              <a:t>current</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6</a:t>
            </a:fld>
            <a:endParaRPr/>
          </a:p>
        </p:txBody>
      </p:sp>
      <p:pic>
        <p:nvPicPr>
          <p:cNvPr id="5" name="Picture 4" descr="before.png"/>
          <p:cNvPicPr>
            <a:picLocks noChangeAspect="1"/>
          </p:cNvPicPr>
          <p:nvPr/>
        </p:nvPicPr>
        <p:blipFill>
          <a:blip r:embed="rId2" cstate="print"/>
          <a:stretch>
            <a:fillRect/>
          </a:stretch>
        </p:blipFill>
        <p:spPr>
          <a:xfrm>
            <a:off x="2895600" y="2179197"/>
            <a:ext cx="10972800" cy="7243762"/>
          </a:xfrm>
          <a:prstGeom prst="rect">
            <a:avLst/>
          </a:prstGeom>
        </p:spPr>
      </p:pic>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38100"/>
            <a:ext cx="5448300" cy="1338828"/>
          </a:xfrm>
        </p:spPr>
        <p:txBody>
          <a:bodyPr/>
          <a:lstStyle/>
          <a:p>
            <a:r>
              <a:rPr lang="en-US" dirty="0" smtClean="0"/>
              <a:t/>
            </a:r>
            <a:br>
              <a:rPr lang="en-US" dirty="0" smtClean="0"/>
            </a:br>
            <a:r>
              <a:rPr lang="en-US" dirty="0" smtClean="0">
                <a:solidFill>
                  <a:schemeClr val="accent1"/>
                </a:solidFill>
              </a:rPr>
              <a:t>before</a:t>
            </a:r>
            <a:r>
              <a:rPr lang="en-US" dirty="0" smtClean="0"/>
              <a:t> / current</a:t>
            </a:r>
            <a:endParaRPr lang="uk-UA" dirty="0"/>
          </a:p>
        </p:txBody>
      </p:sp>
      <p:sp>
        <p:nvSpPr>
          <p:cNvPr id="3" name="Slide Number Placeholder 2"/>
          <p:cNvSpPr>
            <a:spLocks noGrp="1"/>
          </p:cNvSpPr>
          <p:nvPr>
            <p:ph type="sldNum" sz="quarter" idx="10"/>
          </p:nvPr>
        </p:nvSpPr>
        <p:spPr/>
        <p:txBody>
          <a:bodyPr/>
          <a:lstStyle/>
          <a:p>
            <a:pPr algn="l"/>
            <a:r>
              <a:rPr lang="en-US" smtClean="0"/>
              <a:t>page</a:t>
            </a:r>
          </a:p>
          <a:p>
            <a:pPr algn="l"/>
            <a:r>
              <a:rPr lang="en-US" smtClean="0"/>
              <a:t>0</a:t>
            </a:r>
            <a:fld id="{37D409AB-2201-4E18-8A34-C31753AD9B06}" type="slidenum">
              <a:rPr smtClean="0"/>
              <a:pPr algn="l"/>
              <a:t>7</a:t>
            </a:fld>
            <a:endParaRPr/>
          </a:p>
        </p:txBody>
      </p:sp>
      <p:pic>
        <p:nvPicPr>
          <p:cNvPr id="6" name="Picture 2" descr="U:\Diageo Site\Photos\Aerial from St. Canices Tower.jpg"/>
          <p:cNvPicPr>
            <a:picLocks noChangeAspect="1" noChangeArrowheads="1"/>
          </p:cNvPicPr>
          <p:nvPr/>
        </p:nvPicPr>
        <p:blipFill>
          <a:blip r:embed="rId2" cstate="print"/>
          <a:srcRect t="7671" r="7632" b="7945"/>
          <a:stretch>
            <a:fillRect/>
          </a:stretch>
        </p:blipFill>
        <p:spPr bwMode="auto">
          <a:xfrm>
            <a:off x="723528" y="2171700"/>
            <a:ext cx="8279799" cy="5692362"/>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7810128" y="3848100"/>
            <a:ext cx="8725272" cy="5744457"/>
          </a:xfrm>
          <a:prstGeom prst="rect">
            <a:avLst/>
          </a:prstGeom>
          <a:noFill/>
          <a:ln w="9525">
            <a:noFill/>
            <a:miter lim="800000"/>
            <a:headEnd/>
            <a:tailEnd/>
          </a:ln>
        </p:spPr>
      </p:pic>
    </p:spTree>
    <p:extLst>
      <p:ext uri="{BB962C8B-B14F-4D97-AF65-F5344CB8AC3E}">
        <p14:creationId xmlns="" xmlns:p14="http://schemas.microsoft.com/office/powerpoint/2010/main" val="3127112692"/>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Connector 86"/>
          <p:cNvCxnSpPr>
            <a:stCxn id="75" idx="6"/>
          </p:cNvCxnSpPr>
          <p:nvPr/>
        </p:nvCxnSpPr>
        <p:spPr>
          <a:xfrm>
            <a:off x="12191786" y="5676900"/>
            <a:ext cx="4877014"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grpSp>
        <p:nvGrpSpPr>
          <p:cNvPr id="5" name="Group 5"/>
          <p:cNvGrpSpPr/>
          <p:nvPr/>
        </p:nvGrpSpPr>
        <p:grpSpPr>
          <a:xfrm>
            <a:off x="7162800" y="4686300"/>
            <a:ext cx="5028986" cy="4064683"/>
            <a:chOff x="7094072" y="4232680"/>
            <a:chExt cx="5028986" cy="4064683"/>
          </a:xfrm>
        </p:grpSpPr>
        <p:cxnSp>
          <p:nvCxnSpPr>
            <p:cNvPr id="85" name="Straight Connector 84"/>
            <p:cNvCxnSpPr>
              <a:stCxn id="12" idx="6"/>
              <a:endCxn id="75" idx="2"/>
            </p:cNvCxnSpPr>
            <p:nvPr/>
          </p:nvCxnSpPr>
          <p:spPr>
            <a:xfrm>
              <a:off x="7170272" y="5223280"/>
              <a:ext cx="4495586"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11665858" y="4994680"/>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76" name="TextBox 75"/>
            <p:cNvSpPr txBox="1"/>
            <p:nvPr/>
          </p:nvSpPr>
          <p:spPr>
            <a:xfrm>
              <a:off x="7748123" y="5626467"/>
              <a:ext cx="3829050" cy="646331"/>
            </a:xfrm>
            <a:prstGeom prst="rect">
              <a:avLst/>
            </a:prstGeom>
            <a:noFill/>
          </p:spPr>
          <p:txBody>
            <a:bodyPr wrap="square" rtlCol="0">
              <a:spAutoFit/>
            </a:bodyPr>
            <a:lstStyle/>
            <a:p>
              <a:pPr algn="r"/>
              <a:r>
                <a:rPr lang="en-US" sz="3600" dirty="0" smtClean="0">
                  <a:latin typeface="+mj-lt"/>
                </a:rPr>
                <a:t>Colloquium</a:t>
              </a:r>
              <a:endParaRPr lang="uk-UA" sz="3600" dirty="0">
                <a:latin typeface="+mj-lt"/>
              </a:endParaRPr>
            </a:p>
          </p:txBody>
        </p:sp>
        <p:sp>
          <p:nvSpPr>
            <p:cNvPr id="77" name="TextBox 76"/>
            <p:cNvSpPr txBox="1"/>
            <p:nvPr/>
          </p:nvSpPr>
          <p:spPr>
            <a:xfrm>
              <a:off x="8026615" y="4232680"/>
              <a:ext cx="3505201" cy="923330"/>
            </a:xfrm>
            <a:prstGeom prst="rect">
              <a:avLst/>
            </a:prstGeom>
            <a:noFill/>
          </p:spPr>
          <p:txBody>
            <a:bodyPr wrap="square" rtlCol="0">
              <a:spAutoFit/>
            </a:bodyPr>
            <a:lstStyle/>
            <a:p>
              <a:pPr algn="r"/>
              <a:r>
                <a:rPr lang="en-IE" sz="4000" dirty="0" smtClean="0">
                  <a:solidFill>
                    <a:schemeClr val="accent2"/>
                  </a:solidFill>
                  <a:latin typeface="+mj-lt"/>
                </a:rPr>
                <a:t>Dec</a:t>
              </a:r>
              <a:r>
                <a:rPr lang="en-US" sz="5400" b="1" dirty="0" smtClean="0">
                  <a:latin typeface="+mj-lt"/>
                </a:rPr>
                <a:t>2012</a:t>
              </a:r>
              <a:endParaRPr lang="uk-UA" sz="5400" b="1" dirty="0">
                <a:latin typeface="+mj-lt"/>
              </a:endParaRPr>
            </a:p>
          </p:txBody>
        </p:sp>
        <p:sp>
          <p:nvSpPr>
            <p:cNvPr id="79" name="TextBox 78"/>
            <p:cNvSpPr txBox="1"/>
            <p:nvPr/>
          </p:nvSpPr>
          <p:spPr>
            <a:xfrm>
              <a:off x="7094072" y="6666147"/>
              <a:ext cx="4520294" cy="1631216"/>
            </a:xfrm>
            <a:prstGeom prst="rect">
              <a:avLst/>
            </a:prstGeom>
            <a:noFill/>
          </p:spPr>
          <p:txBody>
            <a:bodyPr wrap="square" rtlCol="0">
              <a:spAutoFit/>
            </a:bodyPr>
            <a:lstStyle/>
            <a:p>
              <a:r>
                <a:rPr lang="en-IE" sz="2000" dirty="0" smtClean="0"/>
                <a:t>Colloquium, in relation to the future uses of the site, held in conjunction with the Dept. of Arts, Heritage &amp; the </a:t>
              </a:r>
              <a:r>
                <a:rPr lang="en-IE" sz="2000" dirty="0" err="1" smtClean="0"/>
                <a:t>Gaeltacht</a:t>
              </a:r>
              <a:r>
                <a:rPr lang="en-IE" sz="2000" dirty="0" smtClean="0"/>
                <a:t> and  the Royal Institute of Architects.  </a:t>
              </a:r>
            </a:p>
          </p:txBody>
        </p:sp>
      </p:grpSp>
      <p:sp>
        <p:nvSpPr>
          <p:cNvPr id="2" name="Title 1"/>
          <p:cNvSpPr>
            <a:spLocks noGrp="1"/>
          </p:cNvSpPr>
          <p:nvPr>
            <p:ph type="title"/>
          </p:nvPr>
        </p:nvSpPr>
        <p:spPr>
          <a:xfrm>
            <a:off x="876300" y="-38100"/>
            <a:ext cx="5448300" cy="1338828"/>
          </a:xfrm>
        </p:spPr>
        <p:txBody>
          <a:bodyPr/>
          <a:lstStyle/>
          <a:p>
            <a:r>
              <a:rPr lang="en-US" dirty="0" smtClean="0"/>
              <a:t/>
            </a:r>
            <a:br>
              <a:rPr lang="en-US" dirty="0" smtClean="0"/>
            </a:br>
            <a:r>
              <a:rPr lang="en-US" dirty="0" smtClean="0">
                <a:solidFill>
                  <a:schemeClr val="accent1"/>
                </a:solidFill>
              </a:rPr>
              <a:t>public consultation</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t>
            </a:r>
            <a:r>
              <a:rPr lang="en-US" smtClean="0"/>
              <a:t>age</a:t>
            </a:r>
          </a:p>
          <a:p>
            <a:pPr algn="l"/>
            <a:r>
              <a:rPr lang="en-US" smtClean="0"/>
              <a:t>0</a:t>
            </a:r>
            <a:fld id="{37D409AB-2201-4E18-8A34-C31753AD9B06}" type="slidenum">
              <a:rPr smtClean="0"/>
              <a:pPr algn="l"/>
              <a:t>8</a:t>
            </a:fld>
            <a:endParaRPr/>
          </a:p>
        </p:txBody>
      </p:sp>
      <p:grpSp>
        <p:nvGrpSpPr>
          <p:cNvPr id="7" name="Group 6"/>
          <p:cNvGrpSpPr/>
          <p:nvPr/>
        </p:nvGrpSpPr>
        <p:grpSpPr>
          <a:xfrm>
            <a:off x="685800" y="4457700"/>
            <a:ext cx="2351314" cy="2351314"/>
            <a:chOff x="1967593" y="3967843"/>
            <a:chExt cx="2351314" cy="2351314"/>
          </a:xfrm>
        </p:grpSpPr>
        <p:sp>
          <p:nvSpPr>
            <p:cNvPr id="4" name="Oval 3"/>
            <p:cNvSpPr/>
            <p:nvPr/>
          </p:nvSpPr>
          <p:spPr>
            <a:xfrm>
              <a:off x="1967593" y="3967843"/>
              <a:ext cx="2351314" cy="2351314"/>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9" name="Oval 8"/>
            <p:cNvSpPr/>
            <p:nvPr/>
          </p:nvSpPr>
          <p:spPr>
            <a:xfrm>
              <a:off x="2400300" y="4400550"/>
              <a:ext cx="1485900" cy="14859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11" name="Isosceles Triangle 10"/>
            <p:cNvSpPr/>
            <p:nvPr/>
          </p:nvSpPr>
          <p:spPr>
            <a:xfrm rot="5400000">
              <a:off x="2931872" y="4881271"/>
              <a:ext cx="608372" cy="524459"/>
            </a:xfrm>
            <a:prstGeom prst="triangle">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grpSp>
      <p:grpSp>
        <p:nvGrpSpPr>
          <p:cNvPr id="8" name="Group 4"/>
          <p:cNvGrpSpPr/>
          <p:nvPr/>
        </p:nvGrpSpPr>
        <p:grpSpPr>
          <a:xfrm>
            <a:off x="2514600" y="4686300"/>
            <a:ext cx="4724400" cy="3730219"/>
            <a:chOff x="2514600" y="4509425"/>
            <a:chExt cx="4724400" cy="2275721"/>
          </a:xfrm>
        </p:grpSpPr>
        <p:cxnSp>
          <p:nvCxnSpPr>
            <p:cNvPr id="10" name="Straight Connector 9"/>
            <p:cNvCxnSpPr>
              <a:stCxn id="4" idx="6"/>
              <a:endCxn id="12" idx="2"/>
            </p:cNvCxnSpPr>
            <p:nvPr/>
          </p:nvCxnSpPr>
          <p:spPr>
            <a:xfrm>
              <a:off x="3037114" y="5087203"/>
              <a:ext cx="3744686" cy="26565"/>
            </a:xfrm>
            <a:prstGeom prst="line">
              <a:avLst/>
            </a:prstGeom>
            <a:ln w="2540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3" name="Group 87"/>
            <p:cNvGrpSpPr/>
            <p:nvPr/>
          </p:nvGrpSpPr>
          <p:grpSpPr>
            <a:xfrm>
              <a:off x="2514600" y="4509425"/>
              <a:ext cx="4724400" cy="2275721"/>
              <a:chOff x="2514600" y="4509425"/>
              <a:chExt cx="4724400" cy="2275721"/>
            </a:xfrm>
          </p:grpSpPr>
          <p:sp>
            <p:nvSpPr>
              <p:cNvPr id="12" name="Oval 11"/>
              <p:cNvSpPr/>
              <p:nvPr/>
            </p:nvSpPr>
            <p:spPr>
              <a:xfrm>
                <a:off x="6781800" y="4974303"/>
                <a:ext cx="457200" cy="278928"/>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14" name="TextBox 13"/>
              <p:cNvSpPr txBox="1"/>
              <p:nvPr/>
            </p:nvSpPr>
            <p:spPr>
              <a:xfrm>
                <a:off x="3168651" y="5903211"/>
                <a:ext cx="3829050" cy="394312"/>
              </a:xfrm>
              <a:prstGeom prst="rect">
                <a:avLst/>
              </a:prstGeom>
              <a:noFill/>
            </p:spPr>
            <p:txBody>
              <a:bodyPr wrap="square" rtlCol="0">
                <a:spAutoFit/>
              </a:bodyPr>
              <a:lstStyle/>
              <a:p>
                <a:pPr algn="r"/>
                <a:r>
                  <a:rPr lang="en-US" sz="3600" dirty="0" smtClean="0">
                    <a:latin typeface="+mj-lt"/>
                  </a:rPr>
                  <a:t>Public meeting</a:t>
                </a:r>
                <a:endParaRPr lang="uk-UA" sz="3600" dirty="0">
                  <a:latin typeface="+mj-lt"/>
                </a:endParaRPr>
              </a:p>
            </p:txBody>
          </p:sp>
          <p:sp>
            <p:nvSpPr>
              <p:cNvPr id="16" name="TextBox 15"/>
              <p:cNvSpPr txBox="1"/>
              <p:nvPr/>
            </p:nvSpPr>
            <p:spPr>
              <a:xfrm>
                <a:off x="3352800" y="4509425"/>
                <a:ext cx="3505201" cy="563302"/>
              </a:xfrm>
              <a:prstGeom prst="rect">
                <a:avLst/>
              </a:prstGeom>
              <a:noFill/>
            </p:spPr>
            <p:txBody>
              <a:bodyPr wrap="square" rtlCol="0">
                <a:spAutoFit/>
              </a:bodyPr>
              <a:lstStyle/>
              <a:p>
                <a:pPr algn="r"/>
                <a:r>
                  <a:rPr lang="en-US" sz="4000" dirty="0" smtClean="0">
                    <a:solidFill>
                      <a:schemeClr val="accent2"/>
                    </a:solidFill>
                    <a:latin typeface="+mj-lt"/>
                  </a:rPr>
                  <a:t>Jun </a:t>
                </a:r>
                <a:r>
                  <a:rPr lang="en-US" sz="5400" b="1" dirty="0" smtClean="0">
                    <a:latin typeface="+mj-lt"/>
                  </a:rPr>
                  <a:t>2012</a:t>
                </a:r>
                <a:endParaRPr lang="uk-UA" sz="5400" b="1" dirty="0">
                  <a:latin typeface="+mj-lt"/>
                </a:endParaRPr>
              </a:p>
            </p:txBody>
          </p:sp>
          <p:sp>
            <p:nvSpPr>
              <p:cNvPr id="17" name="TextBox 16"/>
              <p:cNvSpPr txBox="1"/>
              <p:nvPr/>
            </p:nvSpPr>
            <p:spPr>
              <a:xfrm>
                <a:off x="2514600" y="6353281"/>
                <a:ext cx="4520294" cy="431865"/>
              </a:xfrm>
              <a:prstGeom prst="rect">
                <a:avLst/>
              </a:prstGeom>
              <a:noFill/>
            </p:spPr>
            <p:txBody>
              <a:bodyPr wrap="square" rtlCol="0">
                <a:spAutoFit/>
              </a:bodyPr>
              <a:lstStyle/>
              <a:p>
                <a:pPr algn="r">
                  <a:buClr>
                    <a:schemeClr val="tx1"/>
                  </a:buClr>
                </a:pPr>
                <a:r>
                  <a:rPr lang="en-IE" sz="2000" dirty="0" smtClean="0"/>
                  <a:t>Public meeting held by Mayor in Town Hall</a:t>
                </a:r>
                <a:endParaRPr lang="en-US" sz="2000" dirty="0" smtClean="0">
                  <a:solidFill>
                    <a:schemeClr val="tx2"/>
                  </a:solidFill>
                </a:endParaRPr>
              </a:p>
            </p:txBody>
          </p:sp>
        </p:grpSp>
      </p:grpSp>
      <p:sp>
        <p:nvSpPr>
          <p:cNvPr id="89" name="TextBox 88"/>
          <p:cNvSpPr txBox="1"/>
          <p:nvPr/>
        </p:nvSpPr>
        <p:spPr>
          <a:xfrm>
            <a:off x="6572250" y="207568"/>
            <a:ext cx="8510337" cy="2554545"/>
          </a:xfrm>
          <a:prstGeom prst="rect">
            <a:avLst/>
          </a:prstGeom>
          <a:noFill/>
          <a:effectLst>
            <a:outerShdw blurRad="419100" dist="38100" dir="5400000" algn="t" rotWithShape="0">
              <a:prstClr val="black">
                <a:alpha val="10000"/>
              </a:prstClr>
            </a:outerShdw>
          </a:effectLst>
        </p:spPr>
        <p:txBody>
          <a:bodyPr wrap="square" rtlCol="0">
            <a:spAutoFit/>
          </a:bodyPr>
          <a:lstStyle/>
          <a:p>
            <a:pPr algn="r"/>
            <a:r>
              <a:rPr lang="en-US" sz="8000" b="1" dirty="0" smtClean="0">
                <a:solidFill>
                  <a:schemeClr val="bg1"/>
                </a:solidFill>
              </a:rPr>
              <a:t>Abbey</a:t>
            </a:r>
          </a:p>
          <a:p>
            <a:pPr algn="r"/>
            <a:r>
              <a:rPr lang="en-US" sz="8000" b="1" dirty="0" smtClean="0">
                <a:solidFill>
                  <a:schemeClr val="bg1"/>
                </a:solidFill>
              </a:rPr>
              <a:t>Creative Quarter</a:t>
            </a:r>
            <a:endParaRPr lang="uk-UA" sz="8000" b="1" dirty="0">
              <a:solidFill>
                <a:schemeClr val="bg1"/>
              </a:solidFill>
            </a:endParaRPr>
          </a:p>
        </p:txBody>
      </p:sp>
      <p:sp>
        <p:nvSpPr>
          <p:cNvPr id="46" name="Oval 45"/>
          <p:cNvSpPr/>
          <p:nvPr/>
        </p:nvSpPr>
        <p:spPr>
          <a:xfrm>
            <a:off x="17068800" y="5448300"/>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47" name="TextBox 46"/>
          <p:cNvSpPr txBox="1"/>
          <p:nvPr/>
        </p:nvSpPr>
        <p:spPr>
          <a:xfrm>
            <a:off x="13361308" y="6003887"/>
            <a:ext cx="3829050" cy="646331"/>
          </a:xfrm>
          <a:prstGeom prst="rect">
            <a:avLst/>
          </a:prstGeom>
          <a:noFill/>
        </p:spPr>
        <p:txBody>
          <a:bodyPr wrap="square" rtlCol="0">
            <a:spAutoFit/>
          </a:bodyPr>
          <a:lstStyle/>
          <a:p>
            <a:pPr algn="r"/>
            <a:r>
              <a:rPr lang="en-US" sz="3600" dirty="0" smtClean="0">
                <a:latin typeface="+mj-lt"/>
              </a:rPr>
              <a:t>Urban Design review</a:t>
            </a:r>
            <a:endParaRPr lang="uk-UA" sz="3600" dirty="0">
              <a:latin typeface="+mj-lt"/>
            </a:endParaRPr>
          </a:p>
        </p:txBody>
      </p:sp>
      <p:sp>
        <p:nvSpPr>
          <p:cNvPr id="48" name="TextBox 47"/>
          <p:cNvSpPr txBox="1"/>
          <p:nvPr/>
        </p:nvSpPr>
        <p:spPr>
          <a:xfrm>
            <a:off x="13639800" y="4610100"/>
            <a:ext cx="3505201" cy="923330"/>
          </a:xfrm>
          <a:prstGeom prst="rect">
            <a:avLst/>
          </a:prstGeom>
          <a:noFill/>
        </p:spPr>
        <p:txBody>
          <a:bodyPr wrap="square" rtlCol="0">
            <a:spAutoFit/>
          </a:bodyPr>
          <a:lstStyle/>
          <a:p>
            <a:pPr algn="r"/>
            <a:r>
              <a:rPr lang="en-IE" sz="4000" dirty="0" smtClean="0">
                <a:solidFill>
                  <a:schemeClr val="accent2"/>
                </a:solidFill>
                <a:latin typeface="+mj-lt"/>
              </a:rPr>
              <a:t>May</a:t>
            </a:r>
            <a:r>
              <a:rPr lang="en-US" sz="5400" b="1" dirty="0" smtClean="0">
                <a:latin typeface="+mj-lt"/>
              </a:rPr>
              <a:t>2013</a:t>
            </a:r>
            <a:endParaRPr lang="uk-UA" sz="5400" b="1" dirty="0">
              <a:latin typeface="+mj-lt"/>
            </a:endParaRPr>
          </a:p>
        </p:txBody>
      </p:sp>
      <p:sp>
        <p:nvSpPr>
          <p:cNvPr id="49" name="TextBox 48"/>
          <p:cNvSpPr txBox="1"/>
          <p:nvPr/>
        </p:nvSpPr>
        <p:spPr>
          <a:xfrm>
            <a:off x="12707257" y="7043567"/>
            <a:ext cx="4520294" cy="1015663"/>
          </a:xfrm>
          <a:prstGeom prst="rect">
            <a:avLst/>
          </a:prstGeom>
          <a:noFill/>
        </p:spPr>
        <p:txBody>
          <a:bodyPr wrap="square" rtlCol="0">
            <a:spAutoFit/>
          </a:bodyPr>
          <a:lstStyle/>
          <a:p>
            <a:r>
              <a:rPr lang="en-IE" sz="2000" dirty="0" smtClean="0"/>
              <a:t>Urban Design Review presented to special joint meeting of Kilkenny Borough and County Councils.</a:t>
            </a:r>
          </a:p>
        </p:txBody>
      </p:sp>
    </p:spTree>
    <p:extLst>
      <p:ext uri="{BB962C8B-B14F-4D97-AF65-F5344CB8AC3E}">
        <p14:creationId xmlns="" xmlns:p14="http://schemas.microsoft.com/office/powerpoint/2010/main" val="2759050715"/>
      </p:ext>
    </p:extLst>
  </p:cSld>
  <p:clrMapOvr>
    <a:masterClrMapping/>
  </p:clrMapOvr>
  <mc:AlternateContent xmlns:mc="http://schemas.openxmlformats.org/markup-compatibility/2006">
    <mc:Choice xmlns="" xmlns:p14="http://schemas.microsoft.com/office/powerpoint/2010/main" Requires="p14">
      <p:transition spd="slow" p14:dur="2500">
        <p14:flip dir="r"/>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Straight Connector 112"/>
          <p:cNvCxnSpPr>
            <a:endCxn id="70" idx="6"/>
          </p:cNvCxnSpPr>
          <p:nvPr/>
        </p:nvCxnSpPr>
        <p:spPr>
          <a:xfrm flipH="1">
            <a:off x="10591800" y="5143500"/>
            <a:ext cx="91440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70" idx="2"/>
          </p:cNvCxnSpPr>
          <p:nvPr/>
        </p:nvCxnSpPr>
        <p:spPr>
          <a:xfrm flipH="1">
            <a:off x="1447800" y="5143500"/>
            <a:ext cx="8686800" cy="0"/>
          </a:xfrm>
          <a:prstGeom prst="line">
            <a:avLst/>
          </a:prstGeom>
          <a:ln w="25400" cap="sq">
            <a:solidFill>
              <a:schemeClr val="accent2"/>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76300" y="-38100"/>
            <a:ext cx="5448300" cy="1338828"/>
          </a:xfrm>
        </p:spPr>
        <p:txBody>
          <a:bodyPr/>
          <a:lstStyle/>
          <a:p>
            <a:r>
              <a:rPr lang="en-US" dirty="0"/>
              <a:t/>
            </a:r>
            <a:br>
              <a:rPr lang="en-US" dirty="0"/>
            </a:br>
            <a:r>
              <a:rPr lang="en-US" dirty="0" smtClean="0">
                <a:solidFill>
                  <a:schemeClr val="accent1"/>
                </a:solidFill>
              </a:rPr>
              <a:t>public consultation</a:t>
            </a:r>
            <a:endParaRPr lang="uk-UA" dirty="0">
              <a:solidFill>
                <a:schemeClr val="accent1"/>
              </a:solidFill>
            </a:endParaRPr>
          </a:p>
        </p:txBody>
      </p:sp>
      <p:sp>
        <p:nvSpPr>
          <p:cNvPr id="3" name="Slide Number Placeholder 2"/>
          <p:cNvSpPr>
            <a:spLocks noGrp="1"/>
          </p:cNvSpPr>
          <p:nvPr>
            <p:ph type="sldNum" sz="quarter" idx="10"/>
          </p:nvPr>
        </p:nvSpPr>
        <p:spPr/>
        <p:txBody>
          <a:bodyPr/>
          <a:lstStyle/>
          <a:p>
            <a:pPr algn="l"/>
            <a:r>
              <a:rPr lang="en-US"/>
              <a:t>p</a:t>
            </a:r>
            <a:r>
              <a:rPr lang="en-US" smtClean="0"/>
              <a:t>age</a:t>
            </a:r>
          </a:p>
          <a:p>
            <a:pPr algn="l"/>
            <a:r>
              <a:rPr lang="en-US" smtClean="0"/>
              <a:t>0</a:t>
            </a:r>
            <a:fld id="{37D409AB-2201-4E18-8A34-C31753AD9B06}" type="slidenum">
              <a:rPr smtClean="0"/>
              <a:pPr algn="l"/>
              <a:t>9</a:t>
            </a:fld>
            <a:endParaRPr/>
          </a:p>
        </p:txBody>
      </p:sp>
      <p:sp>
        <p:nvSpPr>
          <p:cNvPr id="70" name="Oval 69"/>
          <p:cNvSpPr/>
          <p:nvPr/>
        </p:nvSpPr>
        <p:spPr>
          <a:xfrm>
            <a:off x="10134600" y="4914900"/>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24" name="Oval 23"/>
          <p:cNvSpPr/>
          <p:nvPr/>
        </p:nvSpPr>
        <p:spPr>
          <a:xfrm>
            <a:off x="15272180" y="4897143"/>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25" name="TextBox 24"/>
          <p:cNvSpPr txBox="1"/>
          <p:nvPr/>
        </p:nvSpPr>
        <p:spPr>
          <a:xfrm>
            <a:off x="11405937" y="5608710"/>
            <a:ext cx="3829050" cy="1200329"/>
          </a:xfrm>
          <a:prstGeom prst="rect">
            <a:avLst/>
          </a:prstGeom>
          <a:noFill/>
        </p:spPr>
        <p:txBody>
          <a:bodyPr wrap="square" rtlCol="0">
            <a:spAutoFit/>
          </a:bodyPr>
          <a:lstStyle/>
          <a:p>
            <a:pPr algn="r"/>
            <a:r>
              <a:rPr lang="en-US" sz="3600" dirty="0" smtClean="0">
                <a:latin typeface="+mj-lt"/>
              </a:rPr>
              <a:t>Chief Executives Report</a:t>
            </a:r>
            <a:endParaRPr lang="uk-UA" sz="3600" dirty="0">
              <a:latin typeface="+mj-lt"/>
            </a:endParaRPr>
          </a:p>
        </p:txBody>
      </p:sp>
      <p:sp>
        <p:nvSpPr>
          <p:cNvPr id="26" name="TextBox 25"/>
          <p:cNvSpPr txBox="1"/>
          <p:nvPr/>
        </p:nvSpPr>
        <p:spPr>
          <a:xfrm>
            <a:off x="11684429" y="4214923"/>
            <a:ext cx="3505201" cy="923330"/>
          </a:xfrm>
          <a:prstGeom prst="rect">
            <a:avLst/>
          </a:prstGeom>
          <a:noFill/>
        </p:spPr>
        <p:txBody>
          <a:bodyPr wrap="square" rtlCol="0">
            <a:spAutoFit/>
          </a:bodyPr>
          <a:lstStyle/>
          <a:p>
            <a:pPr algn="r"/>
            <a:r>
              <a:rPr lang="en-IE" sz="4000" dirty="0" smtClean="0">
                <a:solidFill>
                  <a:schemeClr val="accent2"/>
                </a:solidFill>
                <a:latin typeface="+mj-lt"/>
              </a:rPr>
              <a:t>Nov</a:t>
            </a:r>
            <a:r>
              <a:rPr lang="en-US" sz="5400" b="1" dirty="0" smtClean="0">
                <a:latin typeface="+mj-lt"/>
              </a:rPr>
              <a:t>2014</a:t>
            </a:r>
            <a:endParaRPr lang="uk-UA" sz="5400" b="1" dirty="0">
              <a:latin typeface="+mj-lt"/>
            </a:endParaRPr>
          </a:p>
        </p:txBody>
      </p:sp>
      <p:sp>
        <p:nvSpPr>
          <p:cNvPr id="27" name="TextBox 26"/>
          <p:cNvSpPr txBox="1"/>
          <p:nvPr/>
        </p:nvSpPr>
        <p:spPr>
          <a:xfrm>
            <a:off x="10751886" y="6876990"/>
            <a:ext cx="4869114" cy="1015663"/>
          </a:xfrm>
          <a:prstGeom prst="rect">
            <a:avLst/>
          </a:prstGeom>
          <a:noFill/>
        </p:spPr>
        <p:txBody>
          <a:bodyPr wrap="square" rtlCol="0">
            <a:spAutoFit/>
          </a:bodyPr>
          <a:lstStyle/>
          <a:p>
            <a:r>
              <a:rPr lang="en-IE" sz="2000" dirty="0" smtClean="0"/>
              <a:t>Chief Executives Report recommended further public consultation to re-vision the </a:t>
            </a:r>
            <a:r>
              <a:rPr lang="en-IE" sz="2000" dirty="0" err="1" smtClean="0"/>
              <a:t>Masterplan</a:t>
            </a:r>
            <a:r>
              <a:rPr lang="en-IE" sz="2000" dirty="0" smtClean="0"/>
              <a:t>. </a:t>
            </a:r>
          </a:p>
        </p:txBody>
      </p:sp>
      <p:sp>
        <p:nvSpPr>
          <p:cNvPr id="28" name="Oval 27"/>
          <p:cNvSpPr/>
          <p:nvPr/>
        </p:nvSpPr>
        <p:spPr>
          <a:xfrm>
            <a:off x="5053694" y="4973343"/>
            <a:ext cx="457200" cy="457200"/>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smtClean="0">
              <a:solidFill>
                <a:schemeClr val="tx1"/>
              </a:solidFill>
            </a:endParaRPr>
          </a:p>
        </p:txBody>
      </p:sp>
      <p:sp>
        <p:nvSpPr>
          <p:cNvPr id="29" name="TextBox 28"/>
          <p:cNvSpPr txBox="1"/>
          <p:nvPr/>
        </p:nvSpPr>
        <p:spPr>
          <a:xfrm>
            <a:off x="1263651" y="5684910"/>
            <a:ext cx="3829050" cy="646331"/>
          </a:xfrm>
          <a:prstGeom prst="rect">
            <a:avLst/>
          </a:prstGeom>
          <a:noFill/>
        </p:spPr>
        <p:txBody>
          <a:bodyPr wrap="square" rtlCol="0">
            <a:spAutoFit/>
          </a:bodyPr>
          <a:lstStyle/>
          <a:p>
            <a:pPr algn="r"/>
            <a:r>
              <a:rPr lang="en-US" sz="3600" dirty="0" smtClean="0">
                <a:latin typeface="+mj-lt"/>
              </a:rPr>
              <a:t>Joint meeting</a:t>
            </a:r>
            <a:endParaRPr lang="uk-UA" sz="3600" dirty="0">
              <a:latin typeface="+mj-lt"/>
            </a:endParaRPr>
          </a:p>
        </p:txBody>
      </p:sp>
      <p:sp>
        <p:nvSpPr>
          <p:cNvPr id="30" name="TextBox 29"/>
          <p:cNvSpPr txBox="1"/>
          <p:nvPr/>
        </p:nvSpPr>
        <p:spPr>
          <a:xfrm>
            <a:off x="1465943" y="4291123"/>
            <a:ext cx="3505201" cy="923330"/>
          </a:xfrm>
          <a:prstGeom prst="rect">
            <a:avLst/>
          </a:prstGeom>
          <a:noFill/>
        </p:spPr>
        <p:txBody>
          <a:bodyPr wrap="square" rtlCol="0">
            <a:spAutoFit/>
          </a:bodyPr>
          <a:lstStyle/>
          <a:p>
            <a:pPr algn="r"/>
            <a:r>
              <a:rPr lang="en-IE" sz="4000" dirty="0" smtClean="0">
                <a:solidFill>
                  <a:schemeClr val="accent2"/>
                </a:solidFill>
                <a:latin typeface="+mj-lt"/>
              </a:rPr>
              <a:t>July</a:t>
            </a:r>
            <a:r>
              <a:rPr lang="en-US" sz="5400" b="1" dirty="0" smtClean="0">
                <a:latin typeface="+mj-lt"/>
              </a:rPr>
              <a:t>2013</a:t>
            </a:r>
            <a:endParaRPr lang="uk-UA" sz="5400" b="1" dirty="0">
              <a:latin typeface="+mj-lt"/>
            </a:endParaRPr>
          </a:p>
        </p:txBody>
      </p:sp>
      <p:sp>
        <p:nvSpPr>
          <p:cNvPr id="31" name="TextBox 30"/>
          <p:cNvSpPr txBox="1"/>
          <p:nvPr/>
        </p:nvSpPr>
        <p:spPr>
          <a:xfrm>
            <a:off x="609600" y="6724590"/>
            <a:ext cx="4520294" cy="1323439"/>
          </a:xfrm>
          <a:prstGeom prst="rect">
            <a:avLst/>
          </a:prstGeom>
          <a:noFill/>
        </p:spPr>
        <p:txBody>
          <a:bodyPr wrap="square" rtlCol="0">
            <a:spAutoFit/>
          </a:bodyPr>
          <a:lstStyle/>
          <a:p>
            <a:r>
              <a:rPr lang="en-IE" sz="2000" dirty="0" smtClean="0"/>
              <a:t>Joint meeting of Kilkenny Borough and County Councils at which it was decided to retain the Mayfair and </a:t>
            </a:r>
            <a:r>
              <a:rPr lang="en-IE" sz="2000" dirty="0" err="1" smtClean="0"/>
              <a:t>Brewhouse</a:t>
            </a:r>
            <a:r>
              <a:rPr lang="en-IE" sz="2000" dirty="0" smtClean="0"/>
              <a:t>.</a:t>
            </a:r>
          </a:p>
        </p:txBody>
      </p:sp>
      <p:sp>
        <p:nvSpPr>
          <p:cNvPr id="32" name="TextBox 31"/>
          <p:cNvSpPr txBox="1"/>
          <p:nvPr/>
        </p:nvSpPr>
        <p:spPr>
          <a:xfrm>
            <a:off x="6573157" y="5837310"/>
            <a:ext cx="3829050" cy="646331"/>
          </a:xfrm>
          <a:prstGeom prst="rect">
            <a:avLst/>
          </a:prstGeom>
          <a:noFill/>
        </p:spPr>
        <p:txBody>
          <a:bodyPr wrap="square" rtlCol="0">
            <a:spAutoFit/>
          </a:bodyPr>
          <a:lstStyle/>
          <a:p>
            <a:pPr algn="r"/>
            <a:r>
              <a:rPr lang="en-US" sz="3600" dirty="0" smtClean="0">
                <a:latin typeface="+mj-lt"/>
              </a:rPr>
              <a:t>Draft </a:t>
            </a:r>
            <a:r>
              <a:rPr lang="en-US" sz="3600" dirty="0" err="1" smtClean="0">
                <a:latin typeface="+mj-lt"/>
              </a:rPr>
              <a:t>Masterplan</a:t>
            </a:r>
            <a:endParaRPr lang="uk-UA" sz="3600" dirty="0">
              <a:latin typeface="+mj-lt"/>
            </a:endParaRPr>
          </a:p>
        </p:txBody>
      </p:sp>
      <p:sp>
        <p:nvSpPr>
          <p:cNvPr id="33" name="TextBox 32"/>
          <p:cNvSpPr txBox="1"/>
          <p:nvPr/>
        </p:nvSpPr>
        <p:spPr>
          <a:xfrm>
            <a:off x="5919106" y="6876990"/>
            <a:ext cx="4520294" cy="1938992"/>
          </a:xfrm>
          <a:prstGeom prst="rect">
            <a:avLst/>
          </a:prstGeom>
          <a:noFill/>
        </p:spPr>
        <p:txBody>
          <a:bodyPr wrap="square" rtlCol="0">
            <a:spAutoFit/>
          </a:bodyPr>
          <a:lstStyle/>
          <a:p>
            <a:r>
              <a:rPr lang="en-IE" sz="2000" dirty="0" smtClean="0"/>
              <a:t>Draft </a:t>
            </a:r>
            <a:r>
              <a:rPr lang="en-IE" sz="2000" dirty="0" err="1" smtClean="0"/>
              <a:t>Masterplan</a:t>
            </a:r>
            <a:r>
              <a:rPr lang="en-IE" sz="2000" dirty="0" smtClean="0"/>
              <a:t> Document published, with submissions invited.</a:t>
            </a:r>
          </a:p>
          <a:p>
            <a:pPr>
              <a:buNone/>
            </a:pPr>
            <a:r>
              <a:rPr lang="en-IE" sz="2000" dirty="0" smtClean="0"/>
              <a:t>     			    Public meeting on 5</a:t>
            </a:r>
            <a:r>
              <a:rPr lang="en-IE" sz="2000" baseline="30000" dirty="0" smtClean="0"/>
              <a:t>th</a:t>
            </a:r>
            <a:r>
              <a:rPr lang="en-IE" sz="2000" dirty="0" smtClean="0"/>
              <a:t> Nov. 2013</a:t>
            </a:r>
          </a:p>
          <a:p>
            <a:pPr>
              <a:buNone/>
            </a:pPr>
            <a:r>
              <a:rPr lang="en-IE" sz="2000" dirty="0" smtClean="0"/>
              <a:t>                                	-  </a:t>
            </a:r>
          </a:p>
          <a:p>
            <a:pPr>
              <a:buNone/>
            </a:pPr>
            <a:r>
              <a:rPr lang="en-IE" sz="2000" dirty="0" smtClean="0"/>
              <a:t>38 submissions received.</a:t>
            </a:r>
          </a:p>
        </p:txBody>
      </p:sp>
      <p:sp>
        <p:nvSpPr>
          <p:cNvPr id="34" name="TextBox 33"/>
          <p:cNvSpPr txBox="1"/>
          <p:nvPr/>
        </p:nvSpPr>
        <p:spPr>
          <a:xfrm>
            <a:off x="6572250" y="207568"/>
            <a:ext cx="8510337" cy="2554545"/>
          </a:xfrm>
          <a:prstGeom prst="rect">
            <a:avLst/>
          </a:prstGeom>
          <a:noFill/>
          <a:effectLst>
            <a:outerShdw blurRad="419100" dist="38100" dir="5400000" algn="t" rotWithShape="0">
              <a:prstClr val="black">
                <a:alpha val="10000"/>
              </a:prstClr>
            </a:outerShdw>
          </a:effectLst>
        </p:spPr>
        <p:txBody>
          <a:bodyPr wrap="square" rtlCol="0">
            <a:spAutoFit/>
          </a:bodyPr>
          <a:lstStyle/>
          <a:p>
            <a:pPr algn="r"/>
            <a:r>
              <a:rPr lang="en-US" sz="8000" b="1" dirty="0" smtClean="0">
                <a:solidFill>
                  <a:schemeClr val="bg1"/>
                </a:solidFill>
              </a:rPr>
              <a:t>Abbey</a:t>
            </a:r>
          </a:p>
          <a:p>
            <a:pPr algn="r"/>
            <a:r>
              <a:rPr lang="en-US" sz="8000" b="1" dirty="0" smtClean="0">
                <a:solidFill>
                  <a:schemeClr val="bg1"/>
                </a:solidFill>
              </a:rPr>
              <a:t>Creative Quarter</a:t>
            </a:r>
            <a:endParaRPr lang="uk-UA" sz="8000" b="1" dirty="0">
              <a:solidFill>
                <a:schemeClr val="bg1"/>
              </a:solidFill>
            </a:endParaRPr>
          </a:p>
        </p:txBody>
      </p:sp>
      <p:sp>
        <p:nvSpPr>
          <p:cNvPr id="35" name="TextBox 34"/>
          <p:cNvSpPr txBox="1"/>
          <p:nvPr/>
        </p:nvSpPr>
        <p:spPr>
          <a:xfrm>
            <a:off x="6553199" y="4305300"/>
            <a:ext cx="3505201" cy="923330"/>
          </a:xfrm>
          <a:prstGeom prst="rect">
            <a:avLst/>
          </a:prstGeom>
          <a:noFill/>
        </p:spPr>
        <p:txBody>
          <a:bodyPr wrap="square" rtlCol="0">
            <a:spAutoFit/>
          </a:bodyPr>
          <a:lstStyle/>
          <a:p>
            <a:pPr algn="r"/>
            <a:r>
              <a:rPr lang="en-IE" sz="4000" dirty="0" smtClean="0">
                <a:solidFill>
                  <a:schemeClr val="accent2"/>
                </a:solidFill>
                <a:latin typeface="+mj-lt"/>
              </a:rPr>
              <a:t>Nov</a:t>
            </a:r>
            <a:r>
              <a:rPr lang="en-US" sz="5400" b="1" dirty="0" smtClean="0">
                <a:latin typeface="+mj-lt"/>
              </a:rPr>
              <a:t>2013</a:t>
            </a:r>
            <a:endParaRPr lang="uk-UA" sz="5400" b="1" dirty="0">
              <a:latin typeface="+mj-lt"/>
            </a:endParaRPr>
          </a:p>
        </p:txBody>
      </p:sp>
    </p:spTree>
    <p:extLst>
      <p:ext uri="{BB962C8B-B14F-4D97-AF65-F5344CB8AC3E}">
        <p14:creationId xmlns="" xmlns:p14="http://schemas.microsoft.com/office/powerpoint/2010/main" val="1101063263"/>
      </p:ext>
    </p:extLst>
  </p:cSld>
  <p:clrMapOvr>
    <a:masterClrMapping/>
  </p:clrMapOvr>
  <mc:AlternateContent xmlns:mc="http://schemas.openxmlformats.org/markup-compatibility/2006">
    <mc:Choice xmlns="" xmlns:p14="http://schemas.microsoft.com/office/powerpoint/2010/main" Requires="p14">
      <p:transition spd="slow" p14:dur="2000">
        <p:push/>
      </p:transition>
    </mc:Choice>
    <mc:Fallback>
      <p:transition spd="slow">
        <p:push/>
      </p:transition>
    </mc:Fallback>
  </mc:AlternateContent>
  <p:timing>
    <p:tnLst>
      <p:par>
        <p:cTn id="1" dur="indefinite" restart="never" nodeType="tmRoot"/>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7040</TotalTime>
  <Words>2700</Words>
  <Application>Microsoft Office PowerPoint</Application>
  <PresentationFormat>Custom</PresentationFormat>
  <Paragraphs>463</Paragraphs>
  <Slides>51</Slides>
  <Notes>3</Notes>
  <HiddenSlides>0</HiddenSlides>
  <MMClips>0</MMClips>
  <ScaleCrop>false</ScaleCrop>
  <HeadingPairs>
    <vt:vector size="4" baseType="variant">
      <vt:variant>
        <vt:lpstr>Theme</vt:lpstr>
      </vt:variant>
      <vt:variant>
        <vt:i4>4</vt:i4>
      </vt:variant>
      <vt:variant>
        <vt:lpstr>Slide Titles</vt:lpstr>
      </vt:variant>
      <vt:variant>
        <vt:i4>51</vt:i4>
      </vt:variant>
    </vt:vector>
  </HeadingPairs>
  <TitlesOfParts>
    <vt:vector size="55" baseType="lpstr">
      <vt:lpstr>GENARAL LAYOUTS</vt:lpstr>
      <vt:lpstr>TEAM SLIDES</vt:lpstr>
      <vt:lpstr>SLIDES WITH IMAGES</vt:lpstr>
      <vt:lpstr>PORTFOLIO</vt:lpstr>
      <vt:lpstr>Slide 1</vt:lpstr>
      <vt:lpstr>Slide 2</vt:lpstr>
      <vt:lpstr>introduction site purchase</vt:lpstr>
      <vt:lpstr>introduction site purchase</vt:lpstr>
      <vt:lpstr>introduction before</vt:lpstr>
      <vt:lpstr>introduction current</vt:lpstr>
      <vt:lpstr> before / current</vt:lpstr>
      <vt:lpstr> public consultation</vt:lpstr>
      <vt:lpstr> public consultation</vt:lpstr>
      <vt:lpstr>Public Consultation- Masterplan Layout Nov 2013</vt:lpstr>
      <vt:lpstr> public consultation</vt:lpstr>
      <vt:lpstr> vision statement</vt:lpstr>
      <vt:lpstr> public consultation</vt:lpstr>
      <vt:lpstr>Slide 14</vt:lpstr>
      <vt:lpstr>Slide 15</vt:lpstr>
      <vt:lpstr>Slide 16</vt:lpstr>
      <vt:lpstr> public consultation</vt:lpstr>
      <vt:lpstr> public consultation</vt:lpstr>
      <vt:lpstr> current status</vt:lpstr>
      <vt:lpstr> current status</vt:lpstr>
      <vt:lpstr>archaeology</vt:lpstr>
      <vt:lpstr> mayfair building</vt:lpstr>
      <vt:lpstr>brewhouse</vt:lpstr>
      <vt:lpstr>changing views of the cities heritage </vt:lpstr>
      <vt:lpstr>site context</vt:lpstr>
      <vt:lpstr>local authority role in heritage</vt:lpstr>
      <vt:lpstr>Issues  raised</vt:lpstr>
      <vt:lpstr> KCC/NTMA partnership</vt:lpstr>
      <vt:lpstr> KCC/NTMA partnership</vt:lpstr>
      <vt:lpstr>KCC/NTMA ISIF FUND</vt:lpstr>
      <vt:lpstr> investment</vt:lpstr>
      <vt:lpstr>Site development</vt:lpstr>
      <vt:lpstr>Site development</vt:lpstr>
      <vt:lpstr>Site development</vt:lpstr>
      <vt:lpstr>KCC/NTMA partnership</vt:lpstr>
      <vt:lpstr>KCC/NTMA partnership</vt:lpstr>
      <vt:lpstr>plot locations</vt:lpstr>
      <vt:lpstr>plot locations</vt:lpstr>
      <vt:lpstr>KCC/NTMA partnership</vt:lpstr>
      <vt:lpstr>KCC/NTMA partnership</vt:lpstr>
      <vt:lpstr>KCC/NTMA partnership</vt:lpstr>
      <vt:lpstr>KCC/NTMA partnership structure</vt:lpstr>
      <vt:lpstr>KCC/NTMA joint venture for commercial development.</vt:lpstr>
      <vt:lpstr>KCC/NTMA partnership structure</vt:lpstr>
      <vt:lpstr>KCC/NTMA partnership</vt:lpstr>
      <vt:lpstr>KCC/NTMA partnership</vt:lpstr>
      <vt:lpstr>Slide 47</vt:lpstr>
      <vt:lpstr>summary </vt:lpstr>
      <vt:lpstr>resolution of the Elected Members</vt:lpstr>
      <vt:lpstr>The vision of the masterplan  in July 2015</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2015-01-20T11:47:48Z</dcterms:created>
  <dcterms:modified xsi:type="dcterms:W3CDTF">2016-04-19T08:26:30Z</dcterms:modified>
</cp:coreProperties>
</file>