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8" r:id="rId15"/>
    <p:sldId id="266" r:id="rId16"/>
    <p:sldId id="274" r:id="rId17"/>
    <p:sldId id="267" r:id="rId18"/>
    <p:sldId id="273" r:id="rId19"/>
    <p:sldId id="271" r:id="rId20"/>
    <p:sldId id="269" r:id="rId21"/>
    <p:sldId id="27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41" d="100"/>
          <a:sy n="41" d="100"/>
        </p:scale>
        <p:origin x="-13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D92D-290F-4D8E-AA28-3A4D4A2E61CE}" type="datetimeFigureOut">
              <a:rPr lang="en-IE" smtClean="0"/>
              <a:pPr/>
              <a:t>10/12/2014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8AE7-884F-450B-BA58-7B51B26A13E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D92D-290F-4D8E-AA28-3A4D4A2E61CE}" type="datetimeFigureOut">
              <a:rPr lang="en-IE" smtClean="0"/>
              <a:pPr/>
              <a:t>10/12/2014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8AE7-884F-450B-BA58-7B51B26A13E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D92D-290F-4D8E-AA28-3A4D4A2E61CE}" type="datetimeFigureOut">
              <a:rPr lang="en-IE" smtClean="0"/>
              <a:pPr/>
              <a:t>10/12/2014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8AE7-884F-450B-BA58-7B51B26A13E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D92D-290F-4D8E-AA28-3A4D4A2E61CE}" type="datetimeFigureOut">
              <a:rPr lang="en-IE" smtClean="0"/>
              <a:pPr/>
              <a:t>10/12/2014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8AE7-884F-450B-BA58-7B51B26A13E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D92D-290F-4D8E-AA28-3A4D4A2E61CE}" type="datetimeFigureOut">
              <a:rPr lang="en-IE" smtClean="0"/>
              <a:pPr/>
              <a:t>10/12/2014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8AE7-884F-450B-BA58-7B51B26A13E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D92D-290F-4D8E-AA28-3A4D4A2E61CE}" type="datetimeFigureOut">
              <a:rPr lang="en-IE" smtClean="0"/>
              <a:pPr/>
              <a:t>10/12/2014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8AE7-884F-450B-BA58-7B51B26A13E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D92D-290F-4D8E-AA28-3A4D4A2E61CE}" type="datetimeFigureOut">
              <a:rPr lang="en-IE" smtClean="0"/>
              <a:pPr/>
              <a:t>10/12/2014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8AE7-884F-450B-BA58-7B51B26A13E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D92D-290F-4D8E-AA28-3A4D4A2E61CE}" type="datetimeFigureOut">
              <a:rPr lang="en-IE" smtClean="0"/>
              <a:pPr/>
              <a:t>10/12/2014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8AE7-884F-450B-BA58-7B51B26A13E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D92D-290F-4D8E-AA28-3A4D4A2E61CE}" type="datetimeFigureOut">
              <a:rPr lang="en-IE" smtClean="0"/>
              <a:pPr/>
              <a:t>10/12/2014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8AE7-884F-450B-BA58-7B51B26A13E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D92D-290F-4D8E-AA28-3A4D4A2E61CE}" type="datetimeFigureOut">
              <a:rPr lang="en-IE" smtClean="0"/>
              <a:pPr/>
              <a:t>10/12/2014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8AE7-884F-450B-BA58-7B51B26A13E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D92D-290F-4D8E-AA28-3A4D4A2E61CE}" type="datetimeFigureOut">
              <a:rPr lang="en-IE" smtClean="0"/>
              <a:pPr/>
              <a:t>10/12/2014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8AE7-884F-450B-BA58-7B51B26A13E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9D92D-290F-4D8E-AA28-3A4D4A2E61CE}" type="datetimeFigureOut">
              <a:rPr lang="en-IE" smtClean="0"/>
              <a:pPr/>
              <a:t>10/12/2014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38AE7-884F-450B-BA58-7B51B26A13EA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Housing Strategic Policy Committee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Meeting</a:t>
            </a:r>
          </a:p>
          <a:p>
            <a:r>
              <a:rPr lang="en-IE" dirty="0" smtClean="0"/>
              <a:t>9</a:t>
            </a:r>
            <a:r>
              <a:rPr lang="en-IE" baseline="30000" dirty="0" smtClean="0"/>
              <a:t>th</a:t>
            </a:r>
            <a:r>
              <a:rPr lang="en-IE" dirty="0" smtClean="0"/>
              <a:t> December, 2014</a:t>
            </a:r>
            <a:endParaRPr lang="en-I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Where to for Kilkenny?</a:t>
            </a:r>
            <a:br>
              <a:rPr lang="en-IE" dirty="0" smtClean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20000"/>
          </a:bodyPr>
          <a:lstStyle/>
          <a:p>
            <a:r>
              <a:rPr lang="en-IE" dirty="0" smtClean="0"/>
              <a:t>Pillar 1 – Construct/Acquire/Lease</a:t>
            </a:r>
          </a:p>
          <a:p>
            <a:pPr lvl="1"/>
            <a:r>
              <a:rPr lang="en-IE" dirty="0" smtClean="0"/>
              <a:t>Until we see the detail – hard to comment.</a:t>
            </a:r>
          </a:p>
          <a:p>
            <a:pPr lvl="1"/>
            <a:r>
              <a:rPr lang="en-IE" dirty="0" smtClean="0"/>
              <a:t>Limited land bank for construction - reasons?</a:t>
            </a:r>
          </a:p>
          <a:p>
            <a:pPr lvl="1"/>
            <a:r>
              <a:rPr lang="en-IE" dirty="0" smtClean="0"/>
              <a:t>Land we do have on which we hope to advance housing projects either directly or with AHB’s in 2015/16</a:t>
            </a:r>
          </a:p>
          <a:p>
            <a:pPr lvl="2"/>
            <a:r>
              <a:rPr lang="en-IE" dirty="0" smtClean="0"/>
              <a:t>Kilkenny City - New CAS Street</a:t>
            </a:r>
          </a:p>
          <a:p>
            <a:pPr lvl="2"/>
            <a:r>
              <a:rPr lang="en-IE" dirty="0" err="1" smtClean="0"/>
              <a:t>Callan</a:t>
            </a:r>
            <a:endParaRPr lang="en-IE" dirty="0" smtClean="0"/>
          </a:p>
          <a:p>
            <a:pPr lvl="2"/>
            <a:r>
              <a:rPr lang="en-IE" dirty="0" err="1" smtClean="0"/>
              <a:t>Castlecomer</a:t>
            </a:r>
            <a:endParaRPr lang="en-IE" dirty="0" smtClean="0"/>
          </a:p>
          <a:p>
            <a:r>
              <a:rPr lang="en-IE" dirty="0" smtClean="0"/>
              <a:t>Acquire various brown field sites and land </a:t>
            </a:r>
          </a:p>
          <a:p>
            <a:r>
              <a:rPr lang="en-IE" dirty="0" smtClean="0"/>
              <a:t>House acquisitions not an option in Kilkenny City</a:t>
            </a:r>
          </a:p>
          <a:p>
            <a:r>
              <a:rPr lang="en-IE" dirty="0" smtClean="0"/>
              <a:t>Leasing</a:t>
            </a:r>
            <a:endParaRPr lang="en-I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Where to for Kilkenny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Pillar 2 – Private Rented Sector</a:t>
            </a:r>
          </a:p>
          <a:p>
            <a:r>
              <a:rPr lang="en-IE" dirty="0" smtClean="0"/>
              <a:t>RAS – Over 450 tenancies at present</a:t>
            </a:r>
          </a:p>
          <a:p>
            <a:r>
              <a:rPr lang="en-IE" dirty="0" smtClean="0"/>
              <a:t>HAP – Introduced in mid October and 50 tenancies to date</a:t>
            </a:r>
          </a:p>
          <a:p>
            <a:r>
              <a:rPr lang="en-IE" dirty="0" smtClean="0"/>
              <a:t>Both RAS and HAP have the added value of removing the poverty trap by facilitating tenants to return to employment without losing rent support</a:t>
            </a:r>
            <a:endParaRPr lang="en-I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2. Housing Work Plan 2015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IE" sz="4800" b="1" dirty="0" smtClean="0"/>
          </a:p>
          <a:p>
            <a:pPr>
              <a:buNone/>
            </a:pPr>
            <a:endParaRPr lang="en-IE" sz="4800" b="1" dirty="0" smtClean="0"/>
          </a:p>
          <a:p>
            <a:pPr algn="ctr">
              <a:buNone/>
            </a:pPr>
            <a:r>
              <a:rPr lang="en-IE" sz="4800" b="1" dirty="0" smtClean="0"/>
              <a:t>Martin Mullally </a:t>
            </a:r>
            <a:endParaRPr lang="en-IE" sz="48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 smtClean="0"/>
              <a:t>3. Homelessness in Kilkenny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 smtClean="0"/>
          </a:p>
          <a:p>
            <a:pPr algn="ctr">
              <a:buNone/>
            </a:pPr>
            <a:r>
              <a:rPr lang="en-IE" sz="4800" b="1" dirty="0" smtClean="0"/>
              <a:t>Margaret Newport</a:t>
            </a:r>
          </a:p>
          <a:p>
            <a:pPr algn="ctr">
              <a:buNone/>
            </a:pPr>
            <a:r>
              <a:rPr lang="en-IE" sz="4800" b="1" dirty="0" smtClean="0"/>
              <a:t>and</a:t>
            </a:r>
          </a:p>
          <a:p>
            <a:pPr algn="ctr">
              <a:buNone/>
            </a:pPr>
            <a:r>
              <a:rPr lang="en-IE" sz="4800" b="1" dirty="0" smtClean="0"/>
              <a:t>Mary Cashin,</a:t>
            </a:r>
            <a:endParaRPr lang="en-IE" sz="48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sz="3600" b="1" dirty="0" smtClean="0"/>
              <a:t>3. Homelessness in Kilkenny</a:t>
            </a:r>
            <a:r>
              <a:rPr lang="en-IE" sz="3600" dirty="0" smtClean="0"/>
              <a:t/>
            </a:r>
            <a:br>
              <a:rPr lang="en-IE" sz="3600" dirty="0" smtClean="0"/>
            </a:br>
            <a:r>
              <a:rPr lang="en-IE" sz="3600" b="1" dirty="0" smtClean="0"/>
              <a:t>1</a:t>
            </a:r>
            <a:r>
              <a:rPr lang="en-IE" sz="3600" b="1" baseline="30000" dirty="0" smtClean="0"/>
              <a:t>st</a:t>
            </a:r>
            <a:r>
              <a:rPr lang="en-IE" sz="3600" b="1" dirty="0" smtClean="0"/>
              <a:t> January 2014 to 8</a:t>
            </a:r>
            <a:r>
              <a:rPr lang="en-IE" sz="3600" b="1" baseline="30000" dirty="0" smtClean="0"/>
              <a:t>th</a:t>
            </a:r>
            <a:r>
              <a:rPr lang="en-IE" sz="3600" b="1" dirty="0" smtClean="0"/>
              <a:t> December 2014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Homeless	</a:t>
            </a:r>
            <a:r>
              <a:rPr lang="en-IE" b="1" dirty="0" smtClean="0"/>
              <a:t>			       -	           228</a:t>
            </a:r>
            <a:endParaRPr lang="en-IE" dirty="0" smtClean="0"/>
          </a:p>
          <a:p>
            <a:r>
              <a:rPr lang="en-IE" dirty="0" smtClean="0"/>
              <a:t>Potentially Homeless 	</a:t>
            </a:r>
            <a:r>
              <a:rPr lang="en-IE" b="1" dirty="0" smtClean="0"/>
              <a:t>	       -	             84</a:t>
            </a:r>
            <a:endParaRPr lang="en-IE" dirty="0" smtClean="0"/>
          </a:p>
          <a:p>
            <a:r>
              <a:rPr lang="en-IE" dirty="0" smtClean="0"/>
              <a:t>Other	</a:t>
            </a:r>
            <a:r>
              <a:rPr lang="en-IE" b="1" dirty="0" smtClean="0"/>
              <a:t>				       -	             42</a:t>
            </a:r>
            <a:endParaRPr lang="en-IE" dirty="0" smtClean="0"/>
          </a:p>
          <a:p>
            <a:r>
              <a:rPr lang="en-IE" b="1" dirty="0" smtClean="0"/>
              <a:t>Total no presentations/referrals        </a:t>
            </a:r>
            <a:r>
              <a:rPr lang="en-IE" dirty="0" smtClean="0"/>
              <a:t> -             </a:t>
            </a:r>
            <a:r>
              <a:rPr lang="en-IE" b="1" dirty="0" smtClean="0"/>
              <a:t>354</a:t>
            </a:r>
            <a:endParaRPr lang="en-IE" dirty="0" smtClean="0"/>
          </a:p>
          <a:p>
            <a:endParaRPr lang="en-IE" dirty="0" smtClean="0"/>
          </a:p>
          <a:p>
            <a:endParaRPr lang="en-IE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Analysis of Homeless Statistics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77500" lnSpcReduction="20000"/>
          </a:bodyPr>
          <a:lstStyle/>
          <a:p>
            <a:r>
              <a:rPr lang="en-IE" dirty="0" smtClean="0"/>
              <a:t>Of the 312 homeless/potentially homeless referrals, 94 presented with children (27 couples with children and 67 single parents with children who were predominantly female).</a:t>
            </a:r>
          </a:p>
          <a:p>
            <a:endParaRPr lang="en-IE" dirty="0" smtClean="0"/>
          </a:p>
          <a:p>
            <a:r>
              <a:rPr lang="en-IE" dirty="0" smtClean="0"/>
              <a:t>In the first quarter of 2014 Kilkenny County Council dealt with 76 homeless/potentially homeless presentations and this can be compared with 105 presentations in the final quarter which is not yet finished. </a:t>
            </a:r>
          </a:p>
          <a:p>
            <a:endParaRPr lang="en-IE" dirty="0" smtClean="0"/>
          </a:p>
          <a:p>
            <a:r>
              <a:rPr lang="en-IE" dirty="0" smtClean="0"/>
              <a:t>At present Kilkenny County Council is providing emergency B&amp;B to 4 single individuals, 1 elderly couple, and one family.  This does not include emergency accommodation at GSC (inc. The Lodge) and Amber Women’s Refuge.</a:t>
            </a:r>
          </a:p>
          <a:p>
            <a:endParaRPr lang="en-I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E" sz="3200" dirty="0" smtClean="0"/>
              <a:t>What is causing Homelessness or “At Risk of Homelessness” in Kilkenny City</a:t>
            </a:r>
            <a:endParaRPr lang="en-I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E" dirty="0" smtClean="0"/>
              <a:t>Lack of housing supply – 6 years since any housing scheme development.</a:t>
            </a:r>
          </a:p>
          <a:p>
            <a:r>
              <a:rPr lang="en-IE" dirty="0" smtClean="0"/>
              <a:t>Limited supply of units in “unfinished” estates</a:t>
            </a:r>
          </a:p>
          <a:p>
            <a:r>
              <a:rPr lang="en-IE" dirty="0" smtClean="0"/>
              <a:t>Rising rents in private rented sector combined with landlords unwillingness to accept Rent Supplement</a:t>
            </a:r>
          </a:p>
          <a:p>
            <a:r>
              <a:rPr lang="en-IE" dirty="0" smtClean="0"/>
              <a:t>Repossessions</a:t>
            </a:r>
          </a:p>
          <a:p>
            <a:r>
              <a:rPr lang="en-IE" dirty="0" smtClean="0"/>
              <a:t>Addiction(s)</a:t>
            </a:r>
          </a:p>
          <a:p>
            <a:r>
              <a:rPr lang="en-IE" dirty="0" smtClean="0"/>
              <a:t>Mental illness</a:t>
            </a:r>
            <a:endParaRPr lang="en-IE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What could be done NOW?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IE" dirty="0" smtClean="0"/>
              <a:t>Incentivise property owners to enter the private rented market</a:t>
            </a:r>
          </a:p>
          <a:p>
            <a:pPr lvl="1"/>
            <a:r>
              <a:rPr lang="en-IE" sz="2600" dirty="0" smtClean="0"/>
              <a:t>Tax incentives rather than tax take</a:t>
            </a:r>
          </a:p>
          <a:p>
            <a:pPr lvl="1"/>
            <a:r>
              <a:rPr lang="en-IE" sz="2600" dirty="0" smtClean="0"/>
              <a:t>Subsidised loans to renovate  suitable properties</a:t>
            </a:r>
          </a:p>
          <a:p>
            <a:r>
              <a:rPr lang="en-IE" dirty="0" smtClean="0"/>
              <a:t>Incentivise landlords to enter RAS and HAP Schemes</a:t>
            </a:r>
          </a:p>
          <a:p>
            <a:pPr marL="742950" lvl="2" indent="-342900"/>
            <a:r>
              <a:rPr lang="en-IE" dirty="0" smtClean="0"/>
              <a:t>Allow local authorities to give loans to bring private properties up to a standard provided owner signs up to RAS for identified period</a:t>
            </a:r>
          </a:p>
          <a:p>
            <a:r>
              <a:rPr lang="en-IE" dirty="0" smtClean="0"/>
              <a:t>Delay repossession of “buy to let” properties</a:t>
            </a:r>
          </a:p>
          <a:p>
            <a:r>
              <a:rPr lang="en-IE" dirty="0" smtClean="0"/>
              <a:t>Temporary HAP arrangements where financial institutions are repossessing</a:t>
            </a:r>
          </a:p>
          <a:p>
            <a:r>
              <a:rPr lang="en-IE" dirty="0" smtClean="0"/>
              <a:t>Encourage housing applicants to remain in family home</a:t>
            </a:r>
          </a:p>
          <a:p>
            <a:r>
              <a:rPr lang="en-IE" dirty="0" smtClean="0"/>
              <a:t>Incentivise “Rent-a-Room”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What not to do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Increasing rent supplement where supply is limited will only increase rents. The issue is that of Supply </a:t>
            </a:r>
          </a:p>
          <a:p>
            <a:r>
              <a:rPr lang="en-IE" dirty="0" smtClean="0"/>
              <a:t>Rent control may potentially reduce supply as properties would be sold</a:t>
            </a:r>
            <a:endParaRPr lang="en-I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Agenda</a:t>
            </a:r>
            <a:br>
              <a:rPr lang="en-IE" dirty="0" smtClean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IE" dirty="0" smtClean="0"/>
              <a:t>Housing SPC - Role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Social Housing Strategy 2020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Review Housing Work Plan 2014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Homelessness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A.O.B.</a:t>
            </a:r>
            <a:endParaRPr lang="en-I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1. Social Housing Strategy 2020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E" dirty="0" smtClean="0"/>
              <a:t>Overall Objectives of a 6 year Multi-Annual Strategy</a:t>
            </a:r>
          </a:p>
          <a:p>
            <a:pPr lvl="1"/>
            <a:r>
              <a:rPr lang="en-IE" dirty="0" smtClean="0"/>
              <a:t>Pillar 1: Provide 35,000 new social housing units</a:t>
            </a:r>
          </a:p>
          <a:p>
            <a:pPr lvl="1"/>
            <a:r>
              <a:rPr lang="en-IE" dirty="0" smtClean="0"/>
              <a:t>Pillar 2: Support 75,000 households in private rented sector</a:t>
            </a:r>
          </a:p>
          <a:p>
            <a:pPr lvl="1"/>
            <a:r>
              <a:rPr lang="en-IE" dirty="0" smtClean="0"/>
              <a:t>Pillar 3: Reform social housing supports</a:t>
            </a:r>
          </a:p>
          <a:p>
            <a:r>
              <a:rPr lang="en-IE" dirty="0" smtClean="0"/>
              <a:t>Delivery in 2 Phases</a:t>
            </a:r>
          </a:p>
          <a:p>
            <a:pPr lvl="1"/>
            <a:r>
              <a:rPr lang="en-IE" b="1" u="sng" dirty="0" smtClean="0"/>
              <a:t>2015-2017</a:t>
            </a:r>
            <a:r>
              <a:rPr lang="en-IE" dirty="0" smtClean="0"/>
              <a:t>: 18,000 additional housing units and 32,000 HAP/RAS units</a:t>
            </a:r>
          </a:p>
          <a:p>
            <a:pPr lvl="1"/>
            <a:r>
              <a:rPr lang="en-IE" b="1" u="sng" dirty="0" smtClean="0"/>
              <a:t>2018-2010</a:t>
            </a:r>
            <a:r>
              <a:rPr lang="en-IE" dirty="0" smtClean="0"/>
              <a:t>: 17,000 additional housing units and 43,000 HAP/RAS units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Pillar 1 – Provision of New Social Housing Supply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IE" dirty="0" smtClean="0"/>
              <a:t>35,000 new units </a:t>
            </a:r>
          </a:p>
          <a:p>
            <a:pPr lvl="1"/>
            <a:r>
              <a:rPr lang="en-IE" dirty="0" smtClean="0"/>
              <a:t>Construct</a:t>
            </a:r>
          </a:p>
          <a:p>
            <a:pPr lvl="1"/>
            <a:r>
              <a:rPr lang="en-IE" dirty="0" smtClean="0"/>
              <a:t>Acquire</a:t>
            </a:r>
          </a:p>
          <a:p>
            <a:pPr lvl="1"/>
            <a:r>
              <a:rPr lang="en-IE" dirty="0" smtClean="0"/>
              <a:t>Lease</a:t>
            </a:r>
          </a:p>
          <a:p>
            <a:endParaRPr lang="en-IE" dirty="0" smtClean="0"/>
          </a:p>
          <a:p>
            <a:r>
              <a:rPr lang="en-IE" dirty="0" smtClean="0"/>
              <a:t>To be delivered by Local Authorities and Approved Housing Bodies (AHB’s)</a:t>
            </a:r>
          </a:p>
          <a:p>
            <a:r>
              <a:rPr lang="en-IE" dirty="0" smtClean="0"/>
              <a:t>Estimated cost €3.8 billion</a:t>
            </a:r>
          </a:p>
          <a:p>
            <a:r>
              <a:rPr lang="en-IE" dirty="0" smtClean="0"/>
              <a:t>How to fund? Off balance sheet mechanisms</a:t>
            </a:r>
          </a:p>
          <a:p>
            <a:pPr lvl="1"/>
            <a:r>
              <a:rPr lang="en-IE" dirty="0" smtClean="0"/>
              <a:t>NAMA SPV (National Asset Residential Property Services)</a:t>
            </a:r>
          </a:p>
          <a:p>
            <a:pPr lvl="1"/>
            <a:r>
              <a:rPr lang="en-IE" dirty="0" smtClean="0"/>
              <a:t>A large scale PPP</a:t>
            </a:r>
          </a:p>
          <a:p>
            <a:pPr lvl="1"/>
            <a:r>
              <a:rPr lang="en-IE" dirty="0" smtClean="0"/>
              <a:t>A new financial vehicle</a:t>
            </a:r>
          </a:p>
          <a:p>
            <a:pPr lvl="1"/>
            <a:endParaRPr lang="en-I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Enhanced Role for AHB’s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E" dirty="0" smtClean="0"/>
              <a:t>Encourage the formation of large scale providers from this diverse sector</a:t>
            </a:r>
          </a:p>
          <a:p>
            <a:r>
              <a:rPr lang="en-IE" dirty="0" smtClean="0"/>
              <a:t>Introduction of multi-annual housing programmes</a:t>
            </a:r>
          </a:p>
          <a:p>
            <a:r>
              <a:rPr lang="en-IE" dirty="0" smtClean="0"/>
              <a:t>Prioritisation of funding to incentivise scale</a:t>
            </a:r>
          </a:p>
          <a:p>
            <a:r>
              <a:rPr lang="en-IE" dirty="0" smtClean="0"/>
              <a:t>More streamlined funding process</a:t>
            </a:r>
          </a:p>
          <a:p>
            <a:r>
              <a:rPr lang="en-IE" dirty="0" smtClean="0"/>
              <a:t>Promotion of collaboration at local and regional level between local authorities and AHB’s</a:t>
            </a:r>
          </a:p>
          <a:p>
            <a:r>
              <a:rPr lang="en-IE" dirty="0" smtClean="0"/>
              <a:t>Enhanced regulation</a:t>
            </a:r>
            <a:endParaRPr lang="en-I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Pillar 2 – Providing Housing Supports through Private Rented Sector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E" dirty="0" smtClean="0"/>
              <a:t>Housing Assistance Payment (HAP)</a:t>
            </a:r>
          </a:p>
          <a:p>
            <a:r>
              <a:rPr lang="en-IE" dirty="0" smtClean="0"/>
              <a:t>Rental Accommodation Scheme (RAS)</a:t>
            </a:r>
          </a:p>
          <a:p>
            <a:r>
              <a:rPr lang="en-IE" dirty="0" smtClean="0"/>
              <a:t>Currently €500 million annually spent on Rent Supplement and RAS.</a:t>
            </a:r>
          </a:p>
          <a:p>
            <a:r>
              <a:rPr lang="en-IE" dirty="0" smtClean="0"/>
              <a:t>New objective for development of a </a:t>
            </a:r>
            <a:r>
              <a:rPr lang="en-IE" b="1" u="sng" dirty="0" smtClean="0"/>
              <a:t>cost rental segment</a:t>
            </a:r>
            <a:r>
              <a:rPr lang="en-IE" dirty="0" smtClean="0"/>
              <a:t> in the housing market to </a:t>
            </a:r>
          </a:p>
          <a:p>
            <a:pPr lvl="1"/>
            <a:r>
              <a:rPr lang="en-IE" dirty="0" smtClean="0"/>
              <a:t>Avoid exposure to rising market rents</a:t>
            </a:r>
          </a:p>
          <a:p>
            <a:pPr lvl="1"/>
            <a:r>
              <a:rPr lang="en-IE" dirty="0" smtClean="0"/>
              <a:t>Ensure a steady and enduring increase in the supply of affordable and cost rental housing to help ease the demand for social housing</a:t>
            </a:r>
          </a:p>
          <a:p>
            <a:endParaRPr lang="en-I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Cost Rental Explained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The basic idea of cost rental is that a housing provider raises the finance to provide accommodation and charges rents that are sufficient to cover both capital costs and on-going maintenance and management.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alternative, profit-rental, is where a landlord charges the maximum obtainable rent; these market rents tend to rise with the increasing value of property. </a:t>
            </a:r>
          </a:p>
          <a:p>
            <a:r>
              <a:rPr lang="en-US" dirty="0"/>
              <a:t>In normal circumstances cost-based rents will increase slower than market rents in the same way that an individual’s mortgage payments will generally increase at a slower rate than market rents. 	</a:t>
            </a:r>
          </a:p>
          <a:p>
            <a:endParaRPr lang="en-I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Pillar 3: Reform of Social Housing Supports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 smtClean="0"/>
              <a:t>To ensure that social housing supports are responsive to people’s current needs, as well as to improvements in their circumstances</a:t>
            </a:r>
          </a:p>
          <a:p>
            <a:r>
              <a:rPr lang="en-IE" dirty="0" smtClean="0"/>
              <a:t>Local authorities will continue to be key social housing providers</a:t>
            </a:r>
          </a:p>
          <a:p>
            <a:r>
              <a:rPr lang="en-IE" dirty="0" smtClean="0"/>
              <a:t>Local authorities will have an enhanced leadership and coordination role in facilitating and enabling social housing delivery by other providers</a:t>
            </a:r>
            <a:endParaRPr lang="en-IE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Implementation of and Other Reforms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IE" dirty="0" smtClean="0"/>
              <a:t>Continuing support for transfer to HAP</a:t>
            </a:r>
          </a:p>
          <a:p>
            <a:r>
              <a:rPr lang="en-IE" dirty="0" smtClean="0"/>
              <a:t>A new housing rents framework for all forms of social housing</a:t>
            </a:r>
          </a:p>
          <a:p>
            <a:r>
              <a:rPr lang="en-IE" dirty="0" smtClean="0"/>
              <a:t>A new tenant purchase scheme for existing local authority houses</a:t>
            </a:r>
          </a:p>
          <a:p>
            <a:r>
              <a:rPr lang="en-IE" dirty="0" smtClean="0"/>
              <a:t>Expansion of powers to counter anti-social behaviour in local authority housing stock</a:t>
            </a:r>
          </a:p>
          <a:p>
            <a:r>
              <a:rPr lang="en-IE" dirty="0" smtClean="0"/>
              <a:t>Choice based letting allocation process</a:t>
            </a:r>
          </a:p>
          <a:p>
            <a:r>
              <a:rPr lang="en-IE" dirty="0" smtClean="0"/>
              <a:t>Development of a housing passport to facilitate tenant mobility between local authorities</a:t>
            </a:r>
          </a:p>
          <a:p>
            <a:r>
              <a:rPr lang="en-IE" dirty="0" smtClean="0"/>
              <a:t>More regular annual assessment of housing need</a:t>
            </a:r>
          </a:p>
          <a:p>
            <a:endParaRPr lang="en-I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83C3A4FDE73B4C94867756FCBABC92" ma:contentTypeVersion="0" ma:contentTypeDescription="Create a new document." ma:contentTypeScope="" ma:versionID="bb206190c4f6637a956333c9916784f1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E460854C-28C2-4ABC-87B5-43385F7384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4A8BDC9-4348-4CBF-8E4D-5788C558E8D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3C6166-BB95-4CED-9A93-96B7FD5350FA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920</Words>
  <Application>Microsoft Office PowerPoint</Application>
  <PresentationFormat>On-screen Show (4:3)</PresentationFormat>
  <Paragraphs>115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Housing Strategic Policy Committee</vt:lpstr>
      <vt:lpstr>Agenda </vt:lpstr>
      <vt:lpstr>1. Social Housing Strategy 2020</vt:lpstr>
      <vt:lpstr>Pillar 1 – Provision of New Social Housing Supply</vt:lpstr>
      <vt:lpstr>Enhanced Role for AHB’s</vt:lpstr>
      <vt:lpstr>Pillar 2 – Providing Housing Supports through Private Rented Sector </vt:lpstr>
      <vt:lpstr>Cost Rental Explained</vt:lpstr>
      <vt:lpstr>Pillar 3: Reform of Social Housing Supports</vt:lpstr>
      <vt:lpstr>Implementation of and Other Reforms</vt:lpstr>
      <vt:lpstr>Where to for Kilkenny? </vt:lpstr>
      <vt:lpstr>Where to for Kilkenny</vt:lpstr>
      <vt:lpstr>2. Housing Work Plan 2015</vt:lpstr>
      <vt:lpstr>3. Homelessness in Kilkenny</vt:lpstr>
      <vt:lpstr>3. Homelessness in Kilkenny 1st January 2014 to 8th December 2014</vt:lpstr>
      <vt:lpstr>Analysis of Homeless Statistics</vt:lpstr>
      <vt:lpstr>What is causing Homelessness or “At Risk of Homelessness” in Kilkenny City</vt:lpstr>
      <vt:lpstr>What could be done NOW?</vt:lpstr>
      <vt:lpstr>What not to do</vt:lpstr>
    </vt:vector>
  </TitlesOfParts>
  <Company>Kilkenny County Council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Housing Strategic Policy Committee</dc:title>
  <dc:creator>temp</dc:creator>
  <cp:lastModifiedBy>lbourke</cp:lastModifiedBy>
  <cp:revision>52</cp:revision>
  <dcterms:created xsi:type="dcterms:W3CDTF">2014-12-05T11:38:25Z</dcterms:created>
  <dcterms:modified xsi:type="dcterms:W3CDTF">2014-12-10T11:55:19Z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0x010100CA83C3A4FDE73B4C94867756FCBABC92</vt:lpwstr>
  </property>
</Properties>
</file>