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  <p:sldMasterId id="2147483674" r:id="rId5"/>
    <p:sldMasterId id="2147483677" r:id="rId6"/>
  </p:sldMasterIdLst>
  <p:notesMasterIdLst>
    <p:notesMasterId r:id="rId32"/>
  </p:notesMasterIdLst>
  <p:handoutMasterIdLst>
    <p:handoutMasterId r:id="rId33"/>
  </p:handoutMasterIdLst>
  <p:sldIdLst>
    <p:sldId id="689" r:id="rId7"/>
    <p:sldId id="730" r:id="rId8"/>
    <p:sldId id="794" r:id="rId9"/>
    <p:sldId id="796" r:id="rId10"/>
    <p:sldId id="777" r:id="rId11"/>
    <p:sldId id="788" r:id="rId12"/>
    <p:sldId id="751" r:id="rId13"/>
    <p:sldId id="744" r:id="rId14"/>
    <p:sldId id="748" r:id="rId15"/>
    <p:sldId id="752" r:id="rId16"/>
    <p:sldId id="778" r:id="rId17"/>
    <p:sldId id="783" r:id="rId18"/>
    <p:sldId id="780" r:id="rId19"/>
    <p:sldId id="789" r:id="rId20"/>
    <p:sldId id="781" r:id="rId21"/>
    <p:sldId id="787" r:id="rId22"/>
    <p:sldId id="756" r:id="rId23"/>
    <p:sldId id="791" r:id="rId24"/>
    <p:sldId id="792" r:id="rId25"/>
    <p:sldId id="798" r:id="rId26"/>
    <p:sldId id="800" r:id="rId27"/>
    <p:sldId id="801" r:id="rId28"/>
    <p:sldId id="802" r:id="rId29"/>
    <p:sldId id="803" r:id="rId30"/>
    <p:sldId id="710" r:id="rId31"/>
  </p:sldIdLst>
  <p:sldSz cx="18288000" cy="10287000"/>
  <p:notesSz cx="6808788" cy="9940925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26B6C"/>
    <a:srgbClr val="64D4EA"/>
    <a:srgbClr val="4CCCE6"/>
    <a:srgbClr val="6CD5EA"/>
    <a:srgbClr val="2BC3E1"/>
    <a:srgbClr val="57CFE7"/>
    <a:srgbClr val="AAC42C"/>
    <a:srgbClr val="A156F4"/>
    <a:srgbClr val="C0C0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740" autoAdjust="0"/>
  </p:normalViewPr>
  <p:slideViewPr>
    <p:cSldViewPr>
      <p:cViewPr varScale="1">
        <p:scale>
          <a:sx n="75" d="100"/>
          <a:sy n="75" d="100"/>
        </p:scale>
        <p:origin x="-474" y="-96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3131"/>
        <p:guide pos="214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32428-6996-4435-883E-EBF4C042F38F}" type="doc">
      <dgm:prSet loTypeId="urn:microsoft.com/office/officeart/2005/8/layout/cycle6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E"/>
        </a:p>
      </dgm:t>
    </dgm:pt>
    <dgm:pt modelId="{F94B7ECD-DC84-4D04-942C-A7F5C957CB2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E" sz="2400" b="1" dirty="0" smtClean="0"/>
            <a:t>AHBs</a:t>
          </a:r>
          <a:endParaRPr lang="en-IE" sz="2400" b="1" dirty="0"/>
        </a:p>
      </dgm:t>
    </dgm:pt>
    <dgm:pt modelId="{A52ECDA3-95DE-4069-A905-1E0304DA69A4}" type="parTrans" cxnId="{B2951802-B0DA-459F-8395-8A7A0A0D045A}">
      <dgm:prSet/>
      <dgm:spPr/>
      <dgm:t>
        <a:bodyPr/>
        <a:lstStyle/>
        <a:p>
          <a:endParaRPr lang="en-IE"/>
        </a:p>
      </dgm:t>
    </dgm:pt>
    <dgm:pt modelId="{61594C74-2B7A-47B7-9AB4-8F31F6B01E53}" type="sibTrans" cxnId="{B2951802-B0DA-459F-8395-8A7A0A0D045A}">
      <dgm:prSet/>
      <dgm:spPr/>
      <dgm:t>
        <a:bodyPr/>
        <a:lstStyle/>
        <a:p>
          <a:endParaRPr lang="en-IE"/>
        </a:p>
      </dgm:t>
    </dgm:pt>
    <dgm:pt modelId="{A2065574-D1E3-4512-A49B-DCFC60BFE20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E" sz="2000" b="1" dirty="0" smtClean="0"/>
            <a:t>Unfinished Estates</a:t>
          </a:r>
          <a:endParaRPr lang="en-IE" sz="2000" b="1" dirty="0"/>
        </a:p>
      </dgm:t>
    </dgm:pt>
    <dgm:pt modelId="{D86D8588-8327-4BB2-97EB-1B49248C8407}" type="parTrans" cxnId="{115EF21B-1F65-4903-8C50-E59CF5FE87D5}">
      <dgm:prSet/>
      <dgm:spPr/>
      <dgm:t>
        <a:bodyPr/>
        <a:lstStyle/>
        <a:p>
          <a:endParaRPr lang="en-IE"/>
        </a:p>
      </dgm:t>
    </dgm:pt>
    <dgm:pt modelId="{CFE3A723-4CD4-41FD-8C55-439AFE342D43}" type="sibTrans" cxnId="{115EF21B-1F65-4903-8C50-E59CF5FE87D5}">
      <dgm:prSet/>
      <dgm:spPr/>
      <dgm:t>
        <a:bodyPr/>
        <a:lstStyle/>
        <a:p>
          <a:endParaRPr lang="en-IE"/>
        </a:p>
      </dgm:t>
    </dgm:pt>
    <dgm:pt modelId="{CC4F36F6-9D13-4628-B927-3245A27AECA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IE" sz="2400" b="1" dirty="0" smtClean="0"/>
            <a:t>Repair and Leasing</a:t>
          </a:r>
          <a:endParaRPr lang="en-IE" sz="2400" b="1" dirty="0"/>
        </a:p>
      </dgm:t>
    </dgm:pt>
    <dgm:pt modelId="{F9BCE53B-C4CC-40EA-9BB8-A5748AC8518B}" type="parTrans" cxnId="{E0E90E28-AC4E-4802-BD25-7A1043ECAEFF}">
      <dgm:prSet/>
      <dgm:spPr/>
      <dgm:t>
        <a:bodyPr/>
        <a:lstStyle/>
        <a:p>
          <a:endParaRPr lang="en-IE"/>
        </a:p>
      </dgm:t>
    </dgm:pt>
    <dgm:pt modelId="{0EF33ED6-0640-4C3F-9580-BCB34FCFDA67}" type="sibTrans" cxnId="{E0E90E28-AC4E-4802-BD25-7A1043ECAEFF}">
      <dgm:prSet/>
      <dgm:spPr/>
      <dgm:t>
        <a:bodyPr/>
        <a:lstStyle/>
        <a:p>
          <a:endParaRPr lang="en-IE"/>
        </a:p>
      </dgm:t>
    </dgm:pt>
    <dgm:pt modelId="{625CB543-5E7E-43C3-9EEB-B7C49F57AEB2}">
      <dgm:prSet phldrT="[Text]" custT="1"/>
      <dgm:spPr/>
      <dgm:t>
        <a:bodyPr/>
        <a:lstStyle/>
        <a:p>
          <a:r>
            <a:rPr lang="en-IE" sz="2400" b="1" dirty="0" smtClean="0"/>
            <a:t>Derelict &amp; Vacant Sites</a:t>
          </a:r>
          <a:endParaRPr lang="en-IE" sz="2400" b="1" dirty="0"/>
        </a:p>
      </dgm:t>
    </dgm:pt>
    <dgm:pt modelId="{72EEBCB3-6AB7-4711-8F07-EF66DC00B3BF}" type="parTrans" cxnId="{57B3C6C8-C199-4176-851D-F7D2D2A489C9}">
      <dgm:prSet/>
      <dgm:spPr/>
      <dgm:t>
        <a:bodyPr/>
        <a:lstStyle/>
        <a:p>
          <a:endParaRPr lang="en-IE"/>
        </a:p>
      </dgm:t>
    </dgm:pt>
    <dgm:pt modelId="{1C604071-9D4E-48D3-B945-C65478D5E41D}" type="sibTrans" cxnId="{57B3C6C8-C199-4176-851D-F7D2D2A489C9}">
      <dgm:prSet/>
      <dgm:spPr/>
      <dgm:t>
        <a:bodyPr/>
        <a:lstStyle/>
        <a:p>
          <a:endParaRPr lang="en-IE"/>
        </a:p>
      </dgm:t>
    </dgm:pt>
    <dgm:pt modelId="{7FB1C113-7AD3-4678-B9CF-3CC1B9DB81D6}">
      <dgm:prSet/>
      <dgm:spPr/>
      <dgm:t>
        <a:bodyPr/>
        <a:lstStyle/>
        <a:p>
          <a:r>
            <a:rPr lang="en-IE" b="1" dirty="0" smtClean="0"/>
            <a:t>State Agency Co-operation</a:t>
          </a:r>
        </a:p>
      </dgm:t>
    </dgm:pt>
    <dgm:pt modelId="{BDC75B70-743E-4466-A857-904B1ABCFAC0}" type="parTrans" cxnId="{E55BAED4-A759-4FC3-98C6-C31B45DDC7AE}">
      <dgm:prSet/>
      <dgm:spPr/>
      <dgm:t>
        <a:bodyPr/>
        <a:lstStyle/>
        <a:p>
          <a:endParaRPr lang="en-IE"/>
        </a:p>
      </dgm:t>
    </dgm:pt>
    <dgm:pt modelId="{7179DFD3-7B72-44D0-B918-37A48BA98FE3}" type="sibTrans" cxnId="{E55BAED4-A759-4FC3-98C6-C31B45DDC7AE}">
      <dgm:prSet/>
      <dgm:spPr/>
      <dgm:t>
        <a:bodyPr/>
        <a:lstStyle/>
        <a:p>
          <a:endParaRPr lang="en-IE"/>
        </a:p>
      </dgm:t>
    </dgm:pt>
    <dgm:pt modelId="{76AA56BA-A84E-4DF0-B286-82032A2B5DB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E" sz="2000" b="1" dirty="0" smtClean="0"/>
            <a:t>Capital Programme </a:t>
          </a:r>
          <a:endParaRPr lang="en-IE" sz="2000" b="1" dirty="0"/>
        </a:p>
      </dgm:t>
    </dgm:pt>
    <dgm:pt modelId="{13E3B9D8-03A4-4095-8D8A-2B39C149513C}" type="parTrans" cxnId="{7515D233-7C55-461B-AA39-7DF83569648E}">
      <dgm:prSet/>
      <dgm:spPr/>
      <dgm:t>
        <a:bodyPr/>
        <a:lstStyle/>
        <a:p>
          <a:endParaRPr lang="en-IE"/>
        </a:p>
      </dgm:t>
    </dgm:pt>
    <dgm:pt modelId="{8E1CB5B9-86EA-482C-9B96-76D4B85907B5}" type="sibTrans" cxnId="{7515D233-7C55-461B-AA39-7DF83569648E}">
      <dgm:prSet/>
      <dgm:spPr/>
      <dgm:t>
        <a:bodyPr/>
        <a:lstStyle/>
        <a:p>
          <a:endParaRPr lang="en-IE"/>
        </a:p>
      </dgm:t>
    </dgm:pt>
    <dgm:pt modelId="{B48BFD59-048F-403F-9A39-AE95F82B9D2C}">
      <dgm:prSet/>
      <dgm:spPr/>
      <dgm:t>
        <a:bodyPr/>
        <a:lstStyle/>
        <a:p>
          <a:r>
            <a:rPr lang="en-IE" b="1" dirty="0" smtClean="0"/>
            <a:t>Living Over the Shop</a:t>
          </a:r>
        </a:p>
      </dgm:t>
    </dgm:pt>
    <dgm:pt modelId="{DB722E5F-FFBE-4FFB-9AB3-9E2FBBF9D5B1}" type="parTrans" cxnId="{2AE646F0-142F-42FA-9A38-8FE7194F8BE3}">
      <dgm:prSet/>
      <dgm:spPr/>
      <dgm:t>
        <a:bodyPr/>
        <a:lstStyle/>
        <a:p>
          <a:endParaRPr lang="en-IE"/>
        </a:p>
      </dgm:t>
    </dgm:pt>
    <dgm:pt modelId="{B1BA073D-D7D6-4A62-B503-75E1EC8E9A2B}" type="sibTrans" cxnId="{2AE646F0-142F-42FA-9A38-8FE7194F8BE3}">
      <dgm:prSet/>
      <dgm:spPr/>
      <dgm:t>
        <a:bodyPr/>
        <a:lstStyle/>
        <a:p>
          <a:endParaRPr lang="en-IE"/>
        </a:p>
      </dgm:t>
    </dgm:pt>
    <dgm:pt modelId="{E39C5ACA-BE5D-44DF-92B7-3D751DFC1389}">
      <dgm:prSet custT="1"/>
      <dgm:spPr/>
      <dgm:t>
        <a:bodyPr/>
        <a:lstStyle/>
        <a:p>
          <a:r>
            <a:rPr lang="en-IE" sz="2000" b="1" dirty="0" smtClean="0"/>
            <a:t>Site Identification</a:t>
          </a:r>
        </a:p>
      </dgm:t>
    </dgm:pt>
    <dgm:pt modelId="{4002D09E-72D1-472F-8F97-8EFFA78A65D0}" type="parTrans" cxnId="{877A6AD0-D031-4DA8-BF90-8FA6CE3874B6}">
      <dgm:prSet/>
      <dgm:spPr/>
      <dgm:t>
        <a:bodyPr/>
        <a:lstStyle/>
        <a:p>
          <a:endParaRPr lang="en-IE"/>
        </a:p>
      </dgm:t>
    </dgm:pt>
    <dgm:pt modelId="{C30ED20F-AE18-433E-ABB9-6E95E9613D09}" type="sibTrans" cxnId="{877A6AD0-D031-4DA8-BF90-8FA6CE3874B6}">
      <dgm:prSet/>
      <dgm:spPr/>
      <dgm:t>
        <a:bodyPr/>
        <a:lstStyle/>
        <a:p>
          <a:endParaRPr lang="en-IE"/>
        </a:p>
      </dgm:t>
    </dgm:pt>
    <dgm:pt modelId="{3EF5B009-7486-4804-9149-DE95BD979BB8}">
      <dgm:prSet custT="1"/>
      <dgm:spPr>
        <a:solidFill>
          <a:srgbClr val="FFFF00"/>
        </a:solidFill>
      </dgm:spPr>
      <dgm:t>
        <a:bodyPr/>
        <a:lstStyle/>
        <a:p>
          <a:r>
            <a:rPr lang="en-IE" sz="2000" b="1" dirty="0" smtClean="0"/>
            <a:t>Acquisitions</a:t>
          </a:r>
        </a:p>
        <a:p>
          <a:r>
            <a:rPr lang="en-IE" sz="2000" b="1" dirty="0" smtClean="0"/>
            <a:t>Buy &amp; Renew</a:t>
          </a:r>
        </a:p>
      </dgm:t>
    </dgm:pt>
    <dgm:pt modelId="{E5F5B695-C00F-437D-9F13-DB2E87369354}" type="parTrans" cxnId="{95F44262-B01D-4137-96A0-8EA9DC34540E}">
      <dgm:prSet/>
      <dgm:spPr/>
      <dgm:t>
        <a:bodyPr/>
        <a:lstStyle/>
        <a:p>
          <a:endParaRPr lang="en-IE"/>
        </a:p>
      </dgm:t>
    </dgm:pt>
    <dgm:pt modelId="{67C0F1DE-3A0E-4429-8AD7-55A54E21EC30}" type="sibTrans" cxnId="{95F44262-B01D-4137-96A0-8EA9DC34540E}">
      <dgm:prSet/>
      <dgm:spPr/>
      <dgm:t>
        <a:bodyPr/>
        <a:lstStyle/>
        <a:p>
          <a:endParaRPr lang="en-IE"/>
        </a:p>
      </dgm:t>
    </dgm:pt>
    <dgm:pt modelId="{AF17C453-A297-4115-A353-CEBA64A98646}" type="pres">
      <dgm:prSet presAssocID="{10332428-6996-4435-883E-EBF4C042F38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2BF88084-6F84-4B25-931D-008B643A604D}" type="pres">
      <dgm:prSet presAssocID="{76AA56BA-A84E-4DF0-B286-82032A2B5DBC}" presName="node" presStyleLbl="node1" presStyleIdx="0" presStyleCnt="9" custScaleX="167332" custRadScaleRad="100017" custRadScaleInc="192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7C644AF-14C7-4CE8-A6D2-618B61169FFD}" type="pres">
      <dgm:prSet presAssocID="{76AA56BA-A84E-4DF0-B286-82032A2B5DBC}" presName="spNode" presStyleCnt="0"/>
      <dgm:spPr/>
      <dgm:t>
        <a:bodyPr/>
        <a:lstStyle/>
        <a:p>
          <a:endParaRPr lang="en-IE"/>
        </a:p>
      </dgm:t>
    </dgm:pt>
    <dgm:pt modelId="{C63A8E04-889C-4C3D-A49D-85AFEBE51D09}" type="pres">
      <dgm:prSet presAssocID="{8E1CB5B9-86EA-482C-9B96-76D4B85907B5}" presName="sibTrans" presStyleLbl="sibTrans1D1" presStyleIdx="0" presStyleCnt="9"/>
      <dgm:spPr/>
      <dgm:t>
        <a:bodyPr/>
        <a:lstStyle/>
        <a:p>
          <a:endParaRPr lang="en-IE"/>
        </a:p>
      </dgm:t>
    </dgm:pt>
    <dgm:pt modelId="{D580AF6F-9A5D-478A-A1F5-0E085E350BF7}" type="pres">
      <dgm:prSet presAssocID="{F94B7ECD-DC84-4D04-942C-A7F5C957CB2F}" presName="node" presStyleLbl="node1" presStyleIdx="1" presStyleCnt="9" custRadScaleRad="100050" custRadScaleInc="3134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357BBFB-F9A8-45EB-8573-F95928AE43FE}" type="pres">
      <dgm:prSet presAssocID="{F94B7ECD-DC84-4D04-942C-A7F5C957CB2F}" presName="spNode" presStyleCnt="0"/>
      <dgm:spPr/>
      <dgm:t>
        <a:bodyPr/>
        <a:lstStyle/>
        <a:p>
          <a:endParaRPr lang="en-IE"/>
        </a:p>
      </dgm:t>
    </dgm:pt>
    <dgm:pt modelId="{E95D1BC5-39B7-496F-B9CC-78B6785B4EAC}" type="pres">
      <dgm:prSet presAssocID="{61594C74-2B7A-47B7-9AB4-8F31F6B01E53}" presName="sibTrans" presStyleLbl="sibTrans1D1" presStyleIdx="1" presStyleCnt="9"/>
      <dgm:spPr/>
      <dgm:t>
        <a:bodyPr/>
        <a:lstStyle/>
        <a:p>
          <a:endParaRPr lang="en-IE"/>
        </a:p>
      </dgm:t>
    </dgm:pt>
    <dgm:pt modelId="{44B5C3EC-7EDB-4197-A687-E4E6CD039913}" type="pres">
      <dgm:prSet presAssocID="{A2065574-D1E3-4512-A49B-DCFC60BFE205}" presName="node" presStyleLbl="node1" presStyleIdx="2" presStyleCnt="9" custScaleX="13325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8455D20-C1C3-4138-84D9-4939717F7E16}" type="pres">
      <dgm:prSet presAssocID="{A2065574-D1E3-4512-A49B-DCFC60BFE205}" presName="spNode" presStyleCnt="0"/>
      <dgm:spPr/>
      <dgm:t>
        <a:bodyPr/>
        <a:lstStyle/>
        <a:p>
          <a:endParaRPr lang="en-IE"/>
        </a:p>
      </dgm:t>
    </dgm:pt>
    <dgm:pt modelId="{77C8E28A-2D08-450D-9EF1-DA64F5DF91BE}" type="pres">
      <dgm:prSet presAssocID="{CFE3A723-4CD4-41FD-8C55-439AFE342D43}" presName="sibTrans" presStyleLbl="sibTrans1D1" presStyleIdx="2" presStyleCnt="9"/>
      <dgm:spPr/>
      <dgm:t>
        <a:bodyPr/>
        <a:lstStyle/>
        <a:p>
          <a:endParaRPr lang="en-IE"/>
        </a:p>
      </dgm:t>
    </dgm:pt>
    <dgm:pt modelId="{843BB9D4-AC91-469A-86F1-C29D7B0F54FD}" type="pres">
      <dgm:prSet presAssocID="{CC4F36F6-9D13-4628-B927-3245A27AECA9}" presName="node" presStyleLbl="node1" presStyleIdx="3" presStyleCnt="9" custScaleX="130556" custRadScaleRad="99391" custRadScaleInc="-110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92D8ABF-44DE-406C-832B-7BEE02E7AAAB}" type="pres">
      <dgm:prSet presAssocID="{CC4F36F6-9D13-4628-B927-3245A27AECA9}" presName="spNode" presStyleCnt="0"/>
      <dgm:spPr/>
      <dgm:t>
        <a:bodyPr/>
        <a:lstStyle/>
        <a:p>
          <a:endParaRPr lang="en-IE"/>
        </a:p>
      </dgm:t>
    </dgm:pt>
    <dgm:pt modelId="{55887946-4300-4FC4-A88B-95D12394212B}" type="pres">
      <dgm:prSet presAssocID="{0EF33ED6-0640-4C3F-9580-BCB34FCFDA67}" presName="sibTrans" presStyleLbl="sibTrans1D1" presStyleIdx="3" presStyleCnt="9"/>
      <dgm:spPr/>
      <dgm:t>
        <a:bodyPr/>
        <a:lstStyle/>
        <a:p>
          <a:endParaRPr lang="en-IE"/>
        </a:p>
      </dgm:t>
    </dgm:pt>
    <dgm:pt modelId="{A4B0DB8F-358A-4C4F-9FFC-F05D21C2B501}" type="pres">
      <dgm:prSet presAssocID="{625CB543-5E7E-43C3-9EEB-B7C49F57AEB2}" presName="node" presStyleLbl="node1" presStyleIdx="4" presStyleCnt="9" custScaleX="12811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218451D-CEB1-4CE7-83D4-F4B2F0E63EC0}" type="pres">
      <dgm:prSet presAssocID="{625CB543-5E7E-43C3-9EEB-B7C49F57AEB2}" presName="spNode" presStyleCnt="0"/>
      <dgm:spPr/>
      <dgm:t>
        <a:bodyPr/>
        <a:lstStyle/>
        <a:p>
          <a:endParaRPr lang="en-IE"/>
        </a:p>
      </dgm:t>
    </dgm:pt>
    <dgm:pt modelId="{AF4AC36C-EF81-4EFF-8E04-FC4A59568D1F}" type="pres">
      <dgm:prSet presAssocID="{1C604071-9D4E-48D3-B945-C65478D5E41D}" presName="sibTrans" presStyleLbl="sibTrans1D1" presStyleIdx="4" presStyleCnt="9"/>
      <dgm:spPr/>
      <dgm:t>
        <a:bodyPr/>
        <a:lstStyle/>
        <a:p>
          <a:endParaRPr lang="en-IE"/>
        </a:p>
      </dgm:t>
    </dgm:pt>
    <dgm:pt modelId="{A0ECE40D-8C63-4FE1-BA4B-FD25AB477197}" type="pres">
      <dgm:prSet presAssocID="{7FB1C113-7AD3-4678-B9CF-3CC1B9DB81D6}" presName="node" presStyleLbl="node1" presStyleIdx="5" presStyleCnt="9" custScaleX="1249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3DCAC00-D2AB-4C3D-A890-877AC365B432}" type="pres">
      <dgm:prSet presAssocID="{7FB1C113-7AD3-4678-B9CF-3CC1B9DB81D6}" presName="spNode" presStyleCnt="0"/>
      <dgm:spPr/>
      <dgm:t>
        <a:bodyPr/>
        <a:lstStyle/>
        <a:p>
          <a:endParaRPr lang="en-IE"/>
        </a:p>
      </dgm:t>
    </dgm:pt>
    <dgm:pt modelId="{C03D3781-75FB-4EC6-829E-01CF522DACBC}" type="pres">
      <dgm:prSet presAssocID="{7179DFD3-7B72-44D0-B918-37A48BA98FE3}" presName="sibTrans" presStyleLbl="sibTrans1D1" presStyleIdx="5" presStyleCnt="9"/>
      <dgm:spPr/>
      <dgm:t>
        <a:bodyPr/>
        <a:lstStyle/>
        <a:p>
          <a:endParaRPr lang="en-IE"/>
        </a:p>
      </dgm:t>
    </dgm:pt>
    <dgm:pt modelId="{FE13A24F-3475-4650-92AC-F70E720231B0}" type="pres">
      <dgm:prSet presAssocID="{B48BFD59-048F-403F-9A39-AE95F82B9D2C}" presName="node" presStyleLbl="node1" presStyleIdx="6" presStyleCnt="9" custScaleX="14550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F2EC0E6-9B80-4045-AEA9-66CE444285B6}" type="pres">
      <dgm:prSet presAssocID="{B48BFD59-048F-403F-9A39-AE95F82B9D2C}" presName="spNode" presStyleCnt="0"/>
      <dgm:spPr/>
      <dgm:t>
        <a:bodyPr/>
        <a:lstStyle/>
        <a:p>
          <a:endParaRPr lang="en-IE"/>
        </a:p>
      </dgm:t>
    </dgm:pt>
    <dgm:pt modelId="{D8B1CB85-1E6D-4522-86BC-2B69077A2CE9}" type="pres">
      <dgm:prSet presAssocID="{B1BA073D-D7D6-4A62-B503-75E1EC8E9A2B}" presName="sibTrans" presStyleLbl="sibTrans1D1" presStyleIdx="6" presStyleCnt="9"/>
      <dgm:spPr/>
      <dgm:t>
        <a:bodyPr/>
        <a:lstStyle/>
        <a:p>
          <a:endParaRPr lang="en-IE"/>
        </a:p>
      </dgm:t>
    </dgm:pt>
    <dgm:pt modelId="{C5793185-85A8-4811-99C3-DDFEBD75198B}" type="pres">
      <dgm:prSet presAssocID="{E39C5ACA-BE5D-44DF-92B7-3D751DFC1389}" presName="node" presStyleLbl="node1" presStyleIdx="7" presStyleCnt="9" custScaleX="161246" custRadScaleRad="100977" custRadScaleInc="-392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1458646-14D4-4611-8E62-87DC13FA5C99}" type="pres">
      <dgm:prSet presAssocID="{E39C5ACA-BE5D-44DF-92B7-3D751DFC1389}" presName="spNode" presStyleCnt="0"/>
      <dgm:spPr/>
      <dgm:t>
        <a:bodyPr/>
        <a:lstStyle/>
        <a:p>
          <a:endParaRPr lang="en-IE"/>
        </a:p>
      </dgm:t>
    </dgm:pt>
    <dgm:pt modelId="{6B259713-87C4-414D-86BD-5DC54798E3B3}" type="pres">
      <dgm:prSet presAssocID="{C30ED20F-AE18-433E-ABB9-6E95E9613D09}" presName="sibTrans" presStyleLbl="sibTrans1D1" presStyleIdx="7" presStyleCnt="9"/>
      <dgm:spPr/>
      <dgm:t>
        <a:bodyPr/>
        <a:lstStyle/>
        <a:p>
          <a:endParaRPr lang="en-IE"/>
        </a:p>
      </dgm:t>
    </dgm:pt>
    <dgm:pt modelId="{6559A539-76F9-42A6-99E4-CD053B0B57EA}" type="pres">
      <dgm:prSet presAssocID="{3EF5B009-7486-4804-9149-DE95BD979BB8}" presName="node" presStyleLbl="node1" presStyleIdx="8" presStyleCnt="9" custScaleX="176795" custRadScaleRad="103433" custRadScaleInc="-5706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2D99944-ED28-44AD-8FE6-A9C279094F04}" type="pres">
      <dgm:prSet presAssocID="{3EF5B009-7486-4804-9149-DE95BD979BB8}" presName="spNode" presStyleCnt="0"/>
      <dgm:spPr/>
      <dgm:t>
        <a:bodyPr/>
        <a:lstStyle/>
        <a:p>
          <a:endParaRPr lang="en-IE"/>
        </a:p>
      </dgm:t>
    </dgm:pt>
    <dgm:pt modelId="{2888E415-ED6B-47EC-AB6D-99A46475B45B}" type="pres">
      <dgm:prSet presAssocID="{67C0F1DE-3A0E-4429-8AD7-55A54E21EC30}" presName="sibTrans" presStyleLbl="sibTrans1D1" presStyleIdx="8" presStyleCnt="9"/>
      <dgm:spPr/>
      <dgm:t>
        <a:bodyPr/>
        <a:lstStyle/>
        <a:p>
          <a:endParaRPr lang="en-IE"/>
        </a:p>
      </dgm:t>
    </dgm:pt>
  </dgm:ptLst>
  <dgm:cxnLst>
    <dgm:cxn modelId="{2AE646F0-142F-42FA-9A38-8FE7194F8BE3}" srcId="{10332428-6996-4435-883E-EBF4C042F38F}" destId="{B48BFD59-048F-403F-9A39-AE95F82B9D2C}" srcOrd="6" destOrd="0" parTransId="{DB722E5F-FFBE-4FFB-9AB3-9E2FBBF9D5B1}" sibTransId="{B1BA073D-D7D6-4A62-B503-75E1EC8E9A2B}"/>
    <dgm:cxn modelId="{AB0704A5-D79D-4A47-BBAD-C1A3E4E7DD90}" type="presOf" srcId="{76AA56BA-A84E-4DF0-B286-82032A2B5DBC}" destId="{2BF88084-6F84-4B25-931D-008B643A604D}" srcOrd="0" destOrd="0" presId="urn:microsoft.com/office/officeart/2005/8/layout/cycle6"/>
    <dgm:cxn modelId="{E2223A6B-EBCD-48D0-8D8A-00B9159AE588}" type="presOf" srcId="{61594C74-2B7A-47B7-9AB4-8F31F6B01E53}" destId="{E95D1BC5-39B7-496F-B9CC-78B6785B4EAC}" srcOrd="0" destOrd="0" presId="urn:microsoft.com/office/officeart/2005/8/layout/cycle6"/>
    <dgm:cxn modelId="{0A045A2E-344C-494E-A103-BFFEE6C9E3C8}" type="presOf" srcId="{CC4F36F6-9D13-4628-B927-3245A27AECA9}" destId="{843BB9D4-AC91-469A-86F1-C29D7B0F54FD}" srcOrd="0" destOrd="0" presId="urn:microsoft.com/office/officeart/2005/8/layout/cycle6"/>
    <dgm:cxn modelId="{DE4B92DA-E00E-49AF-A196-92B8790B9317}" type="presOf" srcId="{3EF5B009-7486-4804-9149-DE95BD979BB8}" destId="{6559A539-76F9-42A6-99E4-CD053B0B57EA}" srcOrd="0" destOrd="0" presId="urn:microsoft.com/office/officeart/2005/8/layout/cycle6"/>
    <dgm:cxn modelId="{E55BAED4-A759-4FC3-98C6-C31B45DDC7AE}" srcId="{10332428-6996-4435-883E-EBF4C042F38F}" destId="{7FB1C113-7AD3-4678-B9CF-3CC1B9DB81D6}" srcOrd="5" destOrd="0" parTransId="{BDC75B70-743E-4466-A857-904B1ABCFAC0}" sibTransId="{7179DFD3-7B72-44D0-B918-37A48BA98FE3}"/>
    <dgm:cxn modelId="{20BAA81A-A109-439F-9F1D-29FC5CEA65A6}" type="presOf" srcId="{7FB1C113-7AD3-4678-B9CF-3CC1B9DB81D6}" destId="{A0ECE40D-8C63-4FE1-BA4B-FD25AB477197}" srcOrd="0" destOrd="0" presId="urn:microsoft.com/office/officeart/2005/8/layout/cycle6"/>
    <dgm:cxn modelId="{85C75384-3530-4979-8CA3-94021350EE69}" type="presOf" srcId="{7179DFD3-7B72-44D0-B918-37A48BA98FE3}" destId="{C03D3781-75FB-4EC6-829E-01CF522DACBC}" srcOrd="0" destOrd="0" presId="urn:microsoft.com/office/officeart/2005/8/layout/cycle6"/>
    <dgm:cxn modelId="{ECE098FF-3210-4559-9FAB-0122411DC6AC}" type="presOf" srcId="{B1BA073D-D7D6-4A62-B503-75E1EC8E9A2B}" destId="{D8B1CB85-1E6D-4522-86BC-2B69077A2CE9}" srcOrd="0" destOrd="0" presId="urn:microsoft.com/office/officeart/2005/8/layout/cycle6"/>
    <dgm:cxn modelId="{C5F68741-9D67-4D14-AE3E-5F02DCAF5D25}" type="presOf" srcId="{10332428-6996-4435-883E-EBF4C042F38F}" destId="{AF17C453-A297-4115-A353-CEBA64A98646}" srcOrd="0" destOrd="0" presId="urn:microsoft.com/office/officeart/2005/8/layout/cycle6"/>
    <dgm:cxn modelId="{FE0B6F26-D1DC-4234-AD6F-ACD71968BA27}" type="presOf" srcId="{CFE3A723-4CD4-41FD-8C55-439AFE342D43}" destId="{77C8E28A-2D08-450D-9EF1-DA64F5DF91BE}" srcOrd="0" destOrd="0" presId="urn:microsoft.com/office/officeart/2005/8/layout/cycle6"/>
    <dgm:cxn modelId="{31A16C15-A29F-41C6-B32B-2E05F5967C57}" type="presOf" srcId="{F94B7ECD-DC84-4D04-942C-A7F5C957CB2F}" destId="{D580AF6F-9A5D-478A-A1F5-0E085E350BF7}" srcOrd="0" destOrd="0" presId="urn:microsoft.com/office/officeart/2005/8/layout/cycle6"/>
    <dgm:cxn modelId="{B4FD5053-0874-45F9-8BAA-7E0ED2F48466}" type="presOf" srcId="{A2065574-D1E3-4512-A49B-DCFC60BFE205}" destId="{44B5C3EC-7EDB-4197-A687-E4E6CD039913}" srcOrd="0" destOrd="0" presId="urn:microsoft.com/office/officeart/2005/8/layout/cycle6"/>
    <dgm:cxn modelId="{EDB94D27-97D2-4F6B-96D9-9E46843AF756}" type="presOf" srcId="{1C604071-9D4E-48D3-B945-C65478D5E41D}" destId="{AF4AC36C-EF81-4EFF-8E04-FC4A59568D1F}" srcOrd="0" destOrd="0" presId="urn:microsoft.com/office/officeart/2005/8/layout/cycle6"/>
    <dgm:cxn modelId="{0346FDCF-FAB6-489A-9777-1C6C2A6270C8}" type="presOf" srcId="{C30ED20F-AE18-433E-ABB9-6E95E9613D09}" destId="{6B259713-87C4-414D-86BD-5DC54798E3B3}" srcOrd="0" destOrd="0" presId="urn:microsoft.com/office/officeart/2005/8/layout/cycle6"/>
    <dgm:cxn modelId="{95F44262-B01D-4137-96A0-8EA9DC34540E}" srcId="{10332428-6996-4435-883E-EBF4C042F38F}" destId="{3EF5B009-7486-4804-9149-DE95BD979BB8}" srcOrd="8" destOrd="0" parTransId="{E5F5B695-C00F-437D-9F13-DB2E87369354}" sibTransId="{67C0F1DE-3A0E-4429-8AD7-55A54E21EC30}"/>
    <dgm:cxn modelId="{877A6AD0-D031-4DA8-BF90-8FA6CE3874B6}" srcId="{10332428-6996-4435-883E-EBF4C042F38F}" destId="{E39C5ACA-BE5D-44DF-92B7-3D751DFC1389}" srcOrd="7" destOrd="0" parTransId="{4002D09E-72D1-472F-8F97-8EFFA78A65D0}" sibTransId="{C30ED20F-AE18-433E-ABB9-6E95E9613D09}"/>
    <dgm:cxn modelId="{8AD00837-11AE-4E61-B1DE-E90BDE15F69E}" type="presOf" srcId="{625CB543-5E7E-43C3-9EEB-B7C49F57AEB2}" destId="{A4B0DB8F-358A-4C4F-9FFC-F05D21C2B501}" srcOrd="0" destOrd="0" presId="urn:microsoft.com/office/officeart/2005/8/layout/cycle6"/>
    <dgm:cxn modelId="{57B3C6C8-C199-4176-851D-F7D2D2A489C9}" srcId="{10332428-6996-4435-883E-EBF4C042F38F}" destId="{625CB543-5E7E-43C3-9EEB-B7C49F57AEB2}" srcOrd="4" destOrd="0" parTransId="{72EEBCB3-6AB7-4711-8F07-EF66DC00B3BF}" sibTransId="{1C604071-9D4E-48D3-B945-C65478D5E41D}"/>
    <dgm:cxn modelId="{8CF7C0B3-16ED-4297-8C7F-AC3F5FE4DAF1}" type="presOf" srcId="{B48BFD59-048F-403F-9A39-AE95F82B9D2C}" destId="{FE13A24F-3475-4650-92AC-F70E720231B0}" srcOrd="0" destOrd="0" presId="urn:microsoft.com/office/officeart/2005/8/layout/cycle6"/>
    <dgm:cxn modelId="{7515D233-7C55-461B-AA39-7DF83569648E}" srcId="{10332428-6996-4435-883E-EBF4C042F38F}" destId="{76AA56BA-A84E-4DF0-B286-82032A2B5DBC}" srcOrd="0" destOrd="0" parTransId="{13E3B9D8-03A4-4095-8D8A-2B39C149513C}" sibTransId="{8E1CB5B9-86EA-482C-9B96-76D4B85907B5}"/>
    <dgm:cxn modelId="{1A81604E-5621-4C08-8033-892F576B587F}" type="presOf" srcId="{0EF33ED6-0640-4C3F-9580-BCB34FCFDA67}" destId="{55887946-4300-4FC4-A88B-95D12394212B}" srcOrd="0" destOrd="0" presId="urn:microsoft.com/office/officeart/2005/8/layout/cycle6"/>
    <dgm:cxn modelId="{115EF21B-1F65-4903-8C50-E59CF5FE87D5}" srcId="{10332428-6996-4435-883E-EBF4C042F38F}" destId="{A2065574-D1E3-4512-A49B-DCFC60BFE205}" srcOrd="2" destOrd="0" parTransId="{D86D8588-8327-4BB2-97EB-1B49248C8407}" sibTransId="{CFE3A723-4CD4-41FD-8C55-439AFE342D43}"/>
    <dgm:cxn modelId="{1A8CACB1-10C4-4F30-8B18-8AD898BACEFB}" type="presOf" srcId="{E39C5ACA-BE5D-44DF-92B7-3D751DFC1389}" destId="{C5793185-85A8-4811-99C3-DDFEBD75198B}" srcOrd="0" destOrd="0" presId="urn:microsoft.com/office/officeart/2005/8/layout/cycle6"/>
    <dgm:cxn modelId="{AC2265F3-497E-43C5-AD47-C72D2AB5F05F}" type="presOf" srcId="{8E1CB5B9-86EA-482C-9B96-76D4B85907B5}" destId="{C63A8E04-889C-4C3D-A49D-85AFEBE51D09}" srcOrd="0" destOrd="0" presId="urn:microsoft.com/office/officeart/2005/8/layout/cycle6"/>
    <dgm:cxn modelId="{B2951802-B0DA-459F-8395-8A7A0A0D045A}" srcId="{10332428-6996-4435-883E-EBF4C042F38F}" destId="{F94B7ECD-DC84-4D04-942C-A7F5C957CB2F}" srcOrd="1" destOrd="0" parTransId="{A52ECDA3-95DE-4069-A905-1E0304DA69A4}" sibTransId="{61594C74-2B7A-47B7-9AB4-8F31F6B01E53}"/>
    <dgm:cxn modelId="{60D0BF7B-8D91-4A5E-A21E-556939AC8881}" type="presOf" srcId="{67C0F1DE-3A0E-4429-8AD7-55A54E21EC30}" destId="{2888E415-ED6B-47EC-AB6D-99A46475B45B}" srcOrd="0" destOrd="0" presId="urn:microsoft.com/office/officeart/2005/8/layout/cycle6"/>
    <dgm:cxn modelId="{E0E90E28-AC4E-4802-BD25-7A1043ECAEFF}" srcId="{10332428-6996-4435-883E-EBF4C042F38F}" destId="{CC4F36F6-9D13-4628-B927-3245A27AECA9}" srcOrd="3" destOrd="0" parTransId="{F9BCE53B-C4CC-40EA-9BB8-A5748AC8518B}" sibTransId="{0EF33ED6-0640-4C3F-9580-BCB34FCFDA67}"/>
    <dgm:cxn modelId="{6B5857CB-75B8-42DA-870A-42055FC78463}" type="presParOf" srcId="{AF17C453-A297-4115-A353-CEBA64A98646}" destId="{2BF88084-6F84-4B25-931D-008B643A604D}" srcOrd="0" destOrd="0" presId="urn:microsoft.com/office/officeart/2005/8/layout/cycle6"/>
    <dgm:cxn modelId="{8F9390E0-4007-4FBF-B9A0-43F6F44D6A18}" type="presParOf" srcId="{AF17C453-A297-4115-A353-CEBA64A98646}" destId="{C7C644AF-14C7-4CE8-A6D2-618B61169FFD}" srcOrd="1" destOrd="0" presId="urn:microsoft.com/office/officeart/2005/8/layout/cycle6"/>
    <dgm:cxn modelId="{0659D315-CF90-4F90-B33F-3011372E9F5C}" type="presParOf" srcId="{AF17C453-A297-4115-A353-CEBA64A98646}" destId="{C63A8E04-889C-4C3D-A49D-85AFEBE51D09}" srcOrd="2" destOrd="0" presId="urn:microsoft.com/office/officeart/2005/8/layout/cycle6"/>
    <dgm:cxn modelId="{4DC73BA6-D31A-4CB8-AC1C-746654CE04C8}" type="presParOf" srcId="{AF17C453-A297-4115-A353-CEBA64A98646}" destId="{D580AF6F-9A5D-478A-A1F5-0E085E350BF7}" srcOrd="3" destOrd="0" presId="urn:microsoft.com/office/officeart/2005/8/layout/cycle6"/>
    <dgm:cxn modelId="{0DE49C4D-955D-4E61-B27F-3C184AD69356}" type="presParOf" srcId="{AF17C453-A297-4115-A353-CEBA64A98646}" destId="{B357BBFB-F9A8-45EB-8573-F95928AE43FE}" srcOrd="4" destOrd="0" presId="urn:microsoft.com/office/officeart/2005/8/layout/cycle6"/>
    <dgm:cxn modelId="{3AE424FB-28B5-43CA-B5C3-439D6304FE68}" type="presParOf" srcId="{AF17C453-A297-4115-A353-CEBA64A98646}" destId="{E95D1BC5-39B7-496F-B9CC-78B6785B4EAC}" srcOrd="5" destOrd="0" presId="urn:microsoft.com/office/officeart/2005/8/layout/cycle6"/>
    <dgm:cxn modelId="{64E3B83C-DF79-4F60-A599-13A84EA035F6}" type="presParOf" srcId="{AF17C453-A297-4115-A353-CEBA64A98646}" destId="{44B5C3EC-7EDB-4197-A687-E4E6CD039913}" srcOrd="6" destOrd="0" presId="urn:microsoft.com/office/officeart/2005/8/layout/cycle6"/>
    <dgm:cxn modelId="{68A85833-6A94-4050-B9B8-436129EE2B03}" type="presParOf" srcId="{AF17C453-A297-4115-A353-CEBA64A98646}" destId="{F8455D20-C1C3-4138-84D9-4939717F7E16}" srcOrd="7" destOrd="0" presId="urn:microsoft.com/office/officeart/2005/8/layout/cycle6"/>
    <dgm:cxn modelId="{E67CA41D-4620-4F6B-8DC5-460ED3706F38}" type="presParOf" srcId="{AF17C453-A297-4115-A353-CEBA64A98646}" destId="{77C8E28A-2D08-450D-9EF1-DA64F5DF91BE}" srcOrd="8" destOrd="0" presId="urn:microsoft.com/office/officeart/2005/8/layout/cycle6"/>
    <dgm:cxn modelId="{790B9AC1-B79A-4909-A8DB-A685C2287951}" type="presParOf" srcId="{AF17C453-A297-4115-A353-CEBA64A98646}" destId="{843BB9D4-AC91-469A-86F1-C29D7B0F54FD}" srcOrd="9" destOrd="0" presId="urn:microsoft.com/office/officeart/2005/8/layout/cycle6"/>
    <dgm:cxn modelId="{DC4E36E8-459C-4326-9736-277999DF68DB}" type="presParOf" srcId="{AF17C453-A297-4115-A353-CEBA64A98646}" destId="{392D8ABF-44DE-406C-832B-7BEE02E7AAAB}" srcOrd="10" destOrd="0" presId="urn:microsoft.com/office/officeart/2005/8/layout/cycle6"/>
    <dgm:cxn modelId="{78B8BF19-DC8C-46B3-AFDF-7830542DEACE}" type="presParOf" srcId="{AF17C453-A297-4115-A353-CEBA64A98646}" destId="{55887946-4300-4FC4-A88B-95D12394212B}" srcOrd="11" destOrd="0" presId="urn:microsoft.com/office/officeart/2005/8/layout/cycle6"/>
    <dgm:cxn modelId="{3B5CB1B1-6A68-4785-BD7B-FD5E1B2E77B2}" type="presParOf" srcId="{AF17C453-A297-4115-A353-CEBA64A98646}" destId="{A4B0DB8F-358A-4C4F-9FFC-F05D21C2B501}" srcOrd="12" destOrd="0" presId="urn:microsoft.com/office/officeart/2005/8/layout/cycle6"/>
    <dgm:cxn modelId="{D936428C-48AE-47DC-BF29-C6286D8BAD4A}" type="presParOf" srcId="{AF17C453-A297-4115-A353-CEBA64A98646}" destId="{0218451D-CEB1-4CE7-83D4-F4B2F0E63EC0}" srcOrd="13" destOrd="0" presId="urn:microsoft.com/office/officeart/2005/8/layout/cycle6"/>
    <dgm:cxn modelId="{AC1A84A4-F117-4585-A5B5-EBA1A09E0EAD}" type="presParOf" srcId="{AF17C453-A297-4115-A353-CEBA64A98646}" destId="{AF4AC36C-EF81-4EFF-8E04-FC4A59568D1F}" srcOrd="14" destOrd="0" presId="urn:microsoft.com/office/officeart/2005/8/layout/cycle6"/>
    <dgm:cxn modelId="{9A25DB41-7867-4A58-88E6-EF663DED0E9F}" type="presParOf" srcId="{AF17C453-A297-4115-A353-CEBA64A98646}" destId="{A0ECE40D-8C63-4FE1-BA4B-FD25AB477197}" srcOrd="15" destOrd="0" presId="urn:microsoft.com/office/officeart/2005/8/layout/cycle6"/>
    <dgm:cxn modelId="{11E6F6DD-EC0D-46F0-86A4-FD66411CAD8D}" type="presParOf" srcId="{AF17C453-A297-4115-A353-CEBA64A98646}" destId="{F3DCAC00-D2AB-4C3D-A890-877AC365B432}" srcOrd="16" destOrd="0" presId="urn:microsoft.com/office/officeart/2005/8/layout/cycle6"/>
    <dgm:cxn modelId="{08D22591-647F-498B-B8D7-A5CA50D65C8B}" type="presParOf" srcId="{AF17C453-A297-4115-A353-CEBA64A98646}" destId="{C03D3781-75FB-4EC6-829E-01CF522DACBC}" srcOrd="17" destOrd="0" presId="urn:microsoft.com/office/officeart/2005/8/layout/cycle6"/>
    <dgm:cxn modelId="{63EDDC11-17BC-4B10-80EC-F13319AC61F8}" type="presParOf" srcId="{AF17C453-A297-4115-A353-CEBA64A98646}" destId="{FE13A24F-3475-4650-92AC-F70E720231B0}" srcOrd="18" destOrd="0" presId="urn:microsoft.com/office/officeart/2005/8/layout/cycle6"/>
    <dgm:cxn modelId="{9FD8A363-CEE7-4083-87F8-4041FEA302C3}" type="presParOf" srcId="{AF17C453-A297-4115-A353-CEBA64A98646}" destId="{5F2EC0E6-9B80-4045-AEA9-66CE444285B6}" srcOrd="19" destOrd="0" presId="urn:microsoft.com/office/officeart/2005/8/layout/cycle6"/>
    <dgm:cxn modelId="{F46335CB-ED75-48E2-99C9-0917DD164399}" type="presParOf" srcId="{AF17C453-A297-4115-A353-CEBA64A98646}" destId="{D8B1CB85-1E6D-4522-86BC-2B69077A2CE9}" srcOrd="20" destOrd="0" presId="urn:microsoft.com/office/officeart/2005/8/layout/cycle6"/>
    <dgm:cxn modelId="{CC82770A-6681-43FD-81C1-65A6382C24E5}" type="presParOf" srcId="{AF17C453-A297-4115-A353-CEBA64A98646}" destId="{C5793185-85A8-4811-99C3-DDFEBD75198B}" srcOrd="21" destOrd="0" presId="urn:microsoft.com/office/officeart/2005/8/layout/cycle6"/>
    <dgm:cxn modelId="{4D9D44B2-1846-49E7-9990-61A4BBF6420C}" type="presParOf" srcId="{AF17C453-A297-4115-A353-CEBA64A98646}" destId="{A1458646-14D4-4611-8E62-87DC13FA5C99}" srcOrd="22" destOrd="0" presId="urn:microsoft.com/office/officeart/2005/8/layout/cycle6"/>
    <dgm:cxn modelId="{67330885-7D56-45A1-9022-6BCEA96238DE}" type="presParOf" srcId="{AF17C453-A297-4115-A353-CEBA64A98646}" destId="{6B259713-87C4-414D-86BD-5DC54798E3B3}" srcOrd="23" destOrd="0" presId="urn:microsoft.com/office/officeart/2005/8/layout/cycle6"/>
    <dgm:cxn modelId="{D2BC6091-EF1C-44E9-AB20-192F6DBF77D1}" type="presParOf" srcId="{AF17C453-A297-4115-A353-CEBA64A98646}" destId="{6559A539-76F9-42A6-99E4-CD053B0B57EA}" srcOrd="24" destOrd="0" presId="urn:microsoft.com/office/officeart/2005/8/layout/cycle6"/>
    <dgm:cxn modelId="{69807D78-C2E5-4B21-BCC5-44BF3DC39541}" type="presParOf" srcId="{AF17C453-A297-4115-A353-CEBA64A98646}" destId="{52D99944-ED28-44AD-8FE6-A9C279094F04}" srcOrd="25" destOrd="0" presId="urn:microsoft.com/office/officeart/2005/8/layout/cycle6"/>
    <dgm:cxn modelId="{686B9719-97DF-41A0-8333-2FF16950A969}" type="presParOf" srcId="{AF17C453-A297-4115-A353-CEBA64A98646}" destId="{2888E415-ED6B-47EC-AB6D-99A46475B45B}" srcOrd="26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F88084-6F84-4B25-931D-008B643A604D}">
      <dsp:nvSpPr>
        <dsp:cNvPr id="0" name=""/>
        <dsp:cNvSpPr/>
      </dsp:nvSpPr>
      <dsp:spPr>
        <a:xfrm>
          <a:off x="7010404" y="3"/>
          <a:ext cx="2531461" cy="983344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/>
            <a:t>Capital Programme </a:t>
          </a:r>
          <a:endParaRPr lang="en-IE" sz="2000" b="1" kern="1200" dirty="0"/>
        </a:p>
      </dsp:txBody>
      <dsp:txXfrm>
        <a:off x="7010404" y="3"/>
        <a:ext cx="2531461" cy="983344"/>
      </dsp:txXfrm>
    </dsp:sp>
    <dsp:sp modelId="{C63A8E04-889C-4C3D-A49D-85AFEBE51D09}">
      <dsp:nvSpPr>
        <dsp:cNvPr id="0" name=""/>
        <dsp:cNvSpPr/>
      </dsp:nvSpPr>
      <dsp:spPr>
        <a:xfrm>
          <a:off x="4490655" y="493695"/>
          <a:ext cx="7548866" cy="7548866"/>
        </a:xfrm>
        <a:custGeom>
          <a:avLst/>
          <a:gdLst/>
          <a:ahLst/>
          <a:cxnLst/>
          <a:rect l="0" t="0" r="0" b="0"/>
          <a:pathLst>
            <a:path>
              <a:moveTo>
                <a:pt x="5058766" y="225231"/>
              </a:moveTo>
              <a:arcTo wR="3774433" hR="3774433" stAng="17393606" swAng="7183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0AF6F-9A5D-478A-A1F5-0E085E350BF7}">
      <dsp:nvSpPr>
        <dsp:cNvPr id="0" name=""/>
        <dsp:cNvSpPr/>
      </dsp:nvSpPr>
      <dsp:spPr>
        <a:xfrm>
          <a:off x="10134591" y="1066807"/>
          <a:ext cx="1512837" cy="983344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/>
            <a:t>AHBs</a:t>
          </a:r>
          <a:endParaRPr lang="en-IE" sz="2400" b="1" kern="1200" dirty="0"/>
        </a:p>
      </dsp:txBody>
      <dsp:txXfrm>
        <a:off x="10134591" y="1066807"/>
        <a:ext cx="1512837" cy="983344"/>
      </dsp:txXfrm>
    </dsp:sp>
    <dsp:sp modelId="{E95D1BC5-39B7-496F-B9CC-78B6785B4EAC}">
      <dsp:nvSpPr>
        <dsp:cNvPr id="0" name=""/>
        <dsp:cNvSpPr/>
      </dsp:nvSpPr>
      <dsp:spPr>
        <a:xfrm>
          <a:off x="4483008" y="486537"/>
          <a:ext cx="7548866" cy="7548866"/>
        </a:xfrm>
        <a:custGeom>
          <a:avLst/>
          <a:gdLst/>
          <a:ahLst/>
          <a:cxnLst/>
          <a:rect l="0" t="0" r="0" b="0"/>
          <a:pathLst>
            <a:path>
              <a:moveTo>
                <a:pt x="6840618" y="1573330"/>
              </a:moveTo>
              <a:arcTo wR="3774433" hR="3774433" stAng="19459609" swAng="1073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5C3EC-7EDB-4197-A687-E4E6CD039913}">
      <dsp:nvSpPr>
        <dsp:cNvPr id="0" name=""/>
        <dsp:cNvSpPr/>
      </dsp:nvSpPr>
      <dsp:spPr>
        <a:xfrm>
          <a:off x="10968401" y="3119617"/>
          <a:ext cx="2015917" cy="983344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/>
            <a:t>Unfinished Estates</a:t>
          </a:r>
          <a:endParaRPr lang="en-IE" sz="2000" b="1" kern="1200" dirty="0"/>
        </a:p>
      </dsp:txBody>
      <dsp:txXfrm>
        <a:off x="10968401" y="3119617"/>
        <a:ext cx="2015917" cy="983344"/>
      </dsp:txXfrm>
    </dsp:sp>
    <dsp:sp modelId="{77C8E28A-2D08-450D-9EF1-DA64F5DF91BE}">
      <dsp:nvSpPr>
        <dsp:cNvPr id="0" name=""/>
        <dsp:cNvSpPr/>
      </dsp:nvSpPr>
      <dsp:spPr>
        <a:xfrm>
          <a:off x="4482803" y="435722"/>
          <a:ext cx="7548866" cy="7548866"/>
        </a:xfrm>
        <a:custGeom>
          <a:avLst/>
          <a:gdLst/>
          <a:ahLst/>
          <a:cxnLst/>
          <a:rect l="0" t="0" r="0" b="0"/>
          <a:pathLst>
            <a:path>
              <a:moveTo>
                <a:pt x="7547756" y="3682882"/>
              </a:moveTo>
              <a:arcTo wR="3774433" hR="3774433" stAng="21516607" swAng="14071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BB9D4-AC91-469A-86F1-C29D7B0F54FD}">
      <dsp:nvSpPr>
        <dsp:cNvPr id="0" name=""/>
        <dsp:cNvSpPr/>
      </dsp:nvSpPr>
      <dsp:spPr>
        <a:xfrm>
          <a:off x="10525383" y="5642396"/>
          <a:ext cx="1975100" cy="983344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/>
            <a:t>Repair and Leasing</a:t>
          </a:r>
          <a:endParaRPr lang="en-IE" sz="2400" b="1" kern="1200" dirty="0"/>
        </a:p>
      </dsp:txBody>
      <dsp:txXfrm>
        <a:off x="10525383" y="5642396"/>
        <a:ext cx="1975100" cy="983344"/>
      </dsp:txXfrm>
    </dsp:sp>
    <dsp:sp modelId="{55887946-4300-4FC4-A88B-95D12394212B}">
      <dsp:nvSpPr>
        <dsp:cNvPr id="0" name=""/>
        <dsp:cNvSpPr/>
      </dsp:nvSpPr>
      <dsp:spPr>
        <a:xfrm>
          <a:off x="4413823" y="545078"/>
          <a:ext cx="7548866" cy="7548866"/>
        </a:xfrm>
        <a:custGeom>
          <a:avLst/>
          <a:gdLst/>
          <a:ahLst/>
          <a:cxnLst/>
          <a:rect l="0" t="0" r="0" b="0"/>
          <a:pathLst>
            <a:path>
              <a:moveTo>
                <a:pt x="6756306" y="6088472"/>
              </a:moveTo>
              <a:arcTo wR="3774433" hR="3774433" stAng="2268764" swAng="88405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0DB8F-358A-4C4F-9FFC-F05D21C2B501}">
      <dsp:nvSpPr>
        <dsp:cNvPr id="0" name=""/>
        <dsp:cNvSpPr/>
      </dsp:nvSpPr>
      <dsp:spPr>
        <a:xfrm>
          <a:off x="8581114" y="7321847"/>
          <a:ext cx="1938172" cy="9833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/>
            <a:t>Derelict &amp; Vacant Sites</a:t>
          </a:r>
          <a:endParaRPr lang="en-IE" sz="2400" b="1" kern="1200" dirty="0"/>
        </a:p>
      </dsp:txBody>
      <dsp:txXfrm>
        <a:off x="8581114" y="7321847"/>
        <a:ext cx="1938172" cy="983344"/>
      </dsp:txXfrm>
    </dsp:sp>
    <dsp:sp modelId="{AF4AC36C-EF81-4EFF-8E04-FC4A59568D1F}">
      <dsp:nvSpPr>
        <dsp:cNvPr id="0" name=""/>
        <dsp:cNvSpPr/>
      </dsp:nvSpPr>
      <dsp:spPr>
        <a:xfrm>
          <a:off x="4484835" y="492279"/>
          <a:ext cx="7548866" cy="7548866"/>
        </a:xfrm>
        <a:custGeom>
          <a:avLst/>
          <a:gdLst/>
          <a:ahLst/>
          <a:cxnLst/>
          <a:rect l="0" t="0" r="0" b="0"/>
          <a:pathLst>
            <a:path>
              <a:moveTo>
                <a:pt x="4089623" y="7535683"/>
              </a:moveTo>
              <a:arcTo wR="3774433" hR="3774433" stAng="5112590" swAng="5969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CE40D-8C63-4FE1-BA4B-FD25AB477197}">
      <dsp:nvSpPr>
        <dsp:cNvPr id="0" name=""/>
        <dsp:cNvSpPr/>
      </dsp:nvSpPr>
      <dsp:spPr>
        <a:xfrm>
          <a:off x="6023485" y="7321847"/>
          <a:ext cx="1889700" cy="9833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/>
            <a:t>State Agency Co-operation</a:t>
          </a:r>
        </a:p>
      </dsp:txBody>
      <dsp:txXfrm>
        <a:off x="6023485" y="7321847"/>
        <a:ext cx="1889700" cy="983344"/>
      </dsp:txXfrm>
    </dsp:sp>
    <dsp:sp modelId="{C03D3781-75FB-4EC6-829E-01CF522DACBC}">
      <dsp:nvSpPr>
        <dsp:cNvPr id="0" name=""/>
        <dsp:cNvSpPr/>
      </dsp:nvSpPr>
      <dsp:spPr>
        <a:xfrm>
          <a:off x="4484835" y="492279"/>
          <a:ext cx="7548866" cy="7548866"/>
        </a:xfrm>
        <a:custGeom>
          <a:avLst/>
          <a:gdLst/>
          <a:ahLst/>
          <a:cxnLst/>
          <a:rect l="0" t="0" r="0" b="0"/>
          <a:pathLst>
            <a:path>
              <a:moveTo>
                <a:pt x="1550065" y="6823782"/>
              </a:moveTo>
              <a:arcTo wR="3774433" hR="3774433" stAng="7566547" swAng="88032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3A24F-3475-4650-92AC-F70E720231B0}">
      <dsp:nvSpPr>
        <dsp:cNvPr id="0" name=""/>
        <dsp:cNvSpPr/>
      </dsp:nvSpPr>
      <dsp:spPr>
        <a:xfrm>
          <a:off x="3889885" y="5662257"/>
          <a:ext cx="2201254" cy="9833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/>
            <a:t>Living Over the Shop</a:t>
          </a:r>
        </a:p>
      </dsp:txBody>
      <dsp:txXfrm>
        <a:off x="3889885" y="5662257"/>
        <a:ext cx="2201254" cy="983344"/>
      </dsp:txXfrm>
    </dsp:sp>
    <dsp:sp modelId="{D8B1CB85-1E6D-4522-86BC-2B69077A2CE9}">
      <dsp:nvSpPr>
        <dsp:cNvPr id="0" name=""/>
        <dsp:cNvSpPr/>
      </dsp:nvSpPr>
      <dsp:spPr>
        <a:xfrm>
          <a:off x="4450031" y="407810"/>
          <a:ext cx="7548866" cy="7548866"/>
        </a:xfrm>
        <a:custGeom>
          <a:avLst/>
          <a:gdLst/>
          <a:ahLst/>
          <a:cxnLst/>
          <a:rect l="0" t="0" r="0" b="0"/>
          <a:pathLst>
            <a:path>
              <a:moveTo>
                <a:pt x="296180" y="5240075"/>
              </a:moveTo>
              <a:arcTo wR="3774433" hR="3774433" stAng="9429045" swAng="140356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93185-85A8-4811-99C3-DDFEBD75198B}">
      <dsp:nvSpPr>
        <dsp:cNvPr id="0" name=""/>
        <dsp:cNvSpPr/>
      </dsp:nvSpPr>
      <dsp:spPr>
        <a:xfrm>
          <a:off x="3280283" y="3147489"/>
          <a:ext cx="2439390" cy="9833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/>
            <a:t>Site Identification</a:t>
          </a:r>
        </a:p>
      </dsp:txBody>
      <dsp:txXfrm>
        <a:off x="3280283" y="3147489"/>
        <a:ext cx="2439390" cy="983344"/>
      </dsp:txXfrm>
    </dsp:sp>
    <dsp:sp modelId="{6B259713-87C4-414D-86BD-5DC54798E3B3}">
      <dsp:nvSpPr>
        <dsp:cNvPr id="0" name=""/>
        <dsp:cNvSpPr/>
      </dsp:nvSpPr>
      <dsp:spPr>
        <a:xfrm>
          <a:off x="4533062" y="159942"/>
          <a:ext cx="7548866" cy="7548866"/>
        </a:xfrm>
        <a:custGeom>
          <a:avLst/>
          <a:gdLst/>
          <a:ahLst/>
          <a:cxnLst/>
          <a:rect l="0" t="0" r="0" b="0"/>
          <a:pathLst>
            <a:path>
              <a:moveTo>
                <a:pt x="85221" y="2976899"/>
              </a:moveTo>
              <a:arcTo wR="3774433" hR="3774433" stAng="11531909" swAng="9754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9A539-76F9-42A6-99E4-CD053B0B57EA}">
      <dsp:nvSpPr>
        <dsp:cNvPr id="0" name=""/>
        <dsp:cNvSpPr/>
      </dsp:nvSpPr>
      <dsp:spPr>
        <a:xfrm>
          <a:off x="4038610" y="1143007"/>
          <a:ext cx="2674621" cy="983344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/>
            <a:t>Acquisitions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/>
            <a:t>Buy &amp; Renew</a:t>
          </a:r>
        </a:p>
      </dsp:txBody>
      <dsp:txXfrm>
        <a:off x="4038610" y="1143007"/>
        <a:ext cx="2674621" cy="983344"/>
      </dsp:txXfrm>
    </dsp:sp>
    <dsp:sp modelId="{2888E415-ED6B-47EC-AB6D-99A46475B45B}">
      <dsp:nvSpPr>
        <dsp:cNvPr id="0" name=""/>
        <dsp:cNvSpPr/>
      </dsp:nvSpPr>
      <dsp:spPr>
        <a:xfrm>
          <a:off x="4078688" y="608916"/>
          <a:ext cx="7548866" cy="7548866"/>
        </a:xfrm>
        <a:custGeom>
          <a:avLst/>
          <a:gdLst/>
          <a:ahLst/>
          <a:cxnLst/>
          <a:rect l="0" t="0" r="0" b="0"/>
          <a:pathLst>
            <a:path>
              <a:moveTo>
                <a:pt x="1848958" y="528067"/>
              </a:moveTo>
              <a:arcTo wR="3774433" hR="3774433" stAng="14359626" swAng="105557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4AC32-EBE2-4611-97E3-1A73822CD337}" type="datetimeFigureOut">
              <a:rPr lang="en-IE" smtClean="0"/>
              <a:pPr/>
              <a:t>20/11/2017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5B971-E24F-4ED8-9230-2D901EE7CD54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20.11.2017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source=images&amp;cd=&amp;ved=0ahUKEwiE2fjr5f3SAhWbHsAKHfquAmMQjRwIBw&amp;url=http://rebuildingireland.ie/&amp;psig=AFQjCNFM8p3wojPxo5_DKKw2AqXdu1ZZiw&amp;ust=1490948419081567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3029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2653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pic>
        <p:nvPicPr>
          <p:cNvPr id="10" name="Picture 9" descr="kkcocologoandarms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" y="9182100"/>
            <a:ext cx="521235" cy="7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411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268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7913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9197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8934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</a:t>
            </a:r>
            <a:r>
              <a:rPr lang="en-US" sz="2800" b="1" dirty="0" smtClean="0">
                <a:solidFill>
                  <a:schemeClr val="accent2"/>
                </a:solidFill>
              </a:rPr>
              <a:t>logo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49509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96930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pic>
        <p:nvPicPr>
          <p:cNvPr id="10" name="Picture 9" descr="kkcocologoandarms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" y="9182100"/>
            <a:ext cx="521235" cy="7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29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703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0022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0571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1317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8822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6477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4707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6257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6213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0917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3799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1615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5923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2568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155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8286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7309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3085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734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7234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1674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0099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4850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5280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84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767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4677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1967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9534529"/>
            <a:ext cx="4267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IE" dirty="0" smtClean="0"/>
              <a:t>25/07/2016</a:t>
            </a:r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9534529"/>
            <a:ext cx="5791200" cy="547688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106400" y="9534529"/>
            <a:ext cx="4267200" cy="547688"/>
          </a:xfrm>
          <a:prstGeom prst="rect">
            <a:avLst/>
          </a:prstGeom>
        </p:spPr>
        <p:txBody>
          <a:bodyPr/>
          <a:lstStyle/>
          <a:p>
            <a:fld id="{2B4BCB8B-5DC8-4B05-8177-554AD4D62F0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 smtClean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pic>
        <p:nvPicPr>
          <p:cNvPr id="10" name="Picture 9" descr="kkcocologoandarms_transparent.png"/>
          <p:cNvPicPr>
            <a:picLocks noChangeAspect="1"/>
          </p:cNvPicPr>
          <p:nvPr userDrawn="1"/>
        </p:nvPicPr>
        <p:blipFill>
          <a:blip r:embed="rId2" cstate="print"/>
          <a:srcRect t="32819"/>
          <a:stretch>
            <a:fillRect/>
          </a:stretch>
        </p:blipFill>
        <p:spPr>
          <a:xfrm>
            <a:off x="762000" y="8964901"/>
            <a:ext cx="990600" cy="1002002"/>
          </a:xfrm>
          <a:prstGeom prst="rect">
            <a:avLst/>
          </a:prstGeom>
        </p:spPr>
      </p:pic>
      <p:pic>
        <p:nvPicPr>
          <p:cNvPr id="43010" name="Picture 2" descr="Image result for rebuilding ireland logo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9029700"/>
            <a:ext cx="1009650" cy="955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629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4635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9733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604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164537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303318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6" r:id="rId6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604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2" r:id="rId2"/>
    <p:sldLayoutId id="2147483731" r:id="rId3"/>
    <p:sldLayoutId id="2147483701" r:id="rId4"/>
    <p:sldLayoutId id="2147483700" r:id="rId5"/>
    <p:sldLayoutId id="2147483699" r:id="rId6"/>
    <p:sldLayoutId id="2147483668" r:id="rId7"/>
    <p:sldLayoutId id="2147483670" r:id="rId8"/>
    <p:sldLayoutId id="2147483671" r:id="rId9"/>
    <p:sldLayoutId id="2147483695" r:id="rId10"/>
    <p:sldLayoutId id="2147483696" r:id="rId11"/>
    <p:sldLayoutId id="2147483734" r:id="rId12"/>
    <p:sldLayoutId id="2147483736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63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6" r:id="rId8"/>
    <p:sldLayoutId id="2147483727" r:id="rId9"/>
    <p:sldLayoutId id="2147483721" r:id="rId10"/>
    <p:sldLayoutId id="2147483722" r:id="rId11"/>
    <p:sldLayoutId id="2147483723" r:id="rId12"/>
    <p:sldLayoutId id="2147483679" r:id="rId13"/>
    <p:sldLayoutId id="2147483724" r:id="rId14"/>
    <p:sldLayoutId id="2147483689" r:id="rId15"/>
    <p:sldLayoutId id="2147483682" r:id="rId16"/>
    <p:sldLayoutId id="2147483683" r:id="rId17"/>
    <p:sldLayoutId id="2147483685" r:id="rId18"/>
    <p:sldLayoutId id="2147483686" r:id="rId19"/>
    <p:sldLayoutId id="2147483688" r:id="rId20"/>
    <p:sldLayoutId id="2147483687" r:id="rId21"/>
    <p:sldLayoutId id="2147483684" r:id="rId22"/>
    <p:sldLayoutId id="2147483667" r:id="rId23"/>
    <p:sldLayoutId id="2147483733" r:id="rId24"/>
    <p:sldLayoutId id="2147483750" r:id="rId25"/>
    <p:sldLayoutId id="2147483751" r:id="rId26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source=images&amp;cd=&amp;ved=0ahUKEwiE2fjr5f3SAhWbHsAKHfquAmMQjRwIBw&amp;url=http://rebuildingireland.ie/&amp;psig=AFQjCNFM8p3wojPxo5_DKKw2AqXdu1ZZiw&amp;ust=149094841908156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1725" y="2171700"/>
            <a:ext cx="135445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Kilkenny County Council</a:t>
            </a:r>
            <a:endParaRPr lang="en-IE" sz="6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IE" sz="6600" b="1" dirty="0" smtClean="0">
                <a:solidFill>
                  <a:srgbClr val="FF0000"/>
                </a:solidFill>
              </a:rPr>
              <a:t>Housing Programme</a:t>
            </a:r>
          </a:p>
          <a:p>
            <a:pPr algn="ctr">
              <a:buNone/>
            </a:pPr>
            <a:r>
              <a:rPr lang="en-IE" sz="6600" b="1" dirty="0" smtClean="0"/>
              <a:t>Presentation to Members</a:t>
            </a:r>
          </a:p>
          <a:p>
            <a:pPr algn="ctr">
              <a:buNone/>
            </a:pPr>
            <a:endParaRPr lang="en-IE" sz="6600" b="1" dirty="0" smtClean="0"/>
          </a:p>
          <a:p>
            <a:pPr algn="ctr">
              <a:buNone/>
            </a:pPr>
            <a:r>
              <a:rPr lang="en-IE" sz="6600" b="1" dirty="0" smtClean="0"/>
              <a:t>November 2017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2743200" y="1943100"/>
            <a:ext cx="685800" cy="685800"/>
            <a:chOff x="6324600" y="4114799"/>
            <a:chExt cx="685800" cy="6858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6"/>
          <p:cNvGrpSpPr/>
          <p:nvPr/>
        </p:nvGrpSpPr>
        <p:grpSpPr>
          <a:xfrm rot="10800000">
            <a:off x="13792200" y="6743700"/>
            <a:ext cx="685800" cy="685800"/>
            <a:chOff x="6324600" y="4114799"/>
            <a:chExt cx="685800" cy="68580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9" descr="Council_County_City_Kilkenny.jpg"/>
          <p:cNvPicPr>
            <a:picLocks noChangeAspect="1"/>
          </p:cNvPicPr>
          <p:nvPr/>
        </p:nvPicPr>
        <p:blipFill>
          <a:blip r:embed="rId2" cstate="print"/>
          <a:srcRect r="48663"/>
          <a:stretch>
            <a:fillRect/>
          </a:stretch>
        </p:blipFill>
        <p:spPr>
          <a:xfrm>
            <a:off x="6324600" y="7886700"/>
            <a:ext cx="1600200" cy="1650206"/>
          </a:xfrm>
          <a:prstGeom prst="rect">
            <a:avLst/>
          </a:prstGeom>
        </p:spPr>
      </p:pic>
      <p:pic>
        <p:nvPicPr>
          <p:cNvPr id="39938" name="Picture 2" descr="Image result for rebuilding ireland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8039100"/>
            <a:ext cx="1610732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6931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582900" cy="715581"/>
          </a:xfrm>
        </p:spPr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Kilkenny County Council – Under Construction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1562100"/>
            <a:ext cx="8229600" cy="7894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4 houses in </a:t>
            </a:r>
            <a:r>
              <a:rPr lang="en-IE" sz="3200" b="1" dirty="0" smtClean="0"/>
              <a:t>Wetlands</a:t>
            </a:r>
            <a:r>
              <a:rPr lang="en-IE" sz="3200" dirty="0" smtClean="0"/>
              <a:t> under construction, part of a group housing scheme</a:t>
            </a:r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Work underway at </a:t>
            </a:r>
            <a:r>
              <a:rPr lang="en-IE" sz="3200" b="1" dirty="0" err="1" smtClean="0"/>
              <a:t>Abbeygate</a:t>
            </a:r>
            <a:r>
              <a:rPr lang="en-IE" sz="3200" b="1" dirty="0" smtClean="0"/>
              <a:t>, Ferrybank </a:t>
            </a:r>
            <a:r>
              <a:rPr lang="en-IE" sz="3200" dirty="0" smtClean="0"/>
              <a:t>(11 units) under Turnkey Construction – completion Q4 2017</a:t>
            </a:r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Side Road, </a:t>
            </a:r>
            <a:r>
              <a:rPr lang="en-IE" sz="3200" b="1" dirty="0" err="1" smtClean="0"/>
              <a:t>Mooneenroe</a:t>
            </a:r>
            <a:r>
              <a:rPr lang="en-IE" sz="3200" dirty="0" smtClean="0"/>
              <a:t> (9 units) </a:t>
            </a:r>
            <a:r>
              <a:rPr lang="en-IE" sz="3200" dirty="0" err="1" smtClean="0"/>
              <a:t>Oaklee</a:t>
            </a:r>
            <a:r>
              <a:rPr lang="en-IE" sz="3200" dirty="0" smtClean="0"/>
              <a:t> Housing Association – completion Q4 2017</a:t>
            </a:r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Friary Walk, </a:t>
            </a:r>
            <a:r>
              <a:rPr lang="en-IE" sz="3200" b="1" dirty="0" smtClean="0"/>
              <a:t>Callan</a:t>
            </a:r>
            <a:r>
              <a:rPr lang="en-IE" sz="3200" dirty="0" smtClean="0"/>
              <a:t> (16 units) </a:t>
            </a:r>
            <a:r>
              <a:rPr lang="en-IE" sz="3200" dirty="0" err="1" smtClean="0"/>
              <a:t>Cluid</a:t>
            </a:r>
            <a:r>
              <a:rPr lang="en-IE" sz="3200" dirty="0" smtClean="0"/>
              <a:t> Housing Association </a:t>
            </a:r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sz="3200" dirty="0" smtClean="0"/>
          </a:p>
          <a:p>
            <a:endParaRPr lang="en-IE" dirty="0"/>
          </a:p>
        </p:txBody>
      </p:sp>
      <p:pic>
        <p:nvPicPr>
          <p:cNvPr id="5" name="Picture 4" descr="DSC_0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5666" y="1485900"/>
            <a:ext cx="8127999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0800" y="7353300"/>
            <a:ext cx="5105400" cy="110799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tx2"/>
                </a:solidFill>
              </a:rPr>
              <a:t>40 homes</a:t>
            </a:r>
            <a:endParaRPr lang="en-IE" sz="6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582900" cy="1338828"/>
          </a:xfrm>
        </p:spPr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Kilkenny County Council – Housing Capital </a:t>
            </a:r>
            <a:br>
              <a:rPr lang="en-IE" dirty="0" smtClean="0">
                <a:solidFill>
                  <a:schemeClr val="accent2"/>
                </a:solidFill>
              </a:rPr>
            </a:br>
            <a:r>
              <a:rPr lang="en-IE" dirty="0" smtClean="0">
                <a:solidFill>
                  <a:schemeClr val="accent2"/>
                </a:solidFill>
              </a:rPr>
              <a:t>Planning / Design / Tender Stage 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2324099"/>
            <a:ext cx="16916400" cy="838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3200" dirty="0" smtClean="0"/>
              <a:t> 38 units at </a:t>
            </a:r>
            <a:r>
              <a:rPr lang="en-IE" sz="3200" b="1" dirty="0" smtClean="0"/>
              <a:t>Bolton, Callan</a:t>
            </a:r>
            <a:r>
              <a:rPr lang="en-IE" sz="3200" dirty="0" smtClean="0"/>
              <a:t>. Tender stage Q4 2017 </a:t>
            </a:r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33 units at </a:t>
            </a:r>
            <a:r>
              <a:rPr lang="en-IE" sz="3200" b="1" dirty="0" err="1" smtClean="0"/>
              <a:t>Donaguile</a:t>
            </a:r>
            <a:r>
              <a:rPr lang="en-IE" sz="3200" b="1" dirty="0" smtClean="0"/>
              <a:t>, Castlecomer</a:t>
            </a:r>
            <a:r>
              <a:rPr lang="en-IE" sz="3200" dirty="0" smtClean="0"/>
              <a:t>, Part 8 completed. Tender stage</a:t>
            </a:r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5 units at </a:t>
            </a:r>
            <a:r>
              <a:rPr lang="en-IE" sz="3200" b="1" dirty="0" err="1" smtClean="0"/>
              <a:t>Greensbridge</a:t>
            </a:r>
            <a:r>
              <a:rPr lang="en-IE" sz="3200" b="1" dirty="0" smtClean="0"/>
              <a:t> House, Kilkenny City</a:t>
            </a:r>
            <a:r>
              <a:rPr lang="en-IE" sz="3200" dirty="0" smtClean="0"/>
              <a:t>. Part 8 completed.</a:t>
            </a:r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14 units at </a:t>
            </a:r>
            <a:r>
              <a:rPr lang="en-IE" sz="3200" b="1" dirty="0" smtClean="0"/>
              <a:t>Ballyragget. </a:t>
            </a:r>
            <a:r>
              <a:rPr lang="en-IE" sz="3200" dirty="0" smtClean="0"/>
              <a:t>Stage 1 approval received</a:t>
            </a:r>
            <a:r>
              <a:rPr lang="en-IE" sz="3200" b="1" dirty="0" smtClean="0"/>
              <a:t>. </a:t>
            </a:r>
            <a:r>
              <a:rPr lang="en-IE" sz="3200" dirty="0" smtClean="0"/>
              <a:t>Part 8 Q1 2018.                 </a:t>
            </a:r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18 units at </a:t>
            </a:r>
            <a:r>
              <a:rPr lang="en-IE" sz="3200" b="1" dirty="0" err="1" smtClean="0"/>
              <a:t>Piltown</a:t>
            </a:r>
            <a:r>
              <a:rPr lang="en-IE" sz="3200" b="1" dirty="0" smtClean="0"/>
              <a:t>.</a:t>
            </a:r>
            <a:r>
              <a:rPr lang="en-IE" sz="3200" dirty="0" smtClean="0"/>
              <a:t> Stage 1 approval received.</a:t>
            </a:r>
            <a:r>
              <a:rPr lang="en-IE" sz="3200" b="1" dirty="0" smtClean="0"/>
              <a:t> </a:t>
            </a:r>
            <a:r>
              <a:rPr lang="en-IE" sz="3200" dirty="0" smtClean="0"/>
              <a:t>Part 8 Q1 2018.</a:t>
            </a:r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70 - 80 units </a:t>
            </a:r>
            <a:r>
              <a:rPr lang="en-IE" sz="3200" b="1" dirty="0" err="1" smtClean="0"/>
              <a:t>Crokers</a:t>
            </a:r>
            <a:r>
              <a:rPr lang="en-IE" sz="3200" b="1" dirty="0" smtClean="0"/>
              <a:t> Hill, Kilkenny City</a:t>
            </a:r>
            <a:r>
              <a:rPr lang="en-IE" sz="3200" dirty="0" smtClean="0"/>
              <a:t>. Dept. Stage 1 approval received.</a:t>
            </a:r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7 units at </a:t>
            </a:r>
            <a:r>
              <a:rPr lang="en-IE" sz="3200" b="1" dirty="0" smtClean="0"/>
              <a:t>Golf Links Rd, Kilkenny City</a:t>
            </a:r>
            <a:r>
              <a:rPr lang="en-IE" sz="3200" dirty="0" smtClean="0"/>
              <a:t>. Stage 1 approval received. </a:t>
            </a:r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dirty="0"/>
          </a:p>
        </p:txBody>
      </p:sp>
      <p:sp>
        <p:nvSpPr>
          <p:cNvPr id="5" name="Right Brace 4"/>
          <p:cNvSpPr/>
          <p:nvPr/>
        </p:nvSpPr>
        <p:spPr>
          <a:xfrm>
            <a:off x="13335000" y="5524500"/>
            <a:ext cx="228600" cy="1143000"/>
          </a:xfrm>
          <a:prstGeom prst="rightBrac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582900" cy="1338828"/>
          </a:xfrm>
        </p:spPr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Kilkenny County Council – Housing Capital </a:t>
            </a:r>
            <a:br>
              <a:rPr lang="en-IE" dirty="0" smtClean="0">
                <a:solidFill>
                  <a:schemeClr val="accent2"/>
                </a:solidFill>
              </a:rPr>
            </a:br>
            <a:r>
              <a:rPr lang="en-IE" dirty="0" smtClean="0">
                <a:solidFill>
                  <a:schemeClr val="accent2"/>
                </a:solidFill>
              </a:rPr>
              <a:t>Planning / Design / Tender Stage 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2324099"/>
            <a:ext cx="16916400" cy="1134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4 units at </a:t>
            </a:r>
            <a:r>
              <a:rPr lang="en-IE" sz="3200" b="1" dirty="0" err="1" smtClean="0"/>
              <a:t>Robertshill</a:t>
            </a:r>
            <a:r>
              <a:rPr lang="en-IE" sz="3200" b="1" dirty="0" smtClean="0"/>
              <a:t>, Kilkenny City</a:t>
            </a:r>
            <a:r>
              <a:rPr lang="en-IE" sz="3200" dirty="0" smtClean="0"/>
              <a:t>. Stage 1 approval received.</a:t>
            </a:r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4 units at </a:t>
            </a:r>
            <a:r>
              <a:rPr lang="en-IE" sz="3200" b="1" dirty="0" err="1" smtClean="0"/>
              <a:t>Blackstaff</a:t>
            </a:r>
            <a:r>
              <a:rPr lang="en-IE" sz="3200" b="1" dirty="0" smtClean="0"/>
              <a:t>, Callan</a:t>
            </a:r>
            <a:r>
              <a:rPr lang="en-IE" sz="3200" dirty="0" smtClean="0"/>
              <a:t>. Stage 1 approval received. PART 8 Nov meeting</a:t>
            </a:r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1 rural cottage at </a:t>
            </a:r>
            <a:r>
              <a:rPr lang="en-IE" sz="3200" b="1" dirty="0" err="1" smtClean="0"/>
              <a:t>Barna</a:t>
            </a:r>
            <a:r>
              <a:rPr lang="en-IE" sz="3200" b="1" dirty="0" smtClean="0"/>
              <a:t>, </a:t>
            </a:r>
            <a:r>
              <a:rPr lang="en-IE" sz="3200" b="1" dirty="0" err="1" smtClean="0"/>
              <a:t>Freshford</a:t>
            </a:r>
            <a:r>
              <a:rPr lang="en-IE" sz="3200" dirty="0" smtClean="0"/>
              <a:t>. Stage 4 approval expected</a:t>
            </a:r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1 House at </a:t>
            </a:r>
            <a:r>
              <a:rPr lang="en-IE" sz="3200" b="1" dirty="0" smtClean="0"/>
              <a:t>St Mary’s Group Housing Scheme</a:t>
            </a:r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3 House at </a:t>
            </a:r>
            <a:r>
              <a:rPr lang="en-IE" sz="3200" b="1" dirty="0" smtClean="0"/>
              <a:t>St Catherine’s Group Housing Scheme </a:t>
            </a:r>
            <a:r>
              <a:rPr lang="en-IE" sz="3200" dirty="0" smtClean="0"/>
              <a:t>(Phases 3) </a:t>
            </a:r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10 houses at </a:t>
            </a:r>
            <a:r>
              <a:rPr lang="en-IE" sz="3200" dirty="0" err="1" smtClean="0"/>
              <a:t>Ladywell</a:t>
            </a:r>
            <a:r>
              <a:rPr lang="en-IE" sz="3200" dirty="0" smtClean="0"/>
              <a:t> &amp; 3 houses at </a:t>
            </a:r>
            <a:r>
              <a:rPr lang="en-IE" sz="3200" dirty="0" err="1" smtClean="0"/>
              <a:t>Cloghabrody</a:t>
            </a:r>
            <a:r>
              <a:rPr lang="en-IE" sz="3200" dirty="0" smtClean="0"/>
              <a:t>, </a:t>
            </a:r>
            <a:r>
              <a:rPr lang="en-IE" sz="3200" dirty="0" err="1" smtClean="0"/>
              <a:t>Thomastown</a:t>
            </a:r>
            <a:endParaRPr lang="en-IE" sz="3200" dirty="0" smtClean="0"/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15 Units at </a:t>
            </a:r>
            <a:r>
              <a:rPr lang="en-IE" sz="3200" dirty="0" err="1" smtClean="0"/>
              <a:t>Broguemaker</a:t>
            </a:r>
            <a:r>
              <a:rPr lang="en-IE" sz="3200" dirty="0" smtClean="0"/>
              <a:t>, </a:t>
            </a:r>
            <a:r>
              <a:rPr lang="en-IE" sz="3200" dirty="0" err="1" smtClean="0"/>
              <a:t>Castlecomer</a:t>
            </a:r>
            <a:r>
              <a:rPr lang="en-IE" sz="3200" dirty="0" smtClean="0"/>
              <a:t> Road, Kilkenny</a:t>
            </a:r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sz="3200" b="1" dirty="0" smtClean="0"/>
          </a:p>
          <a:p>
            <a:pPr>
              <a:buFont typeface="Arial" pitchFamily="34" charset="0"/>
              <a:buChar char="•"/>
            </a:pPr>
            <a:endParaRPr lang="en-IE" sz="3200" b="1" dirty="0" smtClean="0"/>
          </a:p>
          <a:p>
            <a:endParaRPr lang="en-IE" sz="3200" dirty="0" smtClean="0"/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0" y="5448300"/>
            <a:ext cx="4876800" cy="110799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tx2"/>
                </a:solidFill>
              </a:rPr>
              <a:t>231 homes</a:t>
            </a:r>
            <a:endParaRPr lang="en-IE" sz="6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582900" cy="1338828"/>
          </a:xfrm>
        </p:spPr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Kilkenny County Council – (Leasing) AHB’s</a:t>
            </a:r>
            <a:br>
              <a:rPr lang="en-IE" dirty="0" smtClean="0">
                <a:solidFill>
                  <a:schemeClr val="accent2"/>
                </a:solidFill>
              </a:rPr>
            </a:b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638300"/>
            <a:ext cx="16687800" cy="1035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2800" dirty="0" smtClean="0"/>
              <a:t>12 units at </a:t>
            </a:r>
            <a:r>
              <a:rPr lang="en-IE" sz="2800" b="1" dirty="0" err="1" smtClean="0"/>
              <a:t>Ogenty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Gowran</a:t>
            </a:r>
            <a:r>
              <a:rPr lang="en-IE" sz="2800" b="1" dirty="0" smtClean="0"/>
              <a:t> </a:t>
            </a:r>
            <a:r>
              <a:rPr lang="en-IE" sz="2800" dirty="0" smtClean="0"/>
              <a:t> - </a:t>
            </a:r>
            <a:r>
              <a:rPr lang="en-IE" sz="2800" dirty="0" err="1" smtClean="0"/>
              <a:t>est</a:t>
            </a:r>
            <a:r>
              <a:rPr lang="en-IE" sz="2800" dirty="0" smtClean="0"/>
              <a:t> delivery Q1 2018</a:t>
            </a:r>
          </a:p>
          <a:p>
            <a:pPr>
              <a:buFont typeface="Arial" pitchFamily="34" charset="0"/>
              <a:buChar char="•"/>
            </a:pPr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2800" dirty="0" smtClean="0"/>
              <a:t>10 units at </a:t>
            </a:r>
            <a:r>
              <a:rPr lang="en-IE" sz="2800" b="1" dirty="0" err="1" smtClean="0"/>
              <a:t>Castlehyde</a:t>
            </a:r>
            <a:r>
              <a:rPr lang="en-IE" sz="2800" b="1" dirty="0" smtClean="0"/>
              <a:t>, </a:t>
            </a:r>
            <a:r>
              <a:rPr lang="en-IE" sz="2800" b="1" dirty="0" err="1" smtClean="0"/>
              <a:t>Rosbercon</a:t>
            </a:r>
            <a:r>
              <a:rPr lang="en-IE" sz="2800" b="1" dirty="0" smtClean="0"/>
              <a:t> </a:t>
            </a:r>
            <a:r>
              <a:rPr lang="en-IE" sz="2800" dirty="0" smtClean="0"/>
              <a:t>- </a:t>
            </a:r>
            <a:r>
              <a:rPr lang="en-IE" sz="2800" dirty="0" err="1" smtClean="0"/>
              <a:t>est</a:t>
            </a:r>
            <a:r>
              <a:rPr lang="en-IE" sz="2800" dirty="0" smtClean="0"/>
              <a:t> delivery Q1 2018</a:t>
            </a:r>
          </a:p>
          <a:p>
            <a:pPr>
              <a:buFont typeface="Arial" pitchFamily="34" charset="0"/>
              <a:buChar char="•"/>
            </a:pPr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2800" dirty="0" smtClean="0"/>
              <a:t>2 units at </a:t>
            </a:r>
            <a:r>
              <a:rPr lang="en-IE" sz="2800" b="1" dirty="0" err="1" smtClean="0"/>
              <a:t>O’Loughlin</a:t>
            </a:r>
            <a:r>
              <a:rPr lang="en-IE" sz="2800" b="1" dirty="0" smtClean="0"/>
              <a:t> Court</a:t>
            </a:r>
            <a:r>
              <a:rPr lang="en-IE" sz="2800" dirty="0" smtClean="0"/>
              <a:t>, Hebron Rd – construction to start</a:t>
            </a:r>
          </a:p>
          <a:p>
            <a:pPr>
              <a:buFont typeface="Arial" pitchFamily="34" charset="0"/>
              <a:buChar char="•"/>
            </a:pPr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2800" dirty="0" smtClean="0"/>
              <a:t>6 units at </a:t>
            </a:r>
            <a:r>
              <a:rPr lang="en-IE" sz="2800" b="1" dirty="0" err="1" smtClean="0"/>
              <a:t>Mooncoin</a:t>
            </a:r>
            <a:r>
              <a:rPr lang="en-IE" sz="2800" dirty="0" smtClean="0"/>
              <a:t> – site clearance </a:t>
            </a:r>
          </a:p>
          <a:p>
            <a:pPr>
              <a:buFont typeface="Arial" pitchFamily="34" charset="0"/>
              <a:buChar char="•"/>
            </a:pPr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2800" dirty="0" smtClean="0"/>
              <a:t>39 units at </a:t>
            </a:r>
            <a:r>
              <a:rPr lang="en-IE" sz="2800" b="1" dirty="0" err="1" smtClean="0"/>
              <a:t>Ballybought</a:t>
            </a:r>
            <a:r>
              <a:rPr lang="en-IE" sz="2800" b="1" dirty="0" smtClean="0"/>
              <a:t> St, Kilkenny City</a:t>
            </a:r>
            <a:r>
              <a:rPr lang="en-IE" sz="2800" dirty="0" smtClean="0"/>
              <a:t> – estimated delivery Q4 2018</a:t>
            </a:r>
          </a:p>
          <a:p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2800" dirty="0" smtClean="0"/>
              <a:t>27 units at </a:t>
            </a:r>
            <a:r>
              <a:rPr lang="en-IE" sz="2800" b="1" dirty="0" err="1" smtClean="0"/>
              <a:t>Walkin</a:t>
            </a:r>
            <a:r>
              <a:rPr lang="en-IE" sz="2800" b="1" dirty="0" smtClean="0"/>
              <a:t> St, Kilkenny City </a:t>
            </a:r>
            <a:r>
              <a:rPr lang="en-IE" sz="2800" dirty="0" smtClean="0"/>
              <a:t>– estimated delivery 2019</a:t>
            </a:r>
          </a:p>
          <a:p>
            <a:pPr>
              <a:buFont typeface="Arial" pitchFamily="34" charset="0"/>
              <a:buChar char="•"/>
            </a:pPr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2800" dirty="0" smtClean="0"/>
              <a:t>15 - 50 units (Phase 1,2,3) at </a:t>
            </a:r>
            <a:r>
              <a:rPr lang="en-IE" sz="2800" b="1" dirty="0" smtClean="0"/>
              <a:t>Nuncio Rd., Kilkenny City </a:t>
            </a:r>
            <a:r>
              <a:rPr lang="en-IE" sz="2800" dirty="0" smtClean="0"/>
              <a:t>- estimated delivery 2019</a:t>
            </a:r>
          </a:p>
          <a:p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2800" dirty="0" smtClean="0"/>
              <a:t>15 units at </a:t>
            </a:r>
            <a:r>
              <a:rPr lang="en-IE" sz="2800" b="1" dirty="0" err="1" smtClean="0"/>
              <a:t>Callan</a:t>
            </a:r>
            <a:r>
              <a:rPr lang="en-IE" sz="2800" b="1" dirty="0" smtClean="0"/>
              <a:t> Manor, </a:t>
            </a:r>
            <a:r>
              <a:rPr lang="en-IE" sz="2800" b="1" dirty="0" err="1" smtClean="0"/>
              <a:t>Callan</a:t>
            </a:r>
            <a:r>
              <a:rPr lang="en-IE" sz="2800" b="1" dirty="0" smtClean="0"/>
              <a:t> </a:t>
            </a:r>
            <a:r>
              <a:rPr lang="en-IE" sz="2800" dirty="0" smtClean="0"/>
              <a:t>- </a:t>
            </a:r>
            <a:r>
              <a:rPr lang="en-IE" sz="2800" dirty="0" err="1" smtClean="0"/>
              <a:t>est</a:t>
            </a:r>
            <a:r>
              <a:rPr lang="en-IE" sz="2800" dirty="0" smtClean="0"/>
              <a:t> delivery Q1 2018</a:t>
            </a:r>
          </a:p>
          <a:p>
            <a:pPr>
              <a:buFont typeface="Arial" pitchFamily="34" charset="0"/>
              <a:buChar char="•"/>
            </a:pPr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2800" dirty="0" smtClean="0"/>
              <a:t> 20 Leasing Acquisitions – Various Locations in City and County</a:t>
            </a: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12725400" y="4152900"/>
            <a:ext cx="4724400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tx2"/>
                </a:solidFill>
              </a:rPr>
              <a:t>181 homes</a:t>
            </a:r>
            <a:endParaRPr lang="en-IE" sz="6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4287500" cy="1338828"/>
          </a:xfrm>
        </p:spPr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Kilkenny County Council – (CAS) AHB’s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714500"/>
          <a:ext cx="12725400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/>
                <a:gridCol w="4176003"/>
                <a:gridCol w="2910597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Location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AHB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Number</a:t>
                      </a:r>
                      <a:endParaRPr lang="en-IE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Smiths Road, </a:t>
                      </a:r>
                      <a:r>
                        <a:rPr lang="en-IE" sz="2400" dirty="0" err="1" smtClean="0"/>
                        <a:t>Ballyraggett</a:t>
                      </a:r>
                      <a:endParaRPr lang="en-IE" sz="2400" dirty="0" smtClean="0"/>
                    </a:p>
                    <a:p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err="1" smtClean="0"/>
                        <a:t>Oaklee</a:t>
                      </a:r>
                      <a:r>
                        <a:rPr lang="en-IE" sz="2400" dirty="0" smtClean="0"/>
                        <a:t>/St Patricks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 smtClean="0"/>
                        <a:t>4</a:t>
                      </a:r>
                      <a:endParaRPr lang="en-I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Good Shepherd</a:t>
                      </a:r>
                      <a:r>
                        <a:rPr lang="en-IE" sz="2400" baseline="0" dirty="0" smtClean="0"/>
                        <a:t> Centre, Wing 52</a:t>
                      </a:r>
                    </a:p>
                    <a:p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GCSK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 smtClean="0"/>
                        <a:t>12</a:t>
                      </a:r>
                      <a:endParaRPr lang="en-I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err="1" smtClean="0"/>
                        <a:t>Garringreen</a:t>
                      </a:r>
                      <a:r>
                        <a:rPr lang="en-IE" sz="2400" dirty="0" smtClean="0"/>
                        <a:t>,</a:t>
                      </a:r>
                      <a:r>
                        <a:rPr lang="en-IE" sz="2400" baseline="0" dirty="0" smtClean="0"/>
                        <a:t> Kilkenny</a:t>
                      </a:r>
                    </a:p>
                    <a:p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SOS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 smtClean="0"/>
                        <a:t>6</a:t>
                      </a:r>
                      <a:endParaRPr lang="en-I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err="1" smtClean="0"/>
                        <a:t>Jerpoint</a:t>
                      </a:r>
                      <a:r>
                        <a:rPr lang="en-IE" sz="2400" dirty="0" smtClean="0"/>
                        <a:t>,</a:t>
                      </a:r>
                      <a:r>
                        <a:rPr lang="en-IE" sz="2400" baseline="0" dirty="0" smtClean="0"/>
                        <a:t> </a:t>
                      </a:r>
                      <a:r>
                        <a:rPr lang="en-IE" sz="2400" baseline="0" dirty="0" err="1" smtClean="0"/>
                        <a:t>Thomastown</a:t>
                      </a:r>
                      <a:endParaRPr lang="en-IE" sz="2400" baseline="0" dirty="0" smtClean="0"/>
                    </a:p>
                    <a:p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err="1" smtClean="0"/>
                        <a:t>Camphill</a:t>
                      </a:r>
                      <a:r>
                        <a:rPr lang="en-IE" sz="2400" baseline="0" dirty="0" smtClean="0"/>
                        <a:t> 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 smtClean="0"/>
                        <a:t>3</a:t>
                      </a:r>
                      <a:endParaRPr lang="en-I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Golf Links Road, Kilkenny</a:t>
                      </a:r>
                    </a:p>
                    <a:p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Respond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 smtClean="0"/>
                        <a:t>15</a:t>
                      </a:r>
                      <a:endParaRPr lang="en-I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err="1" smtClean="0"/>
                        <a:t>Callan</a:t>
                      </a:r>
                      <a:r>
                        <a:rPr lang="en-IE" sz="2400" dirty="0" smtClean="0"/>
                        <a:t> (Nimble</a:t>
                      </a:r>
                      <a:r>
                        <a:rPr lang="en-IE" sz="2400" baseline="0" dirty="0" smtClean="0"/>
                        <a:t> Spaces Project)</a:t>
                      </a:r>
                    </a:p>
                    <a:p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err="1" smtClean="0"/>
                        <a:t>Camphill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 smtClean="0"/>
                        <a:t>16</a:t>
                      </a:r>
                      <a:endParaRPr lang="en-I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Church Lane, Kilkenny</a:t>
                      </a:r>
                    </a:p>
                    <a:p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GSCK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 smtClean="0"/>
                        <a:t>6</a:t>
                      </a:r>
                      <a:endParaRPr lang="en-I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err="1" smtClean="0"/>
                        <a:t>Ennisnag</a:t>
                      </a:r>
                      <a:r>
                        <a:rPr lang="en-IE" sz="2400" dirty="0" smtClean="0"/>
                        <a:t>,</a:t>
                      </a:r>
                      <a:r>
                        <a:rPr lang="en-IE" sz="2400" baseline="0" dirty="0" smtClean="0"/>
                        <a:t> </a:t>
                      </a:r>
                      <a:r>
                        <a:rPr lang="en-IE" sz="2400" baseline="0" dirty="0" err="1" smtClean="0"/>
                        <a:t>Stoneyford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err="1" smtClean="0"/>
                        <a:t>Kingsriver</a:t>
                      </a:r>
                      <a:r>
                        <a:rPr lang="en-IE" sz="2400" baseline="0" dirty="0" smtClean="0"/>
                        <a:t> </a:t>
                      </a:r>
                      <a:r>
                        <a:rPr lang="en-IE" sz="2400" dirty="0" smtClean="0"/>
                        <a:t>Community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 smtClean="0"/>
                        <a:t>2</a:t>
                      </a:r>
                      <a:endParaRPr lang="en-IE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20800" y="5143500"/>
            <a:ext cx="27432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chemeClr val="tx2"/>
                </a:solidFill>
              </a:rPr>
              <a:t>64 Units</a:t>
            </a:r>
            <a:endParaRPr lang="en-IE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582900" cy="715581"/>
          </a:xfrm>
        </p:spPr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Kilkenny County Council – Single </a:t>
            </a:r>
            <a:r>
              <a:rPr lang="en-IE" dirty="0" err="1" smtClean="0">
                <a:solidFill>
                  <a:schemeClr val="accent2"/>
                </a:solidFill>
              </a:rPr>
              <a:t>Aquisitions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dirty="0" smtClean="0"/>
              <a:t>page</a:t>
            </a:r>
          </a:p>
          <a:p>
            <a:pPr algn="l"/>
            <a:r>
              <a:rPr lang="en-US" dirty="0" smtClean="0"/>
              <a:t>0</a:t>
            </a:r>
            <a:fld id="{37D409AB-2201-4E18-8A34-C31753AD9B06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333500"/>
            <a:ext cx="166878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6057900"/>
            <a:ext cx="7086600" cy="110799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tx2"/>
                </a:solidFill>
              </a:rPr>
              <a:t>45 homes</a:t>
            </a:r>
            <a:endParaRPr lang="en-IE" sz="36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324100"/>
            <a:ext cx="1470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4000" b="1" dirty="0" smtClean="0"/>
              <a:t>30 units </a:t>
            </a:r>
            <a:r>
              <a:rPr lang="en-IE" sz="4000" dirty="0" smtClean="0"/>
              <a:t>– sales completed in 2017 to date </a:t>
            </a:r>
          </a:p>
          <a:p>
            <a:pPr>
              <a:buFont typeface="Arial" pitchFamily="34" charset="0"/>
              <a:buChar char="•"/>
            </a:pPr>
            <a:endParaRPr lang="en-IE" sz="4000" dirty="0" smtClean="0"/>
          </a:p>
          <a:p>
            <a:pPr>
              <a:buFont typeface="Arial" pitchFamily="34" charset="0"/>
              <a:buChar char="•"/>
            </a:pPr>
            <a:r>
              <a:rPr lang="en-IE" sz="4000" b="1" dirty="0" smtClean="0"/>
              <a:t>15 units </a:t>
            </a:r>
            <a:r>
              <a:rPr lang="en-IE" sz="4000" dirty="0" smtClean="0"/>
              <a:t>– sale agreed – purchase in progress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960" t="41667" r="54100" b="22917"/>
          <a:stretch>
            <a:fillRect/>
          </a:stretch>
        </p:blipFill>
        <p:spPr bwMode="auto">
          <a:xfrm>
            <a:off x="10551459" y="4610100"/>
            <a:ext cx="597945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dirty="0" smtClean="0"/>
              <a:t>page</a:t>
            </a:r>
          </a:p>
          <a:p>
            <a:pPr algn="l"/>
            <a:r>
              <a:rPr lang="en-US" dirty="0" smtClean="0"/>
              <a:t>0</a:t>
            </a:r>
            <a:fld id="{37D409AB-2201-4E18-8A34-C31753AD9B06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333500"/>
            <a:ext cx="166878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4592300" cy="1338828"/>
          </a:xfrm>
        </p:spPr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Rebuilding Ireland 2016 - 2021</a:t>
            </a:r>
            <a:br>
              <a:rPr lang="en-IE" dirty="0" smtClean="0">
                <a:solidFill>
                  <a:schemeClr val="accent2"/>
                </a:solidFill>
              </a:rPr>
            </a:br>
            <a:r>
              <a:rPr lang="en-IE" dirty="0" smtClean="0">
                <a:solidFill>
                  <a:schemeClr val="accent2"/>
                </a:solidFill>
              </a:rPr>
              <a:t>Summary</a:t>
            </a:r>
            <a:endParaRPr lang="en-IE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2171700"/>
          <a:ext cx="8077200" cy="704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752600"/>
              </a:tblGrid>
              <a:tr h="121920">
                <a:tc>
                  <a:txBody>
                    <a:bodyPr/>
                    <a:lstStyle/>
                    <a:p>
                      <a:r>
                        <a:rPr lang="en-IE" dirty="0" smtClean="0"/>
                        <a:t>Scheme of Delivery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Units 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Acquisitions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0" dirty="0" smtClean="0"/>
                        <a:t>-Completed</a:t>
                      </a:r>
                      <a:endParaRPr lang="en-I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45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0" dirty="0" smtClean="0"/>
                        <a:t>-Proposed</a:t>
                      </a:r>
                      <a:endParaRPr lang="en-I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60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Construction 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-Completed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74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-Under Construction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40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-Planning, Design, Tender</a:t>
                      </a:r>
                      <a:r>
                        <a:rPr lang="en-IE" baseline="0" dirty="0" smtClean="0"/>
                        <a:t> stage   KCC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231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/>
                        <a:t>-</a:t>
                      </a:r>
                      <a:r>
                        <a:rPr lang="en-IE" dirty="0" smtClean="0"/>
                        <a:t>Site Appraisals (15)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121+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0" dirty="0" smtClean="0"/>
                        <a:t>-Long Term Voids</a:t>
                      </a:r>
                      <a:endParaRPr lang="en-I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16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Voluntary</a:t>
                      </a:r>
                      <a:r>
                        <a:rPr lang="en-IE" b="1" baseline="0" dirty="0" smtClean="0"/>
                        <a:t> 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Leasing Proposals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181+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Capital Assistance</a:t>
                      </a:r>
                      <a:r>
                        <a:rPr lang="en-IE" baseline="0" dirty="0" smtClean="0"/>
                        <a:t> Scheme (CAS)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64+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/>
                        <a:t>Total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832</a:t>
                      </a:r>
                      <a:endParaRPr lang="en-IE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01200" y="3238500"/>
            <a:ext cx="69342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tx2"/>
                </a:solidFill>
              </a:rPr>
              <a:t>Rebuilding Ireland 2016 – 2021 </a:t>
            </a:r>
            <a:endParaRPr lang="en-IE" sz="36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58600" y="4686300"/>
            <a:ext cx="298453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sz="3600" b="1" dirty="0" smtClean="0">
                <a:solidFill>
                  <a:schemeClr val="tx2"/>
                </a:solidFill>
              </a:rPr>
              <a:t>Target  = 822</a:t>
            </a:r>
            <a:endParaRPr lang="en-IE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582900" cy="715581"/>
          </a:xfrm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Kilkenny County Council – Challenges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4914900"/>
            <a:ext cx="152400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IE" sz="3600" dirty="0" smtClean="0"/>
          </a:p>
          <a:p>
            <a:r>
              <a:rPr lang="en-IE" sz="3600" dirty="0" smtClean="0"/>
              <a:t>    </a:t>
            </a:r>
          </a:p>
          <a:p>
            <a:pPr>
              <a:buFont typeface="Arial" pitchFamily="34" charset="0"/>
              <a:buChar char="•"/>
            </a:pPr>
            <a:endParaRPr lang="en-IE" sz="1000" u="sng" dirty="0" smtClean="0"/>
          </a:p>
          <a:p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762000" y="2171700"/>
            <a:ext cx="172212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E" sz="4000" dirty="0" smtClean="0"/>
              <a:t>Identification of additional development sites, particularly Kilkenny City, seeking to provide sustainable housing development.</a:t>
            </a:r>
          </a:p>
          <a:p>
            <a:endParaRPr lang="en-IE" sz="4000" dirty="0" smtClean="0"/>
          </a:p>
          <a:p>
            <a:pPr>
              <a:buFont typeface="Arial" pitchFamily="34" charset="0"/>
              <a:buChar char="•"/>
            </a:pPr>
            <a:r>
              <a:rPr lang="en-IE" sz="4000" dirty="0" smtClean="0"/>
              <a:t> 75% of the overall demand is for 1 and 2 bed units but there is limited stock of such units available for purchase.</a:t>
            </a:r>
          </a:p>
          <a:p>
            <a:endParaRPr lang="en-IE" sz="4000" dirty="0" smtClean="0"/>
          </a:p>
          <a:p>
            <a:pPr>
              <a:buFont typeface="Arial" pitchFamily="34" charset="0"/>
              <a:buChar char="•"/>
            </a:pPr>
            <a:r>
              <a:rPr lang="en-IE" sz="4000" dirty="0" smtClean="0"/>
              <a:t> Changes in the mechanisms for Social Housing development</a:t>
            </a:r>
          </a:p>
          <a:p>
            <a:pPr lvl="1">
              <a:buFont typeface="Wingdings" pitchFamily="2" charset="2"/>
              <a:buChar char="Ø"/>
            </a:pPr>
            <a:r>
              <a:rPr lang="en-IE" sz="4000" dirty="0" smtClean="0"/>
              <a:t> less reliance on new units from HAP/RAS</a:t>
            </a:r>
          </a:p>
          <a:p>
            <a:pPr lvl="1">
              <a:buFont typeface="Wingdings" pitchFamily="2" charset="2"/>
              <a:buChar char="Ø"/>
            </a:pPr>
            <a:r>
              <a:rPr lang="en-IE" sz="4000" dirty="0" smtClean="0"/>
              <a:t> enabling private sector housing provision and Part V e.g. LIHAF</a:t>
            </a:r>
          </a:p>
          <a:p>
            <a:pPr lvl="1">
              <a:buFont typeface="Wingdings" pitchFamily="2" charset="2"/>
              <a:buChar char="Ø"/>
            </a:pPr>
            <a:r>
              <a:rPr lang="en-IE" sz="4000" dirty="0" smtClean="0"/>
              <a:t> Vacant Lands &amp; Sites including Derelict Properties</a:t>
            </a:r>
          </a:p>
          <a:p>
            <a:pPr>
              <a:buFont typeface="Arial" pitchFamily="34" charset="0"/>
              <a:buChar char="•"/>
            </a:pPr>
            <a:endParaRPr lang="en-IE" sz="3600" dirty="0" smtClean="0"/>
          </a:p>
          <a:p>
            <a:pPr>
              <a:buFont typeface="Arial" pitchFamily="34" charset="0"/>
              <a:buChar char="•"/>
            </a:pPr>
            <a:endParaRPr lang="en-IE" sz="3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solidFill>
            <a:schemeClr val="bg1"/>
          </a:solidFill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Homelessness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562100"/>
            <a:ext cx="15925800" cy="1009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4000" dirty="0" smtClean="0"/>
              <a:t> Currently, Average of 30 homeless presentations each month</a:t>
            </a:r>
          </a:p>
          <a:p>
            <a:endParaRPr lang="en-IE" sz="4000" dirty="0" smtClean="0"/>
          </a:p>
          <a:p>
            <a:pPr>
              <a:buFont typeface="Arial" pitchFamily="34" charset="0"/>
              <a:buChar char="•"/>
            </a:pPr>
            <a:r>
              <a:rPr lang="en-IE" sz="4000" dirty="0" smtClean="0"/>
              <a:t> In addition to current stock levels, the Council in collaboration with Voluntary Bodies provide;</a:t>
            </a:r>
          </a:p>
          <a:p>
            <a:endParaRPr lang="en-IE" sz="4000" dirty="0" smtClean="0"/>
          </a:p>
          <a:p>
            <a:pPr lvl="1">
              <a:buFont typeface="Wingdings" pitchFamily="2" charset="2"/>
              <a:buChar char="v"/>
            </a:pPr>
            <a:r>
              <a:rPr lang="en-IE" sz="3600" dirty="0" smtClean="0"/>
              <a:t>24 units at Good Shepherd Centre</a:t>
            </a:r>
          </a:p>
          <a:p>
            <a:pPr lvl="1">
              <a:buFont typeface="Wingdings" pitchFamily="2" charset="2"/>
              <a:buChar char="v"/>
            </a:pPr>
            <a:r>
              <a:rPr lang="en-IE" sz="3600" dirty="0" smtClean="0"/>
              <a:t>8 transitional units at Brother Thomas Place      </a:t>
            </a:r>
          </a:p>
          <a:p>
            <a:pPr lvl="1">
              <a:buFont typeface="Wingdings" pitchFamily="2" charset="2"/>
              <a:buChar char="v"/>
            </a:pPr>
            <a:r>
              <a:rPr lang="en-IE" sz="3600" dirty="0" smtClean="0"/>
              <a:t>1 family unit at the Lodge, GSC</a:t>
            </a:r>
          </a:p>
          <a:p>
            <a:pPr lvl="1">
              <a:buFont typeface="Wingdings" pitchFamily="2" charset="2"/>
              <a:buChar char="v"/>
            </a:pPr>
            <a:r>
              <a:rPr lang="en-IE" sz="3600" dirty="0" smtClean="0"/>
              <a:t>10 Rooms in local Hotel </a:t>
            </a:r>
          </a:p>
          <a:p>
            <a:pPr lvl="1">
              <a:buFont typeface="Wingdings" pitchFamily="2" charset="2"/>
              <a:buChar char="v"/>
            </a:pPr>
            <a:r>
              <a:rPr lang="en-IE" sz="3600" dirty="0" smtClean="0"/>
              <a:t>7 rooms in Amber Women’s Refuge Centre</a:t>
            </a:r>
          </a:p>
          <a:p>
            <a:pPr lvl="1">
              <a:buFont typeface="Wingdings" pitchFamily="2" charset="2"/>
              <a:buChar char="v"/>
            </a:pPr>
            <a:r>
              <a:rPr lang="en-IE" sz="3600" dirty="0" smtClean="0"/>
              <a:t>11 Community houses/apartments by GSC and Focus </a:t>
            </a:r>
            <a:r>
              <a:rPr lang="en-IE" sz="3600" dirty="0" err="1" smtClean="0"/>
              <a:t>Irl</a:t>
            </a:r>
            <a:endParaRPr lang="en-IE" sz="3600" dirty="0" smtClean="0"/>
          </a:p>
          <a:p>
            <a:pPr lvl="1">
              <a:buFont typeface="Wingdings" pitchFamily="2" charset="2"/>
              <a:buChar char="v"/>
            </a:pPr>
            <a:r>
              <a:rPr lang="en-IE" sz="3600" dirty="0" smtClean="0"/>
              <a:t>5 units proposed for </a:t>
            </a:r>
            <a:r>
              <a:rPr lang="en-IE" sz="3600" dirty="0" err="1" smtClean="0"/>
              <a:t>Greensbridge</a:t>
            </a:r>
            <a:endParaRPr lang="en-IE" sz="3600" dirty="0" smtClean="0"/>
          </a:p>
          <a:p>
            <a:pPr lvl="1">
              <a:buFont typeface="Wingdings" pitchFamily="2" charset="2"/>
              <a:buChar char="v"/>
            </a:pPr>
            <a:endParaRPr lang="en-IE" sz="3600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725400" y="5219700"/>
            <a:ext cx="37338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chemeClr val="tx2"/>
                </a:solidFill>
              </a:rPr>
              <a:t>66+ Units</a:t>
            </a:r>
            <a:endParaRPr lang="en-IE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7048500" cy="762089"/>
          </a:xfrm>
          <a:solidFill>
            <a:schemeClr val="bg1"/>
          </a:solidFill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Private Grants 2017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dirty="0" smtClean="0"/>
              <a:t>page</a:t>
            </a:r>
          </a:p>
          <a:p>
            <a:pPr algn="l"/>
            <a:r>
              <a:rPr lang="en-US" dirty="0" smtClean="0"/>
              <a:t>0</a:t>
            </a:r>
            <a:fld id="{37D409AB-2201-4E18-8A34-C31753AD9B06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019300"/>
            <a:ext cx="15925800" cy="1080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4000" dirty="0" smtClean="0"/>
              <a:t>Department Allocation 2017 = €1,812,486 (80%/20%)</a:t>
            </a:r>
          </a:p>
          <a:p>
            <a:endParaRPr lang="en-IE" sz="4000" dirty="0" smtClean="0"/>
          </a:p>
          <a:p>
            <a:pPr>
              <a:buFont typeface="Arial" pitchFamily="34" charset="0"/>
              <a:buChar char="•"/>
            </a:pPr>
            <a:r>
              <a:rPr lang="en-IE" sz="4000" dirty="0" smtClean="0"/>
              <a:t>Total Grants Approved to Date: 274 i.e. €1,920,702</a:t>
            </a:r>
          </a:p>
          <a:p>
            <a:endParaRPr lang="en-IE" sz="4000" dirty="0" smtClean="0"/>
          </a:p>
          <a:p>
            <a:pPr>
              <a:buFont typeface="Arial" pitchFamily="34" charset="0"/>
              <a:buChar char="•"/>
            </a:pPr>
            <a:r>
              <a:rPr lang="en-IE" sz="4000" dirty="0" smtClean="0"/>
              <a:t>Estimated Approvals by year end = €2ml+</a:t>
            </a:r>
          </a:p>
          <a:p>
            <a:endParaRPr lang="en-IE" sz="4000" dirty="0" smtClean="0"/>
          </a:p>
          <a:p>
            <a:pPr lvl="1">
              <a:buFont typeface="Arial" pitchFamily="34" charset="0"/>
              <a:buChar char="•"/>
            </a:pPr>
            <a:r>
              <a:rPr lang="en-IE" sz="4000" dirty="0" smtClean="0"/>
              <a:t>HGD Approved   75 i.e. €901,020           </a:t>
            </a:r>
          </a:p>
          <a:p>
            <a:pPr lvl="1">
              <a:buFont typeface="Arial" pitchFamily="34" charset="0"/>
              <a:buChar char="•"/>
            </a:pPr>
            <a:r>
              <a:rPr lang="en-IE" sz="4000" dirty="0" smtClean="0"/>
              <a:t>MAG Approved   27 i.e. €128,937</a:t>
            </a:r>
          </a:p>
          <a:p>
            <a:pPr lvl="1">
              <a:buFont typeface="Arial" pitchFamily="34" charset="0"/>
              <a:buChar char="•"/>
            </a:pPr>
            <a:r>
              <a:rPr lang="en-IE" sz="4000" dirty="0" smtClean="0"/>
              <a:t>HOP Approved 172 i.e. €890,745</a:t>
            </a:r>
          </a:p>
          <a:p>
            <a:pPr lvl="1"/>
            <a:endParaRPr lang="en-IE" sz="4000" dirty="0" smtClean="0"/>
          </a:p>
          <a:p>
            <a:pPr>
              <a:buFont typeface="Arial" pitchFamily="34" charset="0"/>
              <a:buChar char="•"/>
            </a:pPr>
            <a:r>
              <a:rPr lang="en-IE" sz="4000" dirty="0" smtClean="0"/>
              <a:t>KCC Budget Provision 2017 = €1,544,000 (80%/20%)</a:t>
            </a:r>
          </a:p>
          <a:p>
            <a:pPr>
              <a:buFont typeface="Arial" pitchFamily="34" charset="0"/>
              <a:buChar char="•"/>
            </a:pPr>
            <a:endParaRPr lang="en-IE" sz="4000" dirty="0" smtClean="0"/>
          </a:p>
          <a:p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1658600" y="4229100"/>
            <a:ext cx="4876800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chemeClr val="tx2"/>
                </a:solidFill>
              </a:rPr>
              <a:t>€500,000 additional grant approval</a:t>
            </a:r>
            <a:endParaRPr lang="en-IE" sz="4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06200" y="5981700"/>
            <a:ext cx="5105400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4000" b="1" dirty="0" smtClean="0">
                <a:solidFill>
                  <a:schemeClr val="tx2"/>
                </a:solidFill>
              </a:rPr>
              <a:t>Net Cost to Council (20%) ~ €100,000</a:t>
            </a:r>
            <a:endParaRPr lang="en-IE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0"/>
            <a:ext cx="14820900" cy="10881440"/>
          </a:xfrm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Rebuilding Ireland – An Action Plan for Housing and Homelessness 2016 – 2021</a:t>
            </a:r>
            <a:r>
              <a:rPr lang="en-IE" dirty="0" smtClean="0"/>
              <a:t>	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sz="4400" u="sng" dirty="0" smtClean="0"/>
              <a:t>Pillar 2 -  Accelerate Social Housing</a:t>
            </a: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b="0" dirty="0" smtClean="0"/>
              <a:t>Replaces Housing Strategy 2015-2017</a:t>
            </a: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dirty="0" smtClean="0"/>
              <a:t>50,000 homes nationally by 2021 </a:t>
            </a:r>
            <a:br>
              <a:rPr lang="en-IE" sz="4400" dirty="0" smtClean="0"/>
            </a:b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b="0" dirty="0" smtClean="0"/>
              <a:t>Based on 2016 Housing Needs Assessment</a:t>
            </a:r>
            <a:br>
              <a:rPr lang="en-IE" sz="4400" b="0" dirty="0" smtClean="0"/>
            </a:br>
            <a:r>
              <a:rPr lang="en-IE" sz="4400" b="0" dirty="0" smtClean="0"/>
              <a:t/>
            </a:r>
            <a:br>
              <a:rPr lang="en-IE" sz="4400" b="0" dirty="0" smtClean="0"/>
            </a:br>
            <a:r>
              <a:rPr lang="en-IE" sz="4400" b="0" dirty="0" smtClean="0"/>
              <a:t>Kilkenny est. to provide 822</a:t>
            </a:r>
            <a:r>
              <a:rPr lang="en-IE" sz="4400" dirty="0" smtClean="0">
                <a:cs typeface="Times New Roman"/>
              </a:rPr>
              <a:t> </a:t>
            </a:r>
            <a:r>
              <a:rPr lang="en-IE" sz="4400" b="0" dirty="0" smtClean="0">
                <a:cs typeface="Times New Roman"/>
              </a:rPr>
              <a:t>homes by 2021</a:t>
            </a: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b="0" dirty="0" smtClean="0"/>
              <a:t/>
            </a:r>
            <a:br>
              <a:rPr lang="en-IE" sz="4400" b="0" dirty="0" smtClean="0"/>
            </a:br>
            <a:r>
              <a:rPr lang="en-IE" sz="3600" b="0" dirty="0" smtClean="0"/>
              <a:t/>
            </a:r>
            <a:br>
              <a:rPr lang="en-IE" sz="3600" b="0" dirty="0" smtClean="0"/>
            </a:br>
            <a:r>
              <a:rPr lang="en-IE" sz="3600" b="0" dirty="0" smtClean="0"/>
              <a:t>	</a:t>
            </a:r>
            <a:endParaRPr lang="en-IE" sz="36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375" t="15625" r="51757" b="10417"/>
          <a:stretch>
            <a:fillRect/>
          </a:stretch>
        </p:blipFill>
        <p:spPr bwMode="auto">
          <a:xfrm>
            <a:off x="12725400" y="1866900"/>
            <a:ext cx="4495800" cy="625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9563100" cy="1338828"/>
          </a:xfrm>
          <a:solidFill>
            <a:schemeClr val="bg1"/>
          </a:solidFill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Kilkenny Strategic Plan for People with a Disability 2016 - 2020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2171700"/>
            <a:ext cx="10896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2800" b="1" dirty="0" smtClean="0"/>
              <a:t> Goal: </a:t>
            </a:r>
            <a:r>
              <a:rPr lang="en-IE" sz="2800" dirty="0" smtClean="0"/>
              <a:t>Meet the indentified housing needs of people with disabilities whether they are living in the  community or in a congregated setting</a:t>
            </a:r>
          </a:p>
          <a:p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2800" dirty="0" smtClean="0"/>
              <a:t> National and Local Strategies in place</a:t>
            </a:r>
          </a:p>
          <a:p>
            <a:pPr>
              <a:buFont typeface="Arial" pitchFamily="34" charset="0"/>
              <a:buChar char="•"/>
            </a:pPr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2800" dirty="0" smtClean="0"/>
              <a:t> National Strategy updated to reflect Housing Needs Assessment and data on Emerging Need from the HSE early 2017</a:t>
            </a:r>
          </a:p>
          <a:p>
            <a:pPr>
              <a:buFont typeface="Arial" pitchFamily="34" charset="0"/>
              <a:buChar char="•"/>
            </a:pPr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2800" dirty="0" smtClean="0"/>
              <a:t> Kilkenny Strategic Plan went before Housing SPC4 on 26</a:t>
            </a:r>
            <a:r>
              <a:rPr lang="en-IE" sz="2800" baseline="30000" dirty="0" smtClean="0"/>
              <a:t>th</a:t>
            </a:r>
            <a:r>
              <a:rPr lang="en-IE" sz="2800" dirty="0" smtClean="0"/>
              <a:t> January 2017</a:t>
            </a:r>
          </a:p>
          <a:p>
            <a:endParaRPr lang="en-IE" sz="2800" dirty="0" smtClean="0"/>
          </a:p>
          <a:p>
            <a:pPr>
              <a:buFont typeface="Arial" pitchFamily="34" charset="0"/>
              <a:buChar char="•"/>
            </a:pPr>
            <a:endParaRPr lang="en-IE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173200" y="40005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000" dirty="0" smtClean="0"/>
          </a:p>
          <a:p>
            <a:endParaRPr lang="en-IE" sz="2000" b="1" dirty="0" smtClean="0"/>
          </a:p>
        </p:txBody>
      </p:sp>
      <p:pic>
        <p:nvPicPr>
          <p:cNvPr id="37" name="Picture 1" descr="mo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0" y="2095500"/>
            <a:ext cx="5715000" cy="45720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838200" y="7200900"/>
            <a:ext cx="1607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2800" dirty="0" smtClean="0"/>
              <a:t> Kilkenny </a:t>
            </a:r>
            <a:r>
              <a:rPr lang="en-IE" sz="2800" b="1" dirty="0" smtClean="0"/>
              <a:t>Housing &amp; Disability Steering Group </a:t>
            </a:r>
            <a:r>
              <a:rPr lang="en-IE" sz="2800" dirty="0" smtClean="0"/>
              <a:t>set up. Membership includes;- Local Authority, HSE, Disability Sector (4 Pillars) &amp; Approved Housing Bodies.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0"/>
            <a:ext cx="7048500" cy="715581"/>
          </a:xfrm>
          <a:solidFill>
            <a:schemeClr val="bg1"/>
          </a:solidFill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Voids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dirty="0" smtClean="0"/>
              <a:t>page</a:t>
            </a:r>
          </a:p>
          <a:p>
            <a:pPr algn="l"/>
            <a:r>
              <a:rPr lang="en-US" dirty="0" smtClean="0"/>
              <a:t>0</a:t>
            </a:r>
            <a:fld id="{37D409AB-2201-4E18-8A34-C31753AD9B06}" type="slidenum">
              <a:rPr lang="en-US" smtClean="0"/>
              <a:pPr algn="l"/>
              <a:t>21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019300"/>
            <a:ext cx="15925800" cy="1141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4000" dirty="0" smtClean="0"/>
              <a:t>Council has a housing stock of 2, Units</a:t>
            </a:r>
          </a:p>
          <a:p>
            <a:endParaRPr lang="en-IE" sz="4000" dirty="0" smtClean="0"/>
          </a:p>
          <a:p>
            <a:pPr>
              <a:buFont typeface="Arial" pitchFamily="34" charset="0"/>
              <a:buChar char="•"/>
            </a:pPr>
            <a:r>
              <a:rPr lang="en-IE" sz="4000" dirty="0" smtClean="0"/>
              <a:t>On average 90 units become vacant each year i.e. 4%</a:t>
            </a:r>
          </a:p>
          <a:p>
            <a:endParaRPr lang="en-IE" sz="4000" dirty="0" smtClean="0"/>
          </a:p>
          <a:p>
            <a:pPr>
              <a:buFont typeface="Arial" pitchFamily="34" charset="0"/>
              <a:buChar char="•"/>
            </a:pPr>
            <a:r>
              <a:rPr lang="en-IE" sz="4000" dirty="0" smtClean="0"/>
              <a:t>Jan 2017 - 21 vacant units. 92 units became vacant during the year</a:t>
            </a:r>
          </a:p>
          <a:p>
            <a:pPr>
              <a:buFont typeface="Arial" pitchFamily="34" charset="0"/>
              <a:buChar char="•"/>
            </a:pPr>
            <a:endParaRPr lang="en-IE" sz="4000" dirty="0" smtClean="0"/>
          </a:p>
          <a:p>
            <a:pPr>
              <a:buFont typeface="Arial" pitchFamily="34" charset="0"/>
              <a:buChar char="•"/>
            </a:pPr>
            <a:r>
              <a:rPr lang="en-IE" sz="4000" dirty="0" smtClean="0"/>
              <a:t>85 of the 113 vacant units refurbished and returned to productive use</a:t>
            </a:r>
          </a:p>
          <a:p>
            <a:pPr>
              <a:buFont typeface="Arial" pitchFamily="34" charset="0"/>
              <a:buChar char="•"/>
            </a:pPr>
            <a:endParaRPr lang="en-IE" sz="4000" dirty="0" smtClean="0"/>
          </a:p>
          <a:p>
            <a:pPr>
              <a:buFont typeface="Arial" pitchFamily="34" charset="0"/>
              <a:buChar char="•"/>
            </a:pPr>
            <a:r>
              <a:rPr lang="en-IE" sz="4000" dirty="0" smtClean="0"/>
              <a:t>28 Vacant units now but 16 on site and 12 at pre tender stage</a:t>
            </a:r>
          </a:p>
          <a:p>
            <a:pPr>
              <a:buFont typeface="Arial" pitchFamily="34" charset="0"/>
              <a:buChar char="•"/>
            </a:pPr>
            <a:endParaRPr lang="en-IE" sz="4000" dirty="0" smtClean="0"/>
          </a:p>
          <a:p>
            <a:pPr>
              <a:buFont typeface="Arial" pitchFamily="34" charset="0"/>
              <a:buChar char="•"/>
            </a:pPr>
            <a:r>
              <a:rPr lang="en-IE" sz="4000" dirty="0" smtClean="0"/>
              <a:t>On Average 2 houses per week returned to stock</a:t>
            </a:r>
          </a:p>
          <a:p>
            <a:pPr>
              <a:buFont typeface="Arial" pitchFamily="34" charset="0"/>
              <a:buChar char="•"/>
            </a:pPr>
            <a:endParaRPr lang="en-IE" sz="4000" dirty="0" smtClean="0"/>
          </a:p>
          <a:p>
            <a:pPr>
              <a:buFont typeface="Arial" pitchFamily="34" charset="0"/>
              <a:buChar char="•"/>
            </a:pPr>
            <a:endParaRPr lang="en-IE" sz="4000" dirty="0" smtClean="0"/>
          </a:p>
          <a:p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7124700" cy="715581"/>
          </a:xfrm>
          <a:solidFill>
            <a:srgbClr val="F5F5F5"/>
          </a:solidFill>
          <a:ln>
            <a:solidFill>
              <a:srgbClr val="F5F5F5"/>
            </a:solidFill>
          </a:ln>
        </p:spPr>
        <p:txBody>
          <a:bodyPr/>
          <a:lstStyle/>
          <a:p>
            <a:r>
              <a:rPr lang="en-IE" dirty="0" smtClean="0">
                <a:solidFill>
                  <a:srgbClr val="C00000"/>
                </a:solidFill>
              </a:rPr>
              <a:t>Mortgage to Rent (MTR)</a:t>
            </a:r>
            <a:endParaRPr lang="en-IE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790700"/>
            <a:ext cx="15849600" cy="973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solidFill>
                  <a:schemeClr val="tx2"/>
                </a:solidFill>
              </a:rPr>
              <a:t> </a:t>
            </a:r>
            <a:r>
              <a:rPr lang="en-IE" sz="3600" dirty="0" smtClean="0"/>
              <a:t>Government Initiative to keep people in Homes </a:t>
            </a:r>
          </a:p>
          <a:p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 Households that have unsustainable mortgages</a:t>
            </a:r>
          </a:p>
          <a:p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 Borrower surrenders to the lender, who sells to AHB</a:t>
            </a:r>
          </a:p>
          <a:p>
            <a:pPr>
              <a:buFont typeface="Arial" pitchFamily="34" charset="0"/>
              <a:buChar char="•"/>
            </a:pPr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AHB rents to the borrower who becomes a social housing tenant</a:t>
            </a:r>
          </a:p>
          <a:p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Tenant pays an income based differential rent</a:t>
            </a:r>
          </a:p>
          <a:p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Tenant can buy back after 5 years</a:t>
            </a:r>
          </a:p>
          <a:p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Certain criteria to be met e.g. Negative Equity, Valuation, Assets</a:t>
            </a:r>
          </a:p>
          <a:p>
            <a:pPr>
              <a:buFont typeface="Arial" pitchFamily="34" charset="0"/>
              <a:buChar char="•"/>
            </a:pPr>
            <a:endParaRPr lang="en-IE" sz="36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sz="36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sz="36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solidFill>
            <a:srgbClr val="F5F5F5"/>
          </a:solidFill>
        </p:spPr>
        <p:txBody>
          <a:bodyPr/>
          <a:lstStyle/>
          <a:p>
            <a:r>
              <a:rPr lang="en-IE" dirty="0" smtClean="0">
                <a:solidFill>
                  <a:srgbClr val="C00000"/>
                </a:solidFill>
              </a:rPr>
              <a:t>MTR - 3 Models</a:t>
            </a:r>
            <a:endParaRPr lang="en-IE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790700"/>
            <a:ext cx="159258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u="sng" dirty="0" smtClean="0"/>
              <a:t>MTR Schemes</a:t>
            </a:r>
          </a:p>
          <a:p>
            <a:r>
              <a:rPr lang="en-IE" sz="3600" dirty="0" smtClean="0"/>
              <a:t>1. Local Authority MTR –LA own Loans</a:t>
            </a:r>
          </a:p>
          <a:p>
            <a:r>
              <a:rPr lang="en-IE" sz="3600" dirty="0" smtClean="0"/>
              <a:t>2. Approved Housing Body (AHB) MTR</a:t>
            </a:r>
          </a:p>
          <a:p>
            <a:r>
              <a:rPr lang="en-IE" sz="3600" dirty="0" smtClean="0"/>
              <a:t>	a. </a:t>
            </a:r>
            <a:r>
              <a:rPr lang="en-IE" sz="3600" dirty="0" err="1" smtClean="0"/>
              <a:t>Icare</a:t>
            </a:r>
            <a:r>
              <a:rPr lang="en-IE" sz="3600" dirty="0" smtClean="0"/>
              <a:t> Housing and AIB MTR – </a:t>
            </a:r>
            <a:r>
              <a:rPr lang="en-IE" sz="3600" dirty="0" smtClean="0">
                <a:solidFill>
                  <a:srgbClr val="C00000"/>
                </a:solidFill>
              </a:rPr>
              <a:t>NEW</a:t>
            </a:r>
          </a:p>
          <a:p>
            <a:r>
              <a:rPr lang="en-IE" sz="3600" dirty="0" smtClean="0"/>
              <a:t>3. Private Company MTR – Pilot Scheme </a:t>
            </a:r>
            <a:r>
              <a:rPr lang="en-IE" sz="3600" dirty="0" smtClean="0">
                <a:solidFill>
                  <a:srgbClr val="C00000"/>
                </a:solidFill>
              </a:rPr>
              <a:t>NEW</a:t>
            </a:r>
          </a:p>
          <a:p>
            <a:pPr>
              <a:buFont typeface="Arial" pitchFamily="34" charset="0"/>
              <a:buChar char="•"/>
            </a:pPr>
            <a:endParaRPr lang="en-IE" sz="2000" dirty="0" smtClean="0"/>
          </a:p>
          <a:p>
            <a:endParaRPr lang="en-IE" sz="3600" b="1" u="sng" dirty="0" smtClean="0"/>
          </a:p>
          <a:p>
            <a:r>
              <a:rPr lang="en-IE" sz="3600" b="1" u="sng" dirty="0" smtClean="0"/>
              <a:t>Model 1. Local Authority MTR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626 Loans with a book value of €34ml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111 Accounts in Arrears (20%) amounting to €498,000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80 – 85 cases in MARP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3 successful Applicants transferred to MTR to date </a:t>
            </a:r>
          </a:p>
          <a:p>
            <a:pPr>
              <a:buFont typeface="Arial" pitchFamily="34" charset="0"/>
              <a:buChar char="•"/>
            </a:pPr>
            <a:endParaRPr lang="en-IE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9563100" cy="1338828"/>
          </a:xfrm>
          <a:solidFill>
            <a:srgbClr val="F5F5F5"/>
          </a:solidFill>
        </p:spPr>
        <p:txBody>
          <a:bodyPr/>
          <a:lstStyle/>
          <a:p>
            <a:r>
              <a:rPr lang="en-IE" dirty="0" smtClean="0">
                <a:solidFill>
                  <a:srgbClr val="C00000"/>
                </a:solidFill>
              </a:rPr>
              <a:t>Voluntary Body (AHB) MTR</a:t>
            </a:r>
            <a:endParaRPr lang="en-IE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790700"/>
            <a:ext cx="16306800" cy="807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3600" b="1" u="sng" dirty="0" smtClean="0"/>
              <a:t>Model 2. Voluntary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In Kilkenny there are eight (8) successful cases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 Eleven (11) applications at various stages 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Cases take average 12 – 18 months 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err="1" smtClean="0"/>
              <a:t>Icare</a:t>
            </a:r>
            <a:r>
              <a:rPr lang="en-IE" sz="3600" dirty="0" smtClean="0"/>
              <a:t> and AIB MTR - </a:t>
            </a:r>
            <a:r>
              <a:rPr lang="en-IE" sz="3600" b="1" dirty="0" smtClean="0"/>
              <a:t>NEW 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err="1" smtClean="0"/>
              <a:t>Icare</a:t>
            </a:r>
            <a:r>
              <a:rPr lang="en-IE" sz="3600" dirty="0" smtClean="0"/>
              <a:t> AHB pays OMV less repairs and less discount from Bank 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Tenant can buy back from day 1 for cost AHB paid</a:t>
            </a:r>
          </a:p>
          <a:p>
            <a:pPr>
              <a:buFont typeface="Arial" pitchFamily="34" charset="0"/>
              <a:buChar char="•"/>
            </a:pPr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b="1" u="sng" dirty="0" smtClean="0"/>
              <a:t>Model 3. Private MTR with Long Term Lease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Similar to Lease under a RAS type arrangement with LA. 25 year lease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Owner manages and maintains property as provided in the Lease with LA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Borrower becomes tenant. Pays Rent to LA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EOI advertised 26</a:t>
            </a:r>
            <a:r>
              <a:rPr lang="en-IE" sz="3600" baseline="30000" dirty="0" smtClean="0"/>
              <a:t>th</a:t>
            </a:r>
            <a:r>
              <a:rPr lang="en-IE" sz="3600" dirty="0" smtClean="0"/>
              <a:t> October. Closing date 21</a:t>
            </a:r>
            <a:r>
              <a:rPr lang="en-IE" sz="3600" baseline="30000" dirty="0" smtClean="0"/>
              <a:t>st</a:t>
            </a:r>
            <a:r>
              <a:rPr lang="en-IE" sz="3600" dirty="0" smtClean="0"/>
              <a:t> December 2017.</a:t>
            </a:r>
          </a:p>
          <a:p>
            <a:pPr>
              <a:buFont typeface="Arial" pitchFamily="34" charset="0"/>
              <a:buChar char="•"/>
            </a:pPr>
            <a:endParaRPr lang="en-IE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1700" y="4589502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thank you.</a:t>
            </a:r>
            <a:endParaRPr lang="ru-RU" sz="6600" b="1" dirty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6156325" y="44577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"/>
          <p:cNvGrpSpPr/>
          <p:nvPr/>
        </p:nvGrpSpPr>
        <p:grpSpPr>
          <a:xfrm rot="10800000">
            <a:off x="11445875" y="51435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0287000" y="36957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000" dirty="0">
              <a:solidFill>
                <a:schemeClr val="tx2"/>
              </a:solidFill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0" y="45720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2219325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0" y="2676525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I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08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9639300" cy="1338828"/>
          </a:xfrm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Housing Programme</a:t>
            </a:r>
            <a:br>
              <a:rPr lang="en-IE" dirty="0" smtClean="0">
                <a:solidFill>
                  <a:srgbClr val="FF0000"/>
                </a:solidFill>
              </a:rPr>
            </a:br>
            <a:r>
              <a:rPr lang="en-IE" dirty="0" smtClean="0">
                <a:solidFill>
                  <a:srgbClr val="FF0000"/>
                </a:solidFill>
              </a:rPr>
              <a:t>Delivery Methodology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943100"/>
            <a:ext cx="159258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2800" u="sng" dirty="0" smtClean="0"/>
              <a:t> </a:t>
            </a:r>
            <a:r>
              <a:rPr lang="en-IE" sz="4000" u="sng" dirty="0" smtClean="0"/>
              <a:t>Kilkenny County Council</a:t>
            </a:r>
          </a:p>
          <a:p>
            <a:pPr lvl="1">
              <a:buFont typeface="Wingdings" pitchFamily="2" charset="2"/>
              <a:buChar char="Ø"/>
            </a:pPr>
            <a:r>
              <a:rPr lang="en-IE" sz="3600" dirty="0" smtClean="0"/>
              <a:t>Building Programme</a:t>
            </a:r>
          </a:p>
          <a:p>
            <a:pPr lvl="1">
              <a:buFont typeface="Wingdings" pitchFamily="2" charset="2"/>
              <a:buChar char="Ø"/>
            </a:pPr>
            <a:r>
              <a:rPr lang="en-IE" sz="3600" dirty="0" smtClean="0"/>
              <a:t>Voids</a:t>
            </a:r>
          </a:p>
          <a:p>
            <a:pPr lvl="1">
              <a:buFont typeface="Wingdings" pitchFamily="2" charset="2"/>
              <a:buChar char="Ø"/>
            </a:pPr>
            <a:r>
              <a:rPr lang="en-IE" sz="3600" dirty="0" smtClean="0"/>
              <a:t>Acquisitions including Buy &amp; Renew</a:t>
            </a:r>
          </a:p>
          <a:p>
            <a:pPr lvl="1">
              <a:buFont typeface="Wingdings" pitchFamily="2" charset="2"/>
              <a:buChar char="Ø"/>
            </a:pPr>
            <a:r>
              <a:rPr lang="en-IE" sz="3600" dirty="0" smtClean="0"/>
              <a:t>Repair and Leasing Scheme</a:t>
            </a:r>
          </a:p>
          <a:p>
            <a:pPr lvl="1">
              <a:buFont typeface="Wingdings" pitchFamily="2" charset="2"/>
              <a:buChar char="Ø"/>
            </a:pPr>
            <a:r>
              <a:rPr lang="en-IE" sz="3600" dirty="0" smtClean="0"/>
              <a:t>State Lands, Derelict and Vacant Lands</a:t>
            </a:r>
          </a:p>
          <a:p>
            <a:pPr lvl="1">
              <a:buFont typeface="Wingdings" pitchFamily="2" charset="2"/>
              <a:buChar char="Ø"/>
            </a:pPr>
            <a:r>
              <a:rPr lang="en-IE" sz="3600" dirty="0" smtClean="0"/>
              <a:t>Living Over the Shop Initiative</a:t>
            </a:r>
          </a:p>
          <a:p>
            <a:pPr lvl="1">
              <a:buFont typeface="Wingdings" pitchFamily="2" charset="2"/>
              <a:buChar char="Ø"/>
            </a:pPr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4000" u="sng" dirty="0" smtClean="0"/>
              <a:t> Approved Housing Bodies</a:t>
            </a:r>
          </a:p>
          <a:p>
            <a:pPr lvl="1">
              <a:buFont typeface="Wingdings" pitchFamily="2" charset="2"/>
              <a:buChar char="Ø"/>
            </a:pPr>
            <a:r>
              <a:rPr lang="en-IE" sz="3600" dirty="0" smtClean="0"/>
              <a:t> Build &amp; Buy</a:t>
            </a:r>
          </a:p>
          <a:p>
            <a:pPr lvl="1">
              <a:buFont typeface="Wingdings" pitchFamily="2" charset="2"/>
              <a:buChar char="Ø"/>
            </a:pPr>
            <a:r>
              <a:rPr lang="en-IE" sz="3600" dirty="0" smtClean="0"/>
              <a:t>Capital Assistance Scheme (CAS)</a:t>
            </a:r>
          </a:p>
          <a:p>
            <a:pPr lvl="1">
              <a:buFont typeface="Wingdings" pitchFamily="2" charset="2"/>
              <a:buChar char="Ø"/>
            </a:pPr>
            <a:r>
              <a:rPr lang="en-IE" sz="3600" dirty="0" smtClean="0"/>
              <a:t>Leasing Initiative </a:t>
            </a:r>
          </a:p>
          <a:p>
            <a:pPr lvl="1">
              <a:buFont typeface="Wingdings" pitchFamily="2" charset="2"/>
              <a:buChar char="Ø"/>
            </a:pPr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963400" y="4991100"/>
            <a:ext cx="4267200" cy="2667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E" sz="2800" dirty="0" smtClean="0">
                <a:solidFill>
                  <a:schemeClr val="tx1"/>
                </a:solidFill>
              </a:rPr>
              <a:t>RAS/HAP not included in Dept Target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963900" cy="715581"/>
          </a:xfrm>
        </p:spPr>
        <p:txBody>
          <a:bodyPr/>
          <a:lstStyle/>
          <a:p>
            <a:r>
              <a:rPr lang="en-IE" dirty="0" smtClean="0">
                <a:solidFill>
                  <a:srgbClr val="C00000"/>
                </a:solidFill>
              </a:rPr>
              <a:t>Housing Supply – </a:t>
            </a:r>
            <a:r>
              <a:rPr lang="en-IE" u="sng" dirty="0" smtClean="0">
                <a:solidFill>
                  <a:srgbClr val="C00000"/>
                </a:solidFill>
              </a:rPr>
              <a:t>Responding to  the Challenge  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4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685800" y="1562100"/>
          <a:ext cx="16306800" cy="830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572000" y="6210300"/>
            <a:ext cx="1371600" cy="6096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E" sz="2800" dirty="0" smtClean="0">
                <a:solidFill>
                  <a:schemeClr val="tx1"/>
                </a:solidFill>
              </a:rPr>
              <a:t>Voids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95400" y="2552700"/>
            <a:ext cx="2438400" cy="1143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E" sz="2800" dirty="0" smtClean="0">
                <a:solidFill>
                  <a:schemeClr val="tx1"/>
                </a:solidFill>
              </a:rPr>
              <a:t>RAS/HAP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F88084-6F84-4B25-931D-008B643A6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2BF88084-6F84-4B25-931D-008B643A6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2BF88084-6F84-4B25-931D-008B643A6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3A8E04-889C-4C3D-A49D-85AFEBE51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63A8E04-889C-4C3D-A49D-85AFEBE51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C63A8E04-889C-4C3D-A49D-85AFEBE51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80AF6F-9A5D-478A-A1F5-0E085E350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D580AF6F-9A5D-478A-A1F5-0E085E350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D580AF6F-9A5D-478A-A1F5-0E085E350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5D1BC5-39B7-496F-B9CC-78B6785B4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E95D1BC5-39B7-496F-B9CC-78B6785B4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E95D1BC5-39B7-496F-B9CC-78B6785B4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B5C3EC-7EDB-4197-A687-E4E6CD039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44B5C3EC-7EDB-4197-A687-E4E6CD039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44B5C3EC-7EDB-4197-A687-E4E6CD039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C8E28A-2D08-450D-9EF1-DA64F5DF9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77C8E28A-2D08-450D-9EF1-DA64F5DF9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77C8E28A-2D08-450D-9EF1-DA64F5DF9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3BB9D4-AC91-469A-86F1-C29D7B0F5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843BB9D4-AC91-469A-86F1-C29D7B0F5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843BB9D4-AC91-469A-86F1-C29D7B0F5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887946-4300-4FC4-A88B-95D123942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55887946-4300-4FC4-A88B-95D123942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55887946-4300-4FC4-A88B-95D123942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B0DB8F-358A-4C4F-9FFC-F05D21C2B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A4B0DB8F-358A-4C4F-9FFC-F05D21C2B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A4B0DB8F-358A-4C4F-9FFC-F05D21C2B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4AC36C-EF81-4EFF-8E04-FC4A59568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AF4AC36C-EF81-4EFF-8E04-FC4A59568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AF4AC36C-EF81-4EFF-8E04-FC4A59568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ECE40D-8C63-4FE1-BA4B-FD25AB477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A0ECE40D-8C63-4FE1-BA4B-FD25AB477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A0ECE40D-8C63-4FE1-BA4B-FD25AB477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3D3781-75FB-4EC6-829E-01CF522DA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C03D3781-75FB-4EC6-829E-01CF522DA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C03D3781-75FB-4EC6-829E-01CF522DA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13A24F-3475-4650-92AC-F70E72023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FE13A24F-3475-4650-92AC-F70E72023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FE13A24F-3475-4650-92AC-F70E72023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B1CB85-1E6D-4522-86BC-2B69077A2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D8B1CB85-1E6D-4522-86BC-2B69077A2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D8B1CB85-1E6D-4522-86BC-2B69077A2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793185-85A8-4811-99C3-DDFEBD751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C5793185-85A8-4811-99C3-DDFEBD751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C5793185-85A8-4811-99C3-DDFEBD751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259713-87C4-414D-86BD-5DC54798E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6B259713-87C4-414D-86BD-5DC54798E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6B259713-87C4-414D-86BD-5DC54798E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59A539-76F9-42A6-99E4-CD053B0B5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6559A539-76F9-42A6-99E4-CD053B0B5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6559A539-76F9-42A6-99E4-CD053B0B5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88E415-ED6B-47EC-AB6D-99A46475B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graphicEl>
                                              <a:dgm id="{2888E415-ED6B-47EC-AB6D-99A46475B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2888E415-ED6B-47EC-AB6D-99A46475B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8724900" cy="1962076"/>
          </a:xfrm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Housing Demand November 17</a:t>
            </a:r>
            <a:br>
              <a:rPr lang="en-IE" dirty="0" smtClean="0">
                <a:solidFill>
                  <a:srgbClr val="FF0000"/>
                </a:solidFill>
              </a:rPr>
            </a:br>
            <a:endParaRPr lang="uk-U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5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62000" y="2476501"/>
            <a:ext cx="15544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IE" sz="3600" b="1" dirty="0" smtClean="0"/>
          </a:p>
          <a:p>
            <a:endParaRPr lang="en-IE" sz="3600" dirty="0" smtClean="0"/>
          </a:p>
          <a:p>
            <a:endParaRPr lang="en-IE" sz="3600" dirty="0" smtClean="0"/>
          </a:p>
          <a:p>
            <a:endParaRPr lang="en-IE" sz="4400" dirty="0"/>
          </a:p>
        </p:txBody>
      </p:sp>
      <p:sp>
        <p:nvSpPr>
          <p:cNvPr id="6" name="Oval 5"/>
          <p:cNvSpPr/>
          <p:nvPr/>
        </p:nvSpPr>
        <p:spPr>
          <a:xfrm>
            <a:off x="1600200" y="3467100"/>
            <a:ext cx="4572000" cy="1981200"/>
          </a:xfrm>
          <a:prstGeom prst="ellipse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sz="2800" smtClean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1999" y="2171700"/>
          <a:ext cx="16459198" cy="617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1"/>
                <a:gridCol w="1676400"/>
                <a:gridCol w="2710541"/>
                <a:gridCol w="2351314"/>
                <a:gridCol w="2351314"/>
                <a:gridCol w="2351314"/>
                <a:gridCol w="2351314"/>
              </a:tblGrid>
              <a:tr h="154568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Area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Approved Applicants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 Bedroom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2 Bedroom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3 Bedroom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4 Bedroom </a:t>
                      </a:r>
                    </a:p>
                  </a:txBody>
                  <a:tcPr marL="9525" marR="9525" marT="9525" marB="0" anchor="ctr"/>
                </a:tc>
              </a:tr>
              <a:tr h="154568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Kilkenny City &amp; Environs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61%</a:t>
                      </a:r>
                      <a:endParaRPr lang="en-IE" sz="2800" b="1" i="0" u="none" strike="noStrike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1,338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526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503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266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026942"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Rest of County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39%</a:t>
                      </a:r>
                      <a:endParaRPr lang="en-IE" sz="2800" b="1" i="0" u="none" strike="noStrike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838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323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274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026942"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2,176</a:t>
                      </a:r>
                      <a:endParaRPr lang="en-IE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849</a:t>
                      </a:r>
                      <a:endParaRPr lang="en-IE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777</a:t>
                      </a:r>
                      <a:endParaRPr lang="en-IE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467</a:t>
                      </a:r>
                      <a:endParaRPr lang="en-IE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83</a:t>
                      </a:r>
                      <a:endParaRPr lang="en-IE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026942"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1" i="0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1" i="0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36%</a:t>
                      </a:r>
                      <a:endParaRPr lang="en-IE" sz="28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1" i="0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21%</a:t>
                      </a:r>
                      <a:endParaRPr lang="en-IE" sz="28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1" i="0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711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0"/>
            <a:ext cx="5448300" cy="1338828"/>
          </a:xfrm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Housing Stock</a:t>
            </a:r>
            <a:br>
              <a:rPr lang="en-IE" dirty="0" smtClean="0">
                <a:solidFill>
                  <a:srgbClr val="FF0000"/>
                </a:solidFill>
              </a:rPr>
            </a:br>
            <a:r>
              <a:rPr lang="en-IE" dirty="0" smtClean="0">
                <a:solidFill>
                  <a:srgbClr val="FF0000"/>
                </a:solidFill>
              </a:rPr>
              <a:t>October 2017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2324100"/>
          <a:ext cx="8686800" cy="5301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/>
                <a:gridCol w="2438400"/>
              </a:tblGrid>
              <a:tr h="914402">
                <a:tc>
                  <a:txBody>
                    <a:bodyPr/>
                    <a:lstStyle/>
                    <a:p>
                      <a:r>
                        <a:rPr lang="en-IE" dirty="0" smtClean="0"/>
                        <a:t>Kilkenny County Council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Total</a:t>
                      </a:r>
                      <a:endParaRPr lang="en-IE" dirty="0"/>
                    </a:p>
                  </a:txBody>
                  <a:tcPr/>
                </a:tc>
              </a:tr>
              <a:tr h="868229">
                <a:tc>
                  <a:txBody>
                    <a:bodyPr/>
                    <a:lstStyle/>
                    <a:p>
                      <a:r>
                        <a:rPr lang="en-IE" dirty="0" smtClean="0"/>
                        <a:t>LA Housing Stock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2,305</a:t>
                      </a:r>
                      <a:endParaRPr lang="en-IE" dirty="0"/>
                    </a:p>
                  </a:txBody>
                  <a:tcPr/>
                </a:tc>
              </a:tr>
              <a:tr h="868229">
                <a:tc>
                  <a:txBody>
                    <a:bodyPr/>
                    <a:lstStyle/>
                    <a:p>
                      <a:r>
                        <a:rPr lang="en-IE" dirty="0" smtClean="0"/>
                        <a:t>RAS</a:t>
                      </a:r>
                      <a:r>
                        <a:rPr lang="en-IE" baseline="0" dirty="0" smtClean="0"/>
                        <a:t> Units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546</a:t>
                      </a:r>
                    </a:p>
                    <a:p>
                      <a:pPr algn="ctr"/>
                      <a:endParaRPr lang="en-IE" dirty="0"/>
                    </a:p>
                  </a:txBody>
                  <a:tcPr/>
                </a:tc>
              </a:tr>
              <a:tr h="868229">
                <a:tc>
                  <a:txBody>
                    <a:bodyPr/>
                    <a:lstStyle/>
                    <a:p>
                      <a:r>
                        <a:rPr lang="en-IE" dirty="0" smtClean="0"/>
                        <a:t>HAP</a:t>
                      </a:r>
                      <a:r>
                        <a:rPr lang="en-IE" baseline="0" dirty="0" smtClean="0"/>
                        <a:t> Units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803</a:t>
                      </a:r>
                      <a:endParaRPr lang="en-IE" dirty="0"/>
                    </a:p>
                  </a:txBody>
                  <a:tcPr/>
                </a:tc>
              </a:tr>
              <a:tr h="868229">
                <a:tc>
                  <a:txBody>
                    <a:bodyPr/>
                    <a:lstStyle/>
                    <a:p>
                      <a:r>
                        <a:rPr lang="en-IE" dirty="0" smtClean="0"/>
                        <a:t>Leasing Units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147</a:t>
                      </a:r>
                      <a:endParaRPr lang="en-IE" dirty="0"/>
                    </a:p>
                  </a:txBody>
                  <a:tcPr/>
                </a:tc>
              </a:tr>
              <a:tr h="868229">
                <a:tc>
                  <a:txBody>
                    <a:bodyPr/>
                    <a:lstStyle/>
                    <a:p>
                      <a:r>
                        <a:rPr lang="en-IE" b="1" dirty="0" smtClean="0"/>
                        <a:t>Total stock available to the Council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3,801</a:t>
                      </a:r>
                      <a:endParaRPr lang="en-IE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0" y="5524500"/>
            <a:ext cx="52578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600" dirty="0" smtClean="0"/>
              <a:t>CAS Units = 700+</a:t>
            </a:r>
            <a:endParaRPr lang="en-IE" sz="3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82200" y="2324100"/>
          <a:ext cx="6248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5472"/>
                <a:gridCol w="1582928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Rebuilding Ireland Target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822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City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506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County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316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582900" cy="715581"/>
          </a:xfrm>
        </p:spPr>
        <p:txBody>
          <a:bodyPr/>
          <a:lstStyle/>
          <a:p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>Kilkenny County Council – Recent Completions</a:t>
            </a:r>
            <a:endParaRPr lang="en-I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5200" y="826770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b="1" dirty="0" smtClean="0"/>
              <a:t>Gaol Road (10 units)</a:t>
            </a:r>
            <a:endParaRPr lang="en-IE" b="1" dirty="0"/>
          </a:p>
        </p:txBody>
      </p:sp>
      <p:pic>
        <p:nvPicPr>
          <p:cNvPr id="7" name="Picture 6" descr="P1070347.JPG"/>
          <p:cNvPicPr>
            <a:picLocks noChangeAspect="1"/>
          </p:cNvPicPr>
          <p:nvPr/>
        </p:nvPicPr>
        <p:blipFill>
          <a:blip r:embed="rId2" cstate="print"/>
          <a:srcRect b="14792"/>
          <a:stretch>
            <a:fillRect/>
          </a:stretch>
        </p:blipFill>
        <p:spPr>
          <a:xfrm>
            <a:off x="762000" y="2400300"/>
            <a:ext cx="8942798" cy="5715000"/>
          </a:xfrm>
          <a:prstGeom prst="rect">
            <a:avLst/>
          </a:prstGeom>
        </p:spPr>
      </p:pic>
      <p:pic>
        <p:nvPicPr>
          <p:cNvPr id="8" name="Picture 7" descr="DSC_0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2600" y="4076700"/>
            <a:ext cx="8466667" cy="4762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63400" y="29337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b="1" dirty="0" err="1" smtClean="0"/>
              <a:t>Rosehill</a:t>
            </a:r>
            <a:r>
              <a:rPr lang="en-IE" sz="2800" b="1" dirty="0" smtClean="0"/>
              <a:t> (6 units)</a:t>
            </a:r>
            <a:endParaRPr lang="en-IE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582900" cy="715581"/>
          </a:xfrm>
        </p:spPr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Kilkenny County Council – Recent Completions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600" y="1562100"/>
            <a:ext cx="4572000" cy="869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3600" dirty="0" smtClean="0"/>
              <a:t>7 Houses at </a:t>
            </a:r>
            <a:r>
              <a:rPr lang="en-IE" sz="3600" b="1" dirty="0" err="1" smtClean="0"/>
              <a:t>Newpark</a:t>
            </a:r>
            <a:r>
              <a:rPr lang="en-IE" sz="3600" b="1" dirty="0" smtClean="0"/>
              <a:t>, Kilkenny City </a:t>
            </a:r>
            <a:r>
              <a:rPr lang="en-IE" sz="3600" dirty="0" smtClean="0"/>
              <a:t> (Turnkey)</a:t>
            </a:r>
          </a:p>
          <a:p>
            <a:pPr>
              <a:buFont typeface="Arial" pitchFamily="34" charset="0"/>
              <a:buChar char="•"/>
            </a:pPr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12 Houses at Friary Walk, </a:t>
            </a:r>
            <a:r>
              <a:rPr lang="en-IE" sz="3600" dirty="0" err="1" smtClean="0"/>
              <a:t>Callan</a:t>
            </a:r>
            <a:r>
              <a:rPr lang="en-IE" sz="3600" dirty="0" smtClean="0"/>
              <a:t> (</a:t>
            </a:r>
            <a:r>
              <a:rPr lang="en-IE" sz="3600" dirty="0" err="1" smtClean="0"/>
              <a:t>Cluid</a:t>
            </a:r>
            <a:r>
              <a:rPr lang="en-IE" sz="3600" dirty="0" smtClean="0"/>
              <a:t>)</a:t>
            </a:r>
          </a:p>
          <a:p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2 Houses, </a:t>
            </a:r>
            <a:r>
              <a:rPr lang="en-IE" sz="3600" dirty="0" err="1" smtClean="0"/>
              <a:t>Newrath</a:t>
            </a:r>
            <a:r>
              <a:rPr lang="en-IE" sz="3600" dirty="0" smtClean="0"/>
              <a:t> (Dove AHB)</a:t>
            </a:r>
          </a:p>
          <a:p>
            <a:pPr>
              <a:buFont typeface="Arial" pitchFamily="34" charset="0"/>
              <a:buChar char="•"/>
            </a:pPr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21 Units </a:t>
            </a:r>
            <a:r>
              <a:rPr lang="en-IE" sz="3600" b="1" dirty="0" smtClean="0"/>
              <a:t>Logan </a:t>
            </a:r>
            <a:r>
              <a:rPr lang="en-IE" sz="3600" b="1" dirty="0" err="1" smtClean="0"/>
              <a:t>Sq.Thomastown</a:t>
            </a:r>
            <a:r>
              <a:rPr lang="en-IE" sz="3600" b="1" dirty="0" smtClean="0"/>
              <a:t> </a:t>
            </a:r>
            <a:r>
              <a:rPr lang="en-IE" sz="3600" dirty="0" smtClean="0"/>
              <a:t>(</a:t>
            </a:r>
            <a:r>
              <a:rPr lang="en-IE" sz="3600" dirty="0" err="1" smtClean="0"/>
              <a:t>Oaklee</a:t>
            </a:r>
            <a:r>
              <a:rPr lang="en-IE" sz="3600" dirty="0" smtClean="0"/>
              <a:t> Housing)</a:t>
            </a:r>
          </a:p>
          <a:p>
            <a:pPr>
              <a:buFont typeface="Arial" pitchFamily="34" charset="0"/>
              <a:buChar char="•"/>
            </a:pPr>
            <a:endParaRPr lang="en-IE" sz="3600" dirty="0" smtClean="0"/>
          </a:p>
          <a:p>
            <a:pPr>
              <a:buFont typeface="Arial" pitchFamily="34" charset="0"/>
              <a:buChar char="•"/>
            </a:pPr>
            <a:endParaRPr lang="en-IE" sz="2800" dirty="0" smtClean="0"/>
          </a:p>
          <a:p>
            <a:endParaRPr lang="en-IE" dirty="0"/>
          </a:p>
        </p:txBody>
      </p:sp>
      <p:pic>
        <p:nvPicPr>
          <p:cNvPr id="5" name="Picture 4" descr="DSC_0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562100"/>
            <a:ext cx="11650135" cy="655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582900" cy="715581"/>
          </a:xfrm>
        </p:spPr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Kilkenny County Council – Recent Completions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200" y="1562100"/>
            <a:ext cx="1524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b="1" dirty="0" err="1" smtClean="0"/>
              <a:t>Togher</a:t>
            </a:r>
            <a:r>
              <a:rPr lang="en-IE" sz="3200" b="1" dirty="0" smtClean="0"/>
              <a:t> Way, </a:t>
            </a:r>
            <a:r>
              <a:rPr lang="en-IE" sz="3200" b="1" dirty="0" err="1" smtClean="0"/>
              <a:t>Urlingford</a:t>
            </a:r>
            <a:r>
              <a:rPr lang="en-IE" sz="3200" b="1" dirty="0" smtClean="0"/>
              <a:t> </a:t>
            </a:r>
            <a:r>
              <a:rPr lang="en-IE" sz="3200" dirty="0" smtClean="0"/>
              <a:t>(11 units)</a:t>
            </a:r>
          </a:p>
          <a:p>
            <a:endParaRPr lang="en-IE" sz="3200" dirty="0" smtClean="0"/>
          </a:p>
          <a:p>
            <a:r>
              <a:rPr lang="en-IE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l="15447" t="15625" r="17203" b="15625"/>
          <a:stretch>
            <a:fillRect/>
          </a:stretch>
        </p:blipFill>
        <p:spPr bwMode="auto">
          <a:xfrm>
            <a:off x="914400" y="3238500"/>
            <a:ext cx="9753600" cy="559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12518" t="7292" r="13104" b="29167"/>
          <a:stretch>
            <a:fillRect/>
          </a:stretch>
        </p:blipFill>
        <p:spPr bwMode="auto">
          <a:xfrm>
            <a:off x="8153400" y="1333500"/>
            <a:ext cx="9677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039600" y="8039100"/>
            <a:ext cx="5105400" cy="830997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smtClean="0">
                <a:solidFill>
                  <a:schemeClr val="tx2"/>
                </a:solidFill>
              </a:rPr>
              <a:t>74 homes</a:t>
            </a:r>
            <a:endParaRPr lang="en-IE" sz="48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25200" y="6515100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 smtClean="0"/>
              <a:t>Brooke House, </a:t>
            </a:r>
            <a:r>
              <a:rPr lang="en-IE" sz="2800" b="1" dirty="0" err="1" smtClean="0"/>
              <a:t>Thomastown</a:t>
            </a:r>
            <a:r>
              <a:rPr lang="en-IE" sz="2800" dirty="0" smtClean="0"/>
              <a:t> (5 units) </a:t>
            </a:r>
          </a:p>
          <a:p>
            <a:r>
              <a:rPr lang="en-IE" sz="2800" dirty="0" err="1" smtClean="0"/>
              <a:t>Camphill</a:t>
            </a:r>
            <a:r>
              <a:rPr lang="en-IE" sz="2800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 SLIDES">
  <a:themeElements>
    <a:clrScheme name="SIMPLICITY - Red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B2A2F"/>
      </a:accent1>
      <a:accent2>
        <a:srgbClr val="C0C0C8"/>
      </a:accent2>
      <a:accent3>
        <a:srgbClr val="FB2A2F"/>
      </a:accent3>
      <a:accent4>
        <a:srgbClr val="FB2A2F"/>
      </a:accent4>
      <a:accent5>
        <a:srgbClr val="FB2A2F"/>
      </a:accent5>
      <a:accent6>
        <a:srgbClr val="FB2A2F"/>
      </a:accent6>
      <a:hlink>
        <a:srgbClr val="D70409"/>
      </a:hlink>
      <a:folHlink>
        <a:srgbClr val="FC7F8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WITH IMAGES">
  <a:themeElements>
    <a:clrScheme name="SIMPLICITY - Red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B2A2F"/>
      </a:accent1>
      <a:accent2>
        <a:srgbClr val="C0C0C8"/>
      </a:accent2>
      <a:accent3>
        <a:srgbClr val="FB2A2F"/>
      </a:accent3>
      <a:accent4>
        <a:srgbClr val="FB2A2F"/>
      </a:accent4>
      <a:accent5>
        <a:srgbClr val="FB2A2F"/>
      </a:accent5>
      <a:accent6>
        <a:srgbClr val="FB2A2F"/>
      </a:accent6>
      <a:hlink>
        <a:srgbClr val="D70409"/>
      </a:hlink>
      <a:folHlink>
        <a:srgbClr val="FC7F8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RTFOL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20FE09B274246B29F3EB0831597B6" ma:contentTypeVersion="0" ma:contentTypeDescription="Create a new document." ma:contentTypeScope="" ma:versionID="870af485b562944afdf08079f753dfa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B417C2A-B1DC-4187-8178-840E089E59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144422-85DB-4AAD-A379-521FEFAA9C1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B7D7D8F-D53F-4E3D-B6A3-CEF608D05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23734</TotalTime>
  <Words>1512</Words>
  <Application>Microsoft Office PowerPoint</Application>
  <PresentationFormat>Custom</PresentationFormat>
  <Paragraphs>422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TEAM SLIDES</vt:lpstr>
      <vt:lpstr>SLIDES WITH IMAGES</vt:lpstr>
      <vt:lpstr>PORTFOLIO</vt:lpstr>
      <vt:lpstr>Slide 1</vt:lpstr>
      <vt:lpstr>Rebuilding Ireland – An Action Plan for Housing and Homelessness 2016 – 2021   Pillar 2 -  Accelerate Social Housing  Replaces Housing Strategy 2015-2017  50,000 homes nationally by 2021   Based on 2016 Housing Needs Assessment  Kilkenny est. to provide 822 homes by 2021       </vt:lpstr>
      <vt:lpstr>Housing Programme Delivery Methodology</vt:lpstr>
      <vt:lpstr>Housing Supply – Responding to  the Challenge  </vt:lpstr>
      <vt:lpstr>Housing Demand November 17 </vt:lpstr>
      <vt:lpstr>Housing Stock October 2017</vt:lpstr>
      <vt:lpstr>Kilkenny County Council – Recent Completions</vt:lpstr>
      <vt:lpstr>Kilkenny County Council – Recent Completions</vt:lpstr>
      <vt:lpstr>Kilkenny County Council – Recent Completions</vt:lpstr>
      <vt:lpstr>Kilkenny County Council – Under Construction</vt:lpstr>
      <vt:lpstr>Kilkenny County Council – Housing Capital  Planning / Design / Tender Stage </vt:lpstr>
      <vt:lpstr>Kilkenny County Council – Housing Capital  Planning / Design / Tender Stage </vt:lpstr>
      <vt:lpstr>Kilkenny County Council – (Leasing) AHB’s </vt:lpstr>
      <vt:lpstr>Kilkenny County Council – (CAS) AHB’s</vt:lpstr>
      <vt:lpstr>Kilkenny County Council – Single Aquisitions</vt:lpstr>
      <vt:lpstr>Rebuilding Ireland 2016 - 2021 Summary</vt:lpstr>
      <vt:lpstr>Kilkenny County Council – Challenges</vt:lpstr>
      <vt:lpstr>Homelessness</vt:lpstr>
      <vt:lpstr>Private Grants 2017</vt:lpstr>
      <vt:lpstr>Kilkenny Strategic Plan for People with a Disability 2016 - 2020</vt:lpstr>
      <vt:lpstr>Voids</vt:lpstr>
      <vt:lpstr>Mortgage to Rent (MTR)</vt:lpstr>
      <vt:lpstr>MTR - 3 Models</vt:lpstr>
      <vt:lpstr>Voluntary Body (AHB) MTR</vt:lpstr>
      <vt:lpstr>Slide 25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brkelly</cp:lastModifiedBy>
  <cp:revision>1569</cp:revision>
  <dcterms:created xsi:type="dcterms:W3CDTF">2015-01-20T11:47:48Z</dcterms:created>
  <dcterms:modified xsi:type="dcterms:W3CDTF">2017-11-20T09:52:27Z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0x01010056320FE09B274246B29F3EB0831597B6</vt:lpwstr>
  </property>
</Properties>
</file>