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handoutMasterIdLst>
    <p:handoutMasterId r:id="rId24"/>
  </p:handoutMasterIdLst>
  <p:sldIdLst>
    <p:sldId id="256" r:id="rId2"/>
    <p:sldId id="336" r:id="rId3"/>
    <p:sldId id="337" r:id="rId4"/>
    <p:sldId id="338" r:id="rId5"/>
    <p:sldId id="340" r:id="rId6"/>
    <p:sldId id="358" r:id="rId7"/>
    <p:sldId id="341" r:id="rId8"/>
    <p:sldId id="343" r:id="rId9"/>
    <p:sldId id="344" r:id="rId10"/>
    <p:sldId id="299" r:id="rId11"/>
    <p:sldId id="313" r:id="rId12"/>
    <p:sldId id="314" r:id="rId13"/>
    <p:sldId id="332" r:id="rId14"/>
    <p:sldId id="334" r:id="rId15"/>
    <p:sldId id="333" r:id="rId16"/>
    <p:sldId id="347" r:id="rId17"/>
    <p:sldId id="346" r:id="rId18"/>
    <p:sldId id="345" r:id="rId19"/>
    <p:sldId id="348" r:id="rId20"/>
    <p:sldId id="318" r:id="rId21"/>
    <p:sldId id="356"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9" autoAdjust="0"/>
    <p:restoredTop sz="81235" autoAdjust="0"/>
  </p:normalViewPr>
  <p:slideViewPr>
    <p:cSldViewPr>
      <p:cViewPr varScale="1">
        <p:scale>
          <a:sx n="90" d="100"/>
          <a:sy n="90" d="100"/>
        </p:scale>
        <p:origin x="-2160" y="-102"/>
      </p:cViewPr>
      <p:guideLst>
        <p:guide orient="horz" pos="2160"/>
        <p:guide pos="2880"/>
      </p:guideLst>
    </p:cSldViewPr>
  </p:slideViewPr>
  <p:outlineViewPr>
    <p:cViewPr>
      <p:scale>
        <a:sx n="33" d="100"/>
        <a:sy n="33" d="100"/>
      </p:scale>
      <p:origin x="0" y="12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453" cy="350856"/>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sz="quarter" idx="1"/>
          </p:nvPr>
        </p:nvSpPr>
        <p:spPr>
          <a:xfrm>
            <a:off x="5264777" y="0"/>
            <a:ext cx="4029453" cy="350856"/>
          </a:xfrm>
          <a:prstGeom prst="rect">
            <a:avLst/>
          </a:prstGeom>
        </p:spPr>
        <p:txBody>
          <a:bodyPr vert="horz" lIns="91440" tIns="45720" rIns="91440" bIns="45720" rtlCol="0"/>
          <a:lstStyle>
            <a:lvl1pPr algn="r">
              <a:defRPr sz="1200"/>
            </a:lvl1pPr>
          </a:lstStyle>
          <a:p>
            <a:fld id="{F73C4E59-F6DD-4B05-A61A-8BD11221A2C9}" type="datetimeFigureOut">
              <a:rPr lang="en-IE" smtClean="0"/>
              <a:pPr/>
              <a:t>19/11/2018</a:t>
            </a:fld>
            <a:endParaRPr lang="en-IE" dirty="0"/>
          </a:p>
        </p:txBody>
      </p:sp>
      <p:sp>
        <p:nvSpPr>
          <p:cNvPr id="4" name="Footer Placeholder 3"/>
          <p:cNvSpPr>
            <a:spLocks noGrp="1"/>
          </p:cNvSpPr>
          <p:nvPr>
            <p:ph type="ftr" sz="quarter" idx="2"/>
          </p:nvPr>
        </p:nvSpPr>
        <p:spPr>
          <a:xfrm>
            <a:off x="1" y="6658423"/>
            <a:ext cx="4029453" cy="350856"/>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5264777" y="6658423"/>
            <a:ext cx="4029453" cy="350856"/>
          </a:xfrm>
          <a:prstGeom prst="rect">
            <a:avLst/>
          </a:prstGeom>
        </p:spPr>
        <p:txBody>
          <a:bodyPr vert="horz" lIns="91440" tIns="45720" rIns="91440" bIns="45720" rtlCol="0" anchor="b"/>
          <a:lstStyle>
            <a:lvl1pPr algn="r">
              <a:defRPr sz="1200"/>
            </a:lvl1pPr>
          </a:lstStyle>
          <a:p>
            <a:fld id="{F72C691E-0C47-47B3-BD3B-4D6023AE251C}" type="slidenum">
              <a:rPr lang="en-IE" smtClean="0"/>
              <a:pPr/>
              <a:t>‹#›</a:t>
            </a:fld>
            <a:endParaRPr lang="en-IE" dirty="0"/>
          </a:p>
        </p:txBody>
      </p:sp>
    </p:spTree>
    <p:extLst>
      <p:ext uri="{BB962C8B-B14F-4D97-AF65-F5344CB8AC3E}">
        <p14:creationId xmlns="" xmlns:p14="http://schemas.microsoft.com/office/powerpoint/2010/main" val="192851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5265811" y="0"/>
            <a:ext cx="4028440" cy="350520"/>
          </a:xfrm>
          <a:prstGeom prst="rect">
            <a:avLst/>
          </a:prstGeom>
        </p:spPr>
        <p:txBody>
          <a:bodyPr vert="horz" lIns="91440" tIns="45720" rIns="91440" bIns="45720" rtlCol="0"/>
          <a:lstStyle>
            <a:lvl1pPr algn="r">
              <a:defRPr sz="1200"/>
            </a:lvl1pPr>
          </a:lstStyle>
          <a:p>
            <a:fld id="{61BB4BC4-3BA4-449E-8A68-972D90A8326A}" type="datetimeFigureOut">
              <a:rPr lang="en-IE" smtClean="0"/>
              <a:pPr/>
              <a:t>19/11/2018</a:t>
            </a:fld>
            <a:endParaRPr lang="en-IE"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1" y="6658664"/>
            <a:ext cx="4028440" cy="35052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5265811" y="6658664"/>
            <a:ext cx="4028440" cy="350520"/>
          </a:xfrm>
          <a:prstGeom prst="rect">
            <a:avLst/>
          </a:prstGeom>
        </p:spPr>
        <p:txBody>
          <a:bodyPr vert="horz" lIns="91440" tIns="45720" rIns="91440" bIns="45720" rtlCol="0" anchor="b"/>
          <a:lstStyle>
            <a:lvl1pPr algn="r">
              <a:defRPr sz="1200"/>
            </a:lvl1pPr>
          </a:lstStyle>
          <a:p>
            <a:fld id="{C24FD5F7-2188-431B-B7CD-4246E3E2A74A}" type="slidenum">
              <a:rPr lang="en-IE" smtClean="0"/>
              <a:pPr/>
              <a:t>‹#›</a:t>
            </a:fld>
            <a:endParaRPr lang="en-IE" dirty="0"/>
          </a:p>
        </p:txBody>
      </p:sp>
    </p:spTree>
    <p:extLst>
      <p:ext uri="{BB962C8B-B14F-4D97-AF65-F5344CB8AC3E}">
        <p14:creationId xmlns="" xmlns:p14="http://schemas.microsoft.com/office/powerpoint/2010/main" val="3730845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79F0F476-75F4-4C7C-B208-FA5ACA69800E}" type="slidenum">
              <a:rPr lang="en-IE" smtClean="0"/>
              <a:pPr/>
              <a:t>2</a:t>
            </a:fld>
            <a:endParaRPr lang="en-IE" dirty="0"/>
          </a:p>
        </p:txBody>
      </p:sp>
    </p:spTree>
    <p:extLst>
      <p:ext uri="{BB962C8B-B14F-4D97-AF65-F5344CB8AC3E}">
        <p14:creationId xmlns="" xmlns:p14="http://schemas.microsoft.com/office/powerpoint/2010/main" val="264011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4FD5F7-2188-431B-B7CD-4246E3E2A74A}" type="slidenum">
              <a:rPr lang="en-IE" smtClean="0"/>
              <a:pPr/>
              <a:t>11</a:t>
            </a:fld>
            <a:endParaRPr lang="en-I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C24FD5F7-2188-431B-B7CD-4246E3E2A74A}" type="slidenum">
              <a:rPr lang="en-IE" smtClean="0"/>
              <a:pPr/>
              <a:t>12</a:t>
            </a:fld>
            <a:endParaRPr lang="en-I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4FD5F7-2188-431B-B7CD-4246E3E2A74A}" type="slidenum">
              <a:rPr lang="en-IE" smtClean="0"/>
              <a:pPr/>
              <a:t>13</a:t>
            </a:fld>
            <a:endParaRPr lang="en-I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4FD5F7-2188-431B-B7CD-4246E3E2A74A}" type="slidenum">
              <a:rPr lang="en-IE" smtClean="0"/>
              <a:pPr/>
              <a:t>14</a:t>
            </a:fld>
            <a:endParaRPr lang="en-I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4FD5F7-2188-431B-B7CD-4246E3E2A74A}" type="slidenum">
              <a:rPr lang="en-IE" smtClean="0"/>
              <a:pPr/>
              <a:t>15</a:t>
            </a:fld>
            <a:endParaRPr lang="en-I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16</a:t>
            </a:fld>
            <a:endParaRPr lang="en-IE" dirty="0"/>
          </a:p>
        </p:txBody>
      </p:sp>
    </p:spTree>
    <p:extLst>
      <p:ext uri="{BB962C8B-B14F-4D97-AF65-F5344CB8AC3E}">
        <p14:creationId xmlns="" xmlns:p14="http://schemas.microsoft.com/office/powerpoint/2010/main" val="351734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17</a:t>
            </a:fld>
            <a:endParaRPr lang="en-IE" dirty="0"/>
          </a:p>
        </p:txBody>
      </p:sp>
    </p:spTree>
    <p:extLst>
      <p:ext uri="{BB962C8B-B14F-4D97-AF65-F5344CB8AC3E}">
        <p14:creationId xmlns="" xmlns:p14="http://schemas.microsoft.com/office/powerpoint/2010/main" val="3517349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18</a:t>
            </a:fld>
            <a:endParaRPr lang="en-IE" dirty="0"/>
          </a:p>
        </p:txBody>
      </p:sp>
    </p:spTree>
    <p:extLst>
      <p:ext uri="{BB962C8B-B14F-4D97-AF65-F5344CB8AC3E}">
        <p14:creationId xmlns="" xmlns:p14="http://schemas.microsoft.com/office/powerpoint/2010/main" val="351734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19</a:t>
            </a:fld>
            <a:endParaRPr lang="en-IE" dirty="0"/>
          </a:p>
        </p:txBody>
      </p:sp>
    </p:spTree>
    <p:extLst>
      <p:ext uri="{BB962C8B-B14F-4D97-AF65-F5344CB8AC3E}">
        <p14:creationId xmlns="" xmlns:p14="http://schemas.microsoft.com/office/powerpoint/2010/main" val="4241541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C24FD5F7-2188-431B-B7CD-4246E3E2A74A}" type="slidenum">
              <a:rPr lang="en-IE" smtClean="0"/>
              <a:pPr/>
              <a:t>20</a:t>
            </a:fld>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3</a:t>
            </a:fld>
            <a:endParaRPr lang="en-IE" dirty="0"/>
          </a:p>
        </p:txBody>
      </p:sp>
    </p:spTree>
    <p:extLst>
      <p:ext uri="{BB962C8B-B14F-4D97-AF65-F5344CB8AC3E}">
        <p14:creationId xmlns="" xmlns:p14="http://schemas.microsoft.com/office/powerpoint/2010/main" val="1641647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21</a:t>
            </a:fld>
            <a:endParaRPr lang="en-IE" dirty="0"/>
          </a:p>
        </p:txBody>
      </p:sp>
    </p:spTree>
    <p:extLst>
      <p:ext uri="{BB962C8B-B14F-4D97-AF65-F5344CB8AC3E}">
        <p14:creationId xmlns="" xmlns:p14="http://schemas.microsoft.com/office/powerpoint/2010/main" val="352543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4</a:t>
            </a:fld>
            <a:endParaRPr lang="en-IE" dirty="0"/>
          </a:p>
        </p:txBody>
      </p:sp>
    </p:spTree>
    <p:extLst>
      <p:ext uri="{BB962C8B-B14F-4D97-AF65-F5344CB8AC3E}">
        <p14:creationId xmlns="" xmlns:p14="http://schemas.microsoft.com/office/powerpoint/2010/main" val="420774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5</a:t>
            </a:fld>
            <a:endParaRPr lang="en-IE" dirty="0"/>
          </a:p>
        </p:txBody>
      </p:sp>
    </p:spTree>
    <p:extLst>
      <p:ext uri="{BB962C8B-B14F-4D97-AF65-F5344CB8AC3E}">
        <p14:creationId xmlns="" xmlns:p14="http://schemas.microsoft.com/office/powerpoint/2010/main" val="223260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F0F476-75F4-4C7C-B208-FA5ACA69800E}" type="slidenum">
              <a:rPr lang="en-IE" smtClean="0"/>
              <a:pPr/>
              <a:t>6</a:t>
            </a:fld>
            <a:endParaRPr lang="en-IE" dirty="0"/>
          </a:p>
        </p:txBody>
      </p:sp>
    </p:spTree>
    <p:extLst>
      <p:ext uri="{BB962C8B-B14F-4D97-AF65-F5344CB8AC3E}">
        <p14:creationId xmlns="" xmlns:p14="http://schemas.microsoft.com/office/powerpoint/2010/main" val="300134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7</a:t>
            </a:fld>
            <a:endParaRPr lang="en-IE" dirty="0"/>
          </a:p>
        </p:txBody>
      </p:sp>
    </p:spTree>
    <p:extLst>
      <p:ext uri="{BB962C8B-B14F-4D97-AF65-F5344CB8AC3E}">
        <p14:creationId xmlns="" xmlns:p14="http://schemas.microsoft.com/office/powerpoint/2010/main" val="7261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8</a:t>
            </a:fld>
            <a:endParaRPr lang="en-IE" dirty="0"/>
          </a:p>
        </p:txBody>
      </p:sp>
    </p:spTree>
    <p:extLst>
      <p:ext uri="{BB962C8B-B14F-4D97-AF65-F5344CB8AC3E}">
        <p14:creationId xmlns="" xmlns:p14="http://schemas.microsoft.com/office/powerpoint/2010/main" val="231491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9F0F476-75F4-4C7C-B208-FA5ACA69800E}" type="slidenum">
              <a:rPr lang="en-IE" smtClean="0"/>
              <a:pPr/>
              <a:t>9</a:t>
            </a:fld>
            <a:endParaRPr lang="en-IE" dirty="0"/>
          </a:p>
        </p:txBody>
      </p:sp>
    </p:spTree>
    <p:extLst>
      <p:ext uri="{BB962C8B-B14F-4D97-AF65-F5344CB8AC3E}">
        <p14:creationId xmlns="" xmlns:p14="http://schemas.microsoft.com/office/powerpoint/2010/main" val="133246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4FD5F7-2188-431B-B7CD-4246E3E2A74A}" type="slidenum">
              <a:rPr lang="en-IE" smtClean="0"/>
              <a:pPr/>
              <a:t>10</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6B371-7F63-488F-9CC5-1A32D886C49A}" type="datetimeFigureOut">
              <a:rPr lang="en-IE" smtClean="0"/>
              <a:pPr/>
              <a:t>19/11/2018</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A35F5DD5-2279-4578-B52C-6C4081B02613}" type="slidenum">
              <a:rPr lang="en-IE" smtClean="0"/>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6B371-7F63-488F-9CC5-1A32D886C49A}" type="datetimeFigureOut">
              <a:rPr lang="en-IE" smtClean="0"/>
              <a:pPr/>
              <a:t>19/11/2018</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5DD5-2279-4578-B52C-6C4081B02613}" type="slidenum">
              <a:rPr lang="en-IE" smtClean="0"/>
              <a:pPr/>
              <a:t>‹#›</a:t>
            </a:fld>
            <a:endParaRPr lang="en-IE"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cpekilkenny.ie/index.html" TargetMode="External"/><Relationship Id="rId3" Type="http://schemas.openxmlformats.org/officeDocument/2006/relationships/image" Target="../media/image2.png"/><Relationship Id="rId7" Type="http://schemas.openxmlformats.org/officeDocument/2006/relationships/hyperlink" Target="https://sammccurdy.weebly.com/" TargetMode="External"/><Relationship Id="rId12"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beotanics.com/" TargetMode="External"/><Relationship Id="rId5" Type="http://schemas.openxmlformats.org/officeDocument/2006/relationships/hyperlink" Target="https://www.google.ie/url?sa=i&amp;rct=j&amp;q=&amp;esrc=s&amp;source=images&amp;cd=&amp;cad=rja&amp;uact=8&amp;ved=2ahUKEwjL8rv2o-DeAhWHKsAKHTbHAJoQjRx6BAgBEAU&amp;url=http://www.nirvanalighting.com/projects&amp;psig=AOvVaw1TPAvDxvOCf2kGzhPbM8vH&amp;ust=1542710844380155" TargetMode="External"/><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www.mmspods.com/" TargetMode="External"/><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6021288"/>
            <a:ext cx="6984776" cy="369332"/>
          </a:xfrm>
          <a:prstGeom prst="rect">
            <a:avLst/>
          </a:prstGeom>
          <a:noFill/>
        </p:spPr>
        <p:txBody>
          <a:bodyPr wrap="square" rtlCol="0">
            <a:spAutoFit/>
          </a:bodyPr>
          <a:lstStyle/>
          <a:p>
            <a:endParaRPr lang="en-IE" dirty="0"/>
          </a:p>
        </p:txBody>
      </p:sp>
      <p:pic>
        <p:nvPicPr>
          <p:cNvPr id="5" name="Picture 2"/>
          <p:cNvPicPr>
            <a:picLocks noChangeAspect="1" noChangeArrowheads="1"/>
          </p:cNvPicPr>
          <p:nvPr/>
        </p:nvPicPr>
        <p:blipFill>
          <a:blip r:embed="rId2" cstate="print"/>
          <a:srcRect/>
          <a:stretch>
            <a:fillRect/>
          </a:stretch>
        </p:blipFill>
        <p:spPr bwMode="auto">
          <a:xfrm>
            <a:off x="683568" y="620687"/>
            <a:ext cx="7848872" cy="5008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tretch>
            <a:fillRect/>
          </a:stretch>
        </p:blipFill>
        <p:spPr bwMode="auto">
          <a:xfrm>
            <a:off x="0" y="0"/>
            <a:ext cx="3419872"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p:cNvPicPr>
            <a:picLocks noChangeAspect="1" noChangeArrowheads="1"/>
          </p:cNvPicPr>
          <p:nvPr/>
        </p:nvPicPr>
        <p:blipFill>
          <a:blip r:embed="rId4" cstate="print"/>
          <a:srcRect/>
          <a:stretch>
            <a:fillRect/>
          </a:stretch>
        </p:blipFill>
        <p:spPr bwMode="auto">
          <a:xfrm>
            <a:off x="7928176" y="188913"/>
            <a:ext cx="995161" cy="791815"/>
          </a:xfrm>
          <a:prstGeom prst="rect">
            <a:avLst/>
          </a:prstGeom>
          <a:noFill/>
          <a:ln w="9525">
            <a:noFill/>
            <a:miter lim="800000"/>
            <a:headEnd/>
            <a:tailEnd/>
          </a:ln>
        </p:spPr>
      </p:pic>
      <p:sp>
        <p:nvSpPr>
          <p:cNvPr id="7" name="TextBox 6"/>
          <p:cNvSpPr txBox="1"/>
          <p:nvPr/>
        </p:nvSpPr>
        <p:spPr>
          <a:xfrm>
            <a:off x="3707904" y="3429000"/>
            <a:ext cx="4896544" cy="2431435"/>
          </a:xfrm>
          <a:prstGeom prst="rect">
            <a:avLst/>
          </a:prstGeom>
          <a:noFill/>
        </p:spPr>
        <p:txBody>
          <a:bodyPr wrap="square" rtlCol="0">
            <a:spAutoFit/>
          </a:bodyPr>
          <a:lstStyle/>
          <a:p>
            <a:endParaRPr lang="en-US" sz="2800" dirty="0" smtClean="0">
              <a:solidFill>
                <a:srgbClr val="0070C0"/>
              </a:solidFill>
            </a:endParaRPr>
          </a:p>
          <a:p>
            <a:pPr algn="ctr"/>
            <a:r>
              <a:rPr lang="en-US" sz="2400" dirty="0" smtClean="0">
                <a:solidFill>
                  <a:srgbClr val="0070C0"/>
                </a:solidFill>
              </a:rPr>
              <a:t>The promotion of economic development is under the remit of the SPC for Economic Development, Enterprise Support and Tourism.</a:t>
            </a:r>
          </a:p>
          <a:p>
            <a:pPr algn="ctr"/>
            <a:endParaRPr lang="en-US" sz="2800" dirty="0" smtClean="0">
              <a:solidFill>
                <a:srgbClr val="0070C0"/>
              </a:solidFill>
            </a:endParaRPr>
          </a:p>
        </p:txBody>
      </p:sp>
      <p:sp>
        <p:nvSpPr>
          <p:cNvPr id="8" name="Rectangle 7"/>
          <p:cNvSpPr/>
          <p:nvPr/>
        </p:nvSpPr>
        <p:spPr>
          <a:xfrm>
            <a:off x="3851920" y="1052736"/>
            <a:ext cx="4464496" cy="2585323"/>
          </a:xfrm>
          <a:prstGeom prst="rect">
            <a:avLst/>
          </a:prstGeom>
        </p:spPr>
        <p:txBody>
          <a:bodyPr wrap="square">
            <a:spAutoFit/>
          </a:bodyPr>
          <a:lstStyle/>
          <a:p>
            <a:pPr algn="ctr"/>
            <a:r>
              <a:rPr lang="en-IE" sz="5400" dirty="0" smtClean="0">
                <a:solidFill>
                  <a:srgbClr val="0070C0"/>
                </a:solidFill>
                <a:latin typeface="Calibri" pitchFamily="34" charset="0"/>
              </a:rPr>
              <a:t>Local Economic</a:t>
            </a:r>
          </a:p>
          <a:p>
            <a:pPr algn="ctr"/>
            <a:r>
              <a:rPr lang="en-IE" sz="5400" dirty="0" smtClean="0">
                <a:solidFill>
                  <a:srgbClr val="0070C0"/>
                </a:solidFill>
                <a:latin typeface="Calibri" pitchFamily="34" charset="0"/>
              </a:rPr>
              <a:t>Development Services</a:t>
            </a:r>
          </a:p>
        </p:txBody>
      </p:sp>
      <p:pic>
        <p:nvPicPr>
          <p:cNvPr id="9" name="Picture 4"/>
          <p:cNvPicPr>
            <a:picLocks noChangeAspect="1" noChangeArrowheads="1"/>
          </p:cNvPicPr>
          <p:nvPr/>
        </p:nvPicPr>
        <p:blipFill>
          <a:blip r:embed="rId5" cstate="print"/>
          <a:srcRect/>
          <a:stretch>
            <a:fillRect/>
          </a:stretch>
        </p:blipFill>
        <p:spPr bwMode="auto">
          <a:xfrm>
            <a:off x="6011862" y="6237288"/>
            <a:ext cx="3132138" cy="620712"/>
          </a:xfrm>
          <a:prstGeom prst="rect">
            <a:avLst/>
          </a:prstGeom>
          <a:noFill/>
          <a:ln w="9525">
            <a:noFill/>
            <a:miter lim="800000"/>
            <a:headEnd/>
            <a:tailEnd/>
          </a:ln>
        </p:spPr>
      </p:pic>
    </p:spTree>
    <p:extLst>
      <p:ext uri="{BB962C8B-B14F-4D97-AF65-F5344CB8AC3E}">
        <p14:creationId xmlns="" xmlns:p14="http://schemas.microsoft.com/office/powerpoint/2010/main" val="3379264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6021288"/>
            <a:ext cx="6984776" cy="369332"/>
          </a:xfrm>
          <a:prstGeom prst="rect">
            <a:avLst/>
          </a:prstGeom>
          <a:noFill/>
        </p:spPr>
        <p:txBody>
          <a:bodyPr wrap="square" rtlCol="0">
            <a:spAutoFit/>
          </a:bodyPr>
          <a:lstStyle/>
          <a:p>
            <a:endParaRPr lang="en-IE" dirty="0"/>
          </a:p>
        </p:txBody>
      </p:sp>
      <p:pic>
        <p:nvPicPr>
          <p:cNvPr id="7" name="Picture 3"/>
          <p:cNvPicPr>
            <a:picLocks noChangeAspect="1" noChangeArrowheads="1"/>
          </p:cNvPicPr>
          <p:nvPr/>
        </p:nvPicPr>
        <p:blipFill>
          <a:blip r:embed="rId3" cstate="print"/>
          <a:srcRect/>
          <a:stretch>
            <a:fillRect/>
          </a:stretch>
        </p:blipFill>
        <p:spPr bwMode="auto">
          <a:xfrm>
            <a:off x="7928176" y="188913"/>
            <a:ext cx="995161" cy="791815"/>
          </a:xfrm>
          <a:prstGeom prst="rect">
            <a:avLst/>
          </a:prstGeom>
          <a:noFill/>
          <a:ln w="9525">
            <a:noFill/>
            <a:miter lim="800000"/>
            <a:headEnd/>
            <a:tailEnd/>
          </a:ln>
        </p:spPr>
      </p:pic>
      <p:sp>
        <p:nvSpPr>
          <p:cNvPr id="9" name="Rectangle 8"/>
          <p:cNvSpPr/>
          <p:nvPr/>
        </p:nvSpPr>
        <p:spPr>
          <a:xfrm>
            <a:off x="251520" y="188641"/>
            <a:ext cx="8568952" cy="6001643"/>
          </a:xfrm>
          <a:prstGeom prst="rect">
            <a:avLst/>
          </a:prstGeom>
        </p:spPr>
        <p:txBody>
          <a:bodyPr wrap="square">
            <a:spAutoFit/>
          </a:bodyPr>
          <a:lstStyle/>
          <a:p>
            <a:pPr lvl="0" fontAlgn="base">
              <a:spcBef>
                <a:spcPct val="0"/>
              </a:spcBef>
              <a:spcAft>
                <a:spcPct val="0"/>
              </a:spcAft>
            </a:pPr>
            <a:endParaRPr lang="en-GB" sz="2800" b="1" dirty="0" smtClean="0">
              <a:solidFill>
                <a:srgbClr val="000000"/>
              </a:solidFill>
              <a:latin typeface="Calibri" pitchFamily="34" charset="0"/>
              <a:ea typeface="Cambria" pitchFamily="18" charset="0"/>
              <a:cs typeface="Calibri" pitchFamily="34" charset="0"/>
            </a:endParaRPr>
          </a:p>
          <a:p>
            <a:pPr lvl="0" fontAlgn="base">
              <a:spcBef>
                <a:spcPct val="0"/>
              </a:spcBef>
              <a:spcAft>
                <a:spcPct val="0"/>
              </a:spcAft>
            </a:pPr>
            <a:r>
              <a:rPr lang="en-GB" sz="4000" b="1" dirty="0" smtClean="0">
                <a:solidFill>
                  <a:srgbClr val="92D050"/>
                </a:solidFill>
                <a:latin typeface="Calibri" pitchFamily="34" charset="0"/>
                <a:ea typeface="Cambria" pitchFamily="18" charset="0"/>
                <a:cs typeface="Calibri" pitchFamily="34" charset="0"/>
              </a:rPr>
              <a:t>Action 1.10</a:t>
            </a:r>
          </a:p>
          <a:p>
            <a:pPr lvl="0" fontAlgn="base">
              <a:spcBef>
                <a:spcPct val="0"/>
              </a:spcBef>
              <a:spcAft>
                <a:spcPct val="0"/>
              </a:spcAft>
            </a:pPr>
            <a:endParaRPr lang="en-GB" sz="2800" b="1" dirty="0" smtClean="0">
              <a:solidFill>
                <a:srgbClr val="000000"/>
              </a:solidFill>
              <a:latin typeface="Calibri" pitchFamily="34" charset="0"/>
              <a:ea typeface="Cambria" pitchFamily="18" charset="0"/>
              <a:cs typeface="Calibri" pitchFamily="34" charset="0"/>
            </a:endParaRPr>
          </a:p>
          <a:p>
            <a:pPr lvl="0" fontAlgn="base">
              <a:spcBef>
                <a:spcPct val="0"/>
              </a:spcBef>
              <a:spcAft>
                <a:spcPct val="0"/>
              </a:spcAft>
            </a:pPr>
            <a:r>
              <a:rPr lang="en-GB" sz="3200" dirty="0" smtClean="0">
                <a:solidFill>
                  <a:srgbClr val="0070C0"/>
                </a:solidFill>
                <a:latin typeface="Calibri" pitchFamily="34" charset="0"/>
                <a:ea typeface="Cambria" pitchFamily="18" charset="0"/>
                <a:cs typeface="Calibri" pitchFamily="34" charset="0"/>
              </a:rPr>
              <a:t>Develop a </a:t>
            </a:r>
            <a:r>
              <a:rPr lang="en-GB" sz="3200" b="1" dirty="0" smtClean="0">
                <a:solidFill>
                  <a:srgbClr val="92D050"/>
                </a:solidFill>
                <a:latin typeface="Calibri" pitchFamily="34" charset="0"/>
                <a:ea typeface="Cambria" pitchFamily="18" charset="0"/>
                <a:cs typeface="Calibri" pitchFamily="34" charset="0"/>
              </a:rPr>
              <a:t>Retail Strategy and include cross-sectoral collaborations </a:t>
            </a:r>
            <a:r>
              <a:rPr lang="en-GB" sz="3200" dirty="0" smtClean="0">
                <a:solidFill>
                  <a:srgbClr val="0070C0"/>
                </a:solidFill>
                <a:latin typeface="Calibri" pitchFamily="34" charset="0"/>
                <a:ea typeface="Cambria" pitchFamily="18" charset="0"/>
                <a:cs typeface="Calibri" pitchFamily="34" charset="0"/>
              </a:rPr>
              <a:t>in areas such as shop frontage design, use of technology in sales and marketing (including online trading), and the use of local heritage and culture in marketing design. This action will also include promoting ecommerce opportunities and increasing the number of Trading On-line Vouchers drawn down in particular by retailers in the County.</a:t>
            </a:r>
            <a:endParaRPr lang="en-GB" sz="3200" dirty="0" smtClean="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2425539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6021288"/>
            <a:ext cx="6984776" cy="369332"/>
          </a:xfrm>
          <a:prstGeom prst="rect">
            <a:avLst/>
          </a:prstGeom>
          <a:noFill/>
        </p:spPr>
        <p:txBody>
          <a:bodyPr wrap="square" rtlCol="0">
            <a:spAutoFit/>
          </a:bodyPr>
          <a:lstStyle/>
          <a:p>
            <a:endParaRPr lang="en-IE" dirty="0"/>
          </a:p>
        </p:txBody>
      </p:sp>
      <p:pic>
        <p:nvPicPr>
          <p:cNvPr id="7" name="Picture 3"/>
          <p:cNvPicPr>
            <a:picLocks noChangeAspect="1" noChangeArrowheads="1"/>
          </p:cNvPicPr>
          <p:nvPr/>
        </p:nvPicPr>
        <p:blipFill>
          <a:blip r:embed="rId3" cstate="print"/>
          <a:srcRect/>
          <a:stretch>
            <a:fillRect/>
          </a:stretch>
        </p:blipFill>
        <p:spPr bwMode="auto">
          <a:xfrm>
            <a:off x="7928176" y="188913"/>
            <a:ext cx="995161" cy="791815"/>
          </a:xfrm>
          <a:prstGeom prst="rect">
            <a:avLst/>
          </a:prstGeom>
          <a:noFill/>
          <a:ln w="9525">
            <a:noFill/>
            <a:miter lim="800000"/>
            <a:headEnd/>
            <a:tailEnd/>
          </a:ln>
        </p:spPr>
      </p:pic>
      <p:pic>
        <p:nvPicPr>
          <p:cNvPr id="19457" name="Picture 1"/>
          <p:cNvPicPr>
            <a:picLocks noChangeAspect="1" noChangeArrowheads="1"/>
          </p:cNvPicPr>
          <p:nvPr/>
        </p:nvPicPr>
        <p:blipFill>
          <a:blip r:embed="rId4" cstate="print"/>
          <a:srcRect/>
          <a:stretch>
            <a:fillRect/>
          </a:stretch>
        </p:blipFill>
        <p:spPr bwMode="auto">
          <a:xfrm>
            <a:off x="755576" y="1340768"/>
            <a:ext cx="7308304" cy="5046384"/>
          </a:xfrm>
          <a:prstGeom prst="rect">
            <a:avLst/>
          </a:prstGeom>
          <a:noFill/>
          <a:ln w="9525">
            <a:noFill/>
            <a:miter lim="800000"/>
            <a:headEnd/>
            <a:tailEnd/>
          </a:ln>
        </p:spPr>
      </p:pic>
      <p:sp>
        <p:nvSpPr>
          <p:cNvPr id="5" name="Rectangle 4"/>
          <p:cNvSpPr/>
          <p:nvPr/>
        </p:nvSpPr>
        <p:spPr>
          <a:xfrm>
            <a:off x="827584" y="548680"/>
            <a:ext cx="6696744" cy="646331"/>
          </a:xfrm>
          <a:prstGeom prst="rect">
            <a:avLst/>
          </a:prstGeom>
        </p:spPr>
        <p:txBody>
          <a:bodyPr wrap="square">
            <a:spAutoFit/>
          </a:bodyPr>
          <a:lstStyle/>
          <a:p>
            <a:pPr algn="ctr"/>
            <a:r>
              <a:rPr lang="en-US" sz="3600" b="1" dirty="0" smtClean="0">
                <a:solidFill>
                  <a:srgbClr val="0070C0"/>
                </a:solidFill>
              </a:rPr>
              <a:t>SHOP LOCAL CAMPAIGN</a:t>
            </a:r>
          </a:p>
        </p:txBody>
      </p:sp>
    </p:spTree>
    <p:extLst>
      <p:ext uri="{BB962C8B-B14F-4D97-AF65-F5344CB8AC3E}">
        <p14:creationId xmlns="" xmlns:p14="http://schemas.microsoft.com/office/powerpoint/2010/main" val="2425539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7928176" y="188913"/>
            <a:ext cx="995161" cy="791815"/>
          </a:xfrm>
          <a:prstGeom prst="rect">
            <a:avLst/>
          </a:prstGeom>
          <a:noFill/>
          <a:ln w="9525">
            <a:noFill/>
            <a:miter lim="800000"/>
            <a:headEnd/>
            <a:tailEnd/>
          </a:ln>
        </p:spPr>
      </p:pic>
      <p:sp>
        <p:nvSpPr>
          <p:cNvPr id="9" name="Rectangle 8"/>
          <p:cNvSpPr/>
          <p:nvPr/>
        </p:nvSpPr>
        <p:spPr>
          <a:xfrm>
            <a:off x="683568" y="188641"/>
            <a:ext cx="7704856" cy="5016758"/>
          </a:xfrm>
          <a:prstGeom prst="rect">
            <a:avLst/>
          </a:prstGeom>
        </p:spPr>
        <p:txBody>
          <a:bodyPr wrap="square">
            <a:spAutoFit/>
          </a:bodyPr>
          <a:lstStyle/>
          <a:p>
            <a:pPr lvl="0" fontAlgn="base">
              <a:spcBef>
                <a:spcPct val="0"/>
              </a:spcBef>
              <a:spcAft>
                <a:spcPct val="0"/>
              </a:spcAft>
            </a:pPr>
            <a:endParaRPr lang="en-GB" sz="2800" b="1" dirty="0" smtClean="0">
              <a:solidFill>
                <a:srgbClr val="000000"/>
              </a:solidFill>
              <a:latin typeface="Calibri" pitchFamily="34" charset="0"/>
              <a:ea typeface="Cambria" pitchFamily="18" charset="0"/>
              <a:cs typeface="Calibri" pitchFamily="34" charset="0"/>
            </a:endParaRPr>
          </a:p>
          <a:p>
            <a:pPr lvl="0" fontAlgn="base">
              <a:spcBef>
                <a:spcPct val="0"/>
              </a:spcBef>
              <a:spcAft>
                <a:spcPct val="0"/>
              </a:spcAft>
            </a:pPr>
            <a:r>
              <a:rPr lang="en-GB" sz="4000" b="1" dirty="0" smtClean="0">
                <a:solidFill>
                  <a:srgbClr val="92D050"/>
                </a:solidFill>
                <a:latin typeface="Calibri" pitchFamily="34" charset="0"/>
                <a:ea typeface="Cambria" pitchFamily="18" charset="0"/>
                <a:cs typeface="Calibri" pitchFamily="34" charset="0"/>
              </a:rPr>
              <a:t>Action 2.7</a:t>
            </a:r>
          </a:p>
          <a:p>
            <a:pPr lvl="0" fontAlgn="base">
              <a:spcBef>
                <a:spcPct val="0"/>
              </a:spcBef>
              <a:spcAft>
                <a:spcPct val="0"/>
              </a:spcAft>
            </a:pPr>
            <a:endParaRPr lang="en-GB" sz="2800" b="1" dirty="0" smtClean="0">
              <a:solidFill>
                <a:srgbClr val="000000"/>
              </a:solidFill>
              <a:latin typeface="Calibri" pitchFamily="34" charset="0"/>
              <a:ea typeface="Cambria" pitchFamily="18" charset="0"/>
              <a:cs typeface="Calibri" pitchFamily="34" charset="0"/>
            </a:endParaRPr>
          </a:p>
          <a:p>
            <a:pPr lvl="0" fontAlgn="base">
              <a:spcBef>
                <a:spcPct val="0"/>
              </a:spcBef>
              <a:spcAft>
                <a:spcPct val="0"/>
              </a:spcAft>
            </a:pPr>
            <a:r>
              <a:rPr lang="en-GB" sz="3200" dirty="0" smtClean="0">
                <a:solidFill>
                  <a:srgbClr val="0070C0"/>
                </a:solidFill>
              </a:rPr>
              <a:t>Develop a strategy to promote and further expand Digital Media, Animation and Design activities in County Kilkenny, building on the past experience of the Kilkenny Design Workshops. The strategy should include a </a:t>
            </a:r>
            <a:r>
              <a:rPr lang="en-GB" sz="3200" b="1" dirty="0" smtClean="0">
                <a:solidFill>
                  <a:srgbClr val="92D050"/>
                </a:solidFill>
              </a:rPr>
              <a:t>‘Design Thinking’ initiative </a:t>
            </a:r>
            <a:r>
              <a:rPr lang="en-GB" sz="3200" dirty="0" smtClean="0">
                <a:solidFill>
                  <a:srgbClr val="0070C0"/>
                </a:solidFill>
              </a:rPr>
              <a:t>to deliver enterprise skills to young people</a:t>
            </a:r>
            <a:endParaRPr lang="en-GB" sz="3200" dirty="0" smtClean="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2425539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7928176" y="188913"/>
            <a:ext cx="995161" cy="791815"/>
          </a:xfrm>
          <a:prstGeom prst="rect">
            <a:avLst/>
          </a:prstGeom>
          <a:noFill/>
          <a:ln w="9525">
            <a:noFill/>
            <a:miter lim="800000"/>
            <a:headEnd/>
            <a:tailEnd/>
          </a:ln>
        </p:spPr>
      </p:pic>
      <p:sp>
        <p:nvSpPr>
          <p:cNvPr id="9" name="Rectangle 8"/>
          <p:cNvSpPr/>
          <p:nvPr/>
        </p:nvSpPr>
        <p:spPr>
          <a:xfrm>
            <a:off x="683568" y="188641"/>
            <a:ext cx="7704856" cy="6247864"/>
          </a:xfrm>
          <a:prstGeom prst="rect">
            <a:avLst/>
          </a:prstGeom>
        </p:spPr>
        <p:txBody>
          <a:bodyPr wrap="square">
            <a:spAutoFit/>
          </a:bodyPr>
          <a:lstStyle/>
          <a:p>
            <a:pPr lvl="0" fontAlgn="base">
              <a:spcBef>
                <a:spcPct val="0"/>
              </a:spcBef>
              <a:spcAft>
                <a:spcPct val="0"/>
              </a:spcAft>
            </a:pPr>
            <a:r>
              <a:rPr lang="en-GB" sz="4000" b="1" dirty="0" smtClean="0">
                <a:solidFill>
                  <a:srgbClr val="92D050"/>
                </a:solidFill>
                <a:latin typeface="Calibri" pitchFamily="34" charset="0"/>
                <a:ea typeface="Cambria" pitchFamily="18" charset="0"/>
                <a:cs typeface="Calibri" pitchFamily="34" charset="0"/>
              </a:rPr>
              <a:t>Action 3.2</a:t>
            </a:r>
          </a:p>
          <a:p>
            <a:pPr lvl="0" fontAlgn="base">
              <a:spcBef>
                <a:spcPct val="0"/>
              </a:spcBef>
              <a:spcAft>
                <a:spcPct val="0"/>
              </a:spcAft>
            </a:pPr>
            <a:endParaRPr lang="en-GB" sz="800" b="1" dirty="0" smtClean="0">
              <a:solidFill>
                <a:srgbClr val="000000"/>
              </a:solidFill>
              <a:latin typeface="Calibri" pitchFamily="34" charset="0"/>
              <a:ea typeface="Cambria" pitchFamily="18" charset="0"/>
              <a:cs typeface="Calibri" pitchFamily="34" charset="0"/>
            </a:endParaRPr>
          </a:p>
          <a:p>
            <a:r>
              <a:rPr lang="en-GB" sz="3200" dirty="0" smtClean="0">
                <a:solidFill>
                  <a:srgbClr val="0070C0"/>
                </a:solidFill>
              </a:rPr>
              <a:t>Improve the visitor experience and business capability of outdoor activity providers active in tourism. Initiatives to include analysis of the potential for: linking activity hubs and amenities; protection and management of the county’s Green Infrastructure and the development of the County’s river assets for fishing, boating and blueway trails. This will include engaging with the Ireland's Ancient East team to identify opportunities with the highest potential.</a:t>
            </a:r>
            <a:endParaRPr lang="en-US" sz="3200" dirty="0">
              <a:solidFill>
                <a:srgbClr val="0070C0"/>
              </a:solidFill>
            </a:endParaRPr>
          </a:p>
        </p:txBody>
      </p:sp>
    </p:spTree>
    <p:extLst>
      <p:ext uri="{BB962C8B-B14F-4D97-AF65-F5344CB8AC3E}">
        <p14:creationId xmlns="" xmlns:p14="http://schemas.microsoft.com/office/powerpoint/2010/main" val="2425539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7928176" y="188913"/>
            <a:ext cx="995161" cy="791815"/>
          </a:xfrm>
          <a:prstGeom prst="rect">
            <a:avLst/>
          </a:prstGeom>
          <a:noFill/>
          <a:ln w="9525">
            <a:noFill/>
            <a:miter lim="800000"/>
            <a:headEnd/>
            <a:tailEnd/>
          </a:ln>
        </p:spPr>
      </p:pic>
      <p:sp>
        <p:nvSpPr>
          <p:cNvPr id="9" name="Rectangle 8"/>
          <p:cNvSpPr/>
          <p:nvPr/>
        </p:nvSpPr>
        <p:spPr>
          <a:xfrm>
            <a:off x="683568" y="188641"/>
            <a:ext cx="7704856" cy="4770537"/>
          </a:xfrm>
          <a:prstGeom prst="rect">
            <a:avLst/>
          </a:prstGeom>
        </p:spPr>
        <p:txBody>
          <a:bodyPr wrap="square">
            <a:spAutoFit/>
          </a:bodyPr>
          <a:lstStyle/>
          <a:p>
            <a:pPr lvl="0" fontAlgn="base">
              <a:spcBef>
                <a:spcPct val="0"/>
              </a:spcBef>
              <a:spcAft>
                <a:spcPct val="0"/>
              </a:spcAft>
            </a:pPr>
            <a:endParaRPr lang="en-GB" sz="2800" b="1" dirty="0" smtClean="0">
              <a:solidFill>
                <a:srgbClr val="000000"/>
              </a:solidFill>
              <a:latin typeface="Calibri" pitchFamily="34" charset="0"/>
              <a:ea typeface="Cambria" pitchFamily="18" charset="0"/>
              <a:cs typeface="Calibri" pitchFamily="34" charset="0"/>
            </a:endParaRPr>
          </a:p>
          <a:p>
            <a:pPr lvl="0" fontAlgn="base">
              <a:spcBef>
                <a:spcPct val="0"/>
              </a:spcBef>
              <a:spcAft>
                <a:spcPct val="0"/>
              </a:spcAft>
            </a:pPr>
            <a:endParaRPr lang="en-GB" sz="4000" b="1" dirty="0" smtClean="0">
              <a:solidFill>
                <a:srgbClr val="92D050"/>
              </a:solidFill>
              <a:latin typeface="Calibri" pitchFamily="34" charset="0"/>
              <a:ea typeface="Cambria" pitchFamily="18" charset="0"/>
              <a:cs typeface="Calibri" pitchFamily="34" charset="0"/>
            </a:endParaRPr>
          </a:p>
          <a:p>
            <a:pPr lvl="0" fontAlgn="base">
              <a:spcBef>
                <a:spcPct val="0"/>
              </a:spcBef>
              <a:spcAft>
                <a:spcPct val="0"/>
              </a:spcAft>
            </a:pPr>
            <a:endParaRPr lang="en-GB" sz="4000" b="1" dirty="0" smtClean="0">
              <a:solidFill>
                <a:srgbClr val="92D050"/>
              </a:solidFill>
              <a:latin typeface="Calibri" pitchFamily="34" charset="0"/>
              <a:ea typeface="Cambria" pitchFamily="18" charset="0"/>
              <a:cs typeface="Calibri" pitchFamily="34" charset="0"/>
            </a:endParaRPr>
          </a:p>
          <a:p>
            <a:pPr lvl="0" fontAlgn="base">
              <a:spcBef>
                <a:spcPct val="0"/>
              </a:spcBef>
              <a:spcAft>
                <a:spcPct val="0"/>
              </a:spcAft>
            </a:pPr>
            <a:r>
              <a:rPr lang="en-GB" sz="4000" b="1" dirty="0" smtClean="0">
                <a:solidFill>
                  <a:srgbClr val="92D050"/>
                </a:solidFill>
                <a:latin typeface="Calibri" pitchFamily="34" charset="0"/>
                <a:ea typeface="Cambria" pitchFamily="18" charset="0"/>
                <a:cs typeface="Calibri" pitchFamily="34" charset="0"/>
              </a:rPr>
              <a:t>Action 7.4</a:t>
            </a:r>
          </a:p>
          <a:p>
            <a:pPr lvl="0" fontAlgn="base">
              <a:spcBef>
                <a:spcPct val="0"/>
              </a:spcBef>
              <a:spcAft>
                <a:spcPct val="0"/>
              </a:spcAft>
            </a:pPr>
            <a:endParaRPr lang="en-GB" sz="2800" b="1" dirty="0" smtClean="0">
              <a:solidFill>
                <a:srgbClr val="000000"/>
              </a:solidFill>
              <a:latin typeface="Calibri" pitchFamily="34" charset="0"/>
              <a:ea typeface="Cambria" pitchFamily="18" charset="0"/>
              <a:cs typeface="Calibri" pitchFamily="34" charset="0"/>
            </a:endParaRPr>
          </a:p>
          <a:p>
            <a:r>
              <a:rPr lang="en-GB" sz="3200" dirty="0" smtClean="0">
                <a:solidFill>
                  <a:srgbClr val="0070C0"/>
                </a:solidFill>
              </a:rPr>
              <a:t>Develop an investment strategy for Kilkenny city in preparation for funding opportunities under the </a:t>
            </a:r>
            <a:r>
              <a:rPr lang="en-GB" sz="3200" b="1" dirty="0" smtClean="0">
                <a:solidFill>
                  <a:srgbClr val="92D050"/>
                </a:solidFill>
              </a:rPr>
              <a:t>Urban Regeneration and Development Fund.</a:t>
            </a:r>
            <a:endParaRPr lang="en-GB" sz="3200" b="1" dirty="0" smtClean="0">
              <a:solidFill>
                <a:srgbClr val="92D050"/>
              </a:solidFill>
              <a:latin typeface="Arial" pitchFamily="34" charset="0"/>
              <a:cs typeface="Arial" pitchFamily="34" charset="0"/>
            </a:endParaRPr>
          </a:p>
        </p:txBody>
      </p:sp>
    </p:spTree>
    <p:extLst>
      <p:ext uri="{BB962C8B-B14F-4D97-AF65-F5344CB8AC3E}">
        <p14:creationId xmlns="" xmlns:p14="http://schemas.microsoft.com/office/powerpoint/2010/main" val="2425539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8800"/>
            <a:ext cx="7846640" cy="4537050"/>
          </a:xfrm>
        </p:spPr>
        <p:txBody>
          <a:bodyPr>
            <a:normAutofit fontScale="90000"/>
          </a:bodyPr>
          <a:lstStyle/>
          <a:p>
            <a:pPr algn="l" eaLnBrk="1" hangingPunct="1"/>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IE" sz="4000" u="sng" dirty="0" smtClean="0">
                <a:solidFill>
                  <a:srgbClr val="0070C0"/>
                </a:solidFill>
              </a:rPr>
              <a:t>Priority is given to:</a:t>
            </a:r>
            <a:br>
              <a:rPr lang="en-IE" sz="4000" u="sng" dirty="0" smtClean="0">
                <a:solidFill>
                  <a:srgbClr val="0070C0"/>
                </a:solidFill>
              </a:rPr>
            </a:br>
            <a:r>
              <a:rPr lang="en-IE" sz="3200" dirty="0">
                <a:solidFill>
                  <a:srgbClr val="0070C0"/>
                </a:solidFill>
              </a:rPr>
              <a:t/>
            </a:r>
            <a:br>
              <a:rPr lang="en-IE" sz="3200" dirty="0">
                <a:solidFill>
                  <a:srgbClr val="0070C0"/>
                </a:solidFill>
              </a:rPr>
            </a:br>
            <a:r>
              <a:rPr lang="en-IE" sz="2700" dirty="0">
                <a:solidFill>
                  <a:srgbClr val="0070C0"/>
                </a:solidFill>
              </a:rPr>
              <a:t>- </a:t>
            </a:r>
            <a:r>
              <a:rPr lang="en-IE" sz="2700" dirty="0" smtClean="0">
                <a:solidFill>
                  <a:srgbClr val="0070C0"/>
                </a:solidFill>
              </a:rPr>
              <a:t>Enterprises </a:t>
            </a:r>
            <a:r>
              <a:rPr lang="en-IE" sz="2700" dirty="0">
                <a:solidFill>
                  <a:srgbClr val="0070C0"/>
                </a:solidFill>
              </a:rPr>
              <a:t>in the manufacturing or internationally traded </a:t>
            </a:r>
            <a:r>
              <a:rPr lang="en-IE" sz="2700" dirty="0" smtClean="0">
                <a:solidFill>
                  <a:srgbClr val="0070C0"/>
                </a:solidFill>
              </a:rPr>
              <a:t>  </a:t>
            </a:r>
            <a:br>
              <a:rPr lang="en-IE" sz="2700" dirty="0" smtClean="0">
                <a:solidFill>
                  <a:srgbClr val="0070C0"/>
                </a:solidFill>
              </a:rPr>
            </a:br>
            <a:r>
              <a:rPr lang="en-IE" sz="2700" dirty="0">
                <a:solidFill>
                  <a:srgbClr val="0070C0"/>
                </a:solidFill>
              </a:rPr>
              <a:t> </a:t>
            </a:r>
            <a:r>
              <a:rPr lang="en-IE" sz="2700" dirty="0" smtClean="0">
                <a:solidFill>
                  <a:srgbClr val="0070C0"/>
                </a:solidFill>
              </a:rPr>
              <a:t> services </a:t>
            </a:r>
            <a:r>
              <a:rPr lang="en-IE" sz="2700" dirty="0">
                <a:solidFill>
                  <a:srgbClr val="0070C0"/>
                </a:solidFill>
              </a:rPr>
              <a:t>sectors which, over time, can develop into strong </a:t>
            </a:r>
            <a:r>
              <a:rPr lang="en-IE" sz="2700" dirty="0" smtClean="0">
                <a:solidFill>
                  <a:srgbClr val="0070C0"/>
                </a:solidFill>
              </a:rPr>
              <a:t> </a:t>
            </a:r>
            <a:br>
              <a:rPr lang="en-IE" sz="2700" dirty="0" smtClean="0">
                <a:solidFill>
                  <a:srgbClr val="0070C0"/>
                </a:solidFill>
              </a:rPr>
            </a:br>
            <a:r>
              <a:rPr lang="en-IE" sz="2700" dirty="0">
                <a:solidFill>
                  <a:srgbClr val="0070C0"/>
                </a:solidFill>
              </a:rPr>
              <a:t> </a:t>
            </a:r>
            <a:r>
              <a:rPr lang="en-IE" sz="2700" dirty="0" smtClean="0">
                <a:solidFill>
                  <a:srgbClr val="0070C0"/>
                </a:solidFill>
              </a:rPr>
              <a:t> export </a:t>
            </a:r>
            <a:r>
              <a:rPr lang="en-IE" sz="2700" dirty="0">
                <a:solidFill>
                  <a:srgbClr val="0070C0"/>
                </a:solidFill>
              </a:rPr>
              <a:t>entities and graduate to Enterprise Ireland</a:t>
            </a:r>
            <a:r>
              <a:rPr lang="en-IE" sz="2700" dirty="0" smtClean="0">
                <a:solidFill>
                  <a:srgbClr val="0070C0"/>
                </a:solidFill>
              </a:rPr>
              <a:t>;</a:t>
            </a:r>
            <a:br>
              <a:rPr lang="en-IE" sz="2700" dirty="0" smtClean="0">
                <a:solidFill>
                  <a:srgbClr val="0070C0"/>
                </a:solidFill>
              </a:rPr>
            </a:br>
            <a:r>
              <a:rPr lang="en-IE" sz="2700" dirty="0">
                <a:solidFill>
                  <a:srgbClr val="0070C0"/>
                </a:solidFill>
              </a:rPr>
              <a:t/>
            </a:r>
            <a:br>
              <a:rPr lang="en-IE" sz="2700" dirty="0">
                <a:solidFill>
                  <a:srgbClr val="0070C0"/>
                </a:solidFill>
              </a:rPr>
            </a:br>
            <a:r>
              <a:rPr lang="en-IE" sz="2700" dirty="0">
                <a:solidFill>
                  <a:srgbClr val="0070C0"/>
                </a:solidFill>
              </a:rPr>
              <a:t>- </a:t>
            </a:r>
            <a:r>
              <a:rPr lang="en-IE" sz="2700" dirty="0" smtClean="0">
                <a:solidFill>
                  <a:srgbClr val="0070C0"/>
                </a:solidFill>
              </a:rPr>
              <a:t>Unique </a:t>
            </a:r>
            <a:r>
              <a:rPr lang="en-IE" sz="2700" dirty="0">
                <a:solidFill>
                  <a:srgbClr val="0070C0"/>
                </a:solidFill>
              </a:rPr>
              <a:t>tourism services enterprises that target generating </a:t>
            </a:r>
            <a:r>
              <a:rPr lang="en-IE" sz="2700" dirty="0" smtClean="0">
                <a:solidFill>
                  <a:srgbClr val="0070C0"/>
                </a:solidFill>
              </a:rPr>
              <a:t/>
            </a:r>
            <a:br>
              <a:rPr lang="en-IE" sz="2700" dirty="0" smtClean="0">
                <a:solidFill>
                  <a:srgbClr val="0070C0"/>
                </a:solidFill>
              </a:rPr>
            </a:br>
            <a:r>
              <a:rPr lang="en-IE" sz="2700" dirty="0">
                <a:solidFill>
                  <a:srgbClr val="0070C0"/>
                </a:solidFill>
              </a:rPr>
              <a:t> </a:t>
            </a:r>
            <a:r>
              <a:rPr lang="en-IE" sz="2700" dirty="0" smtClean="0">
                <a:solidFill>
                  <a:srgbClr val="0070C0"/>
                </a:solidFill>
              </a:rPr>
              <a:t> revenue </a:t>
            </a:r>
            <a:r>
              <a:rPr lang="en-IE" sz="2700" dirty="0">
                <a:solidFill>
                  <a:srgbClr val="0070C0"/>
                </a:solidFill>
              </a:rPr>
              <a:t>from overseas visitors. These tourism services </a:t>
            </a:r>
            <a:r>
              <a:rPr lang="en-IE" sz="2700" dirty="0" smtClean="0">
                <a:solidFill>
                  <a:srgbClr val="0070C0"/>
                </a:solidFill>
              </a:rPr>
              <a:t/>
            </a:r>
            <a:br>
              <a:rPr lang="en-IE" sz="2700" dirty="0" smtClean="0">
                <a:solidFill>
                  <a:srgbClr val="0070C0"/>
                </a:solidFill>
              </a:rPr>
            </a:br>
            <a:r>
              <a:rPr lang="en-IE" sz="2700" dirty="0">
                <a:solidFill>
                  <a:srgbClr val="0070C0"/>
                </a:solidFill>
              </a:rPr>
              <a:t> </a:t>
            </a:r>
            <a:r>
              <a:rPr lang="en-IE" sz="2700" dirty="0" smtClean="0">
                <a:solidFill>
                  <a:srgbClr val="0070C0"/>
                </a:solidFill>
              </a:rPr>
              <a:t> should </a:t>
            </a:r>
            <a:r>
              <a:rPr lang="en-IE" sz="2700" dirty="0">
                <a:solidFill>
                  <a:srgbClr val="0070C0"/>
                </a:solidFill>
              </a:rPr>
              <a:t>not take business from other existing players in the </a:t>
            </a:r>
            <a:r>
              <a:rPr lang="en-IE" sz="2700" dirty="0" smtClean="0">
                <a:solidFill>
                  <a:srgbClr val="0070C0"/>
                </a:solidFill>
              </a:rPr>
              <a:t/>
            </a:r>
            <a:br>
              <a:rPr lang="en-IE" sz="2700" dirty="0" smtClean="0">
                <a:solidFill>
                  <a:srgbClr val="0070C0"/>
                </a:solidFill>
              </a:rPr>
            </a:br>
            <a:r>
              <a:rPr lang="en-IE" sz="2700" dirty="0">
                <a:solidFill>
                  <a:srgbClr val="0070C0"/>
                </a:solidFill>
              </a:rPr>
              <a:t> </a:t>
            </a:r>
            <a:r>
              <a:rPr lang="en-IE" sz="2700" dirty="0" smtClean="0">
                <a:solidFill>
                  <a:srgbClr val="0070C0"/>
                </a:solidFill>
              </a:rPr>
              <a:t> market </a:t>
            </a:r>
            <a:r>
              <a:rPr lang="en-IE" sz="2700" dirty="0">
                <a:solidFill>
                  <a:srgbClr val="0070C0"/>
                </a:solidFill>
              </a:rPr>
              <a:t>or give rise to dead-weight . Such unique </a:t>
            </a:r>
            <a:r>
              <a:rPr lang="en-IE" sz="2700" dirty="0" smtClean="0">
                <a:solidFill>
                  <a:srgbClr val="0070C0"/>
                </a:solidFill>
              </a:rPr>
              <a:t> </a:t>
            </a:r>
            <a:br>
              <a:rPr lang="en-IE" sz="2700" dirty="0" smtClean="0">
                <a:solidFill>
                  <a:srgbClr val="0070C0"/>
                </a:solidFill>
              </a:rPr>
            </a:br>
            <a:r>
              <a:rPr lang="en-IE" sz="2700" dirty="0" smtClean="0">
                <a:solidFill>
                  <a:srgbClr val="0070C0"/>
                </a:solidFill>
              </a:rPr>
              <a:t>  tourism</a:t>
            </a:r>
            <a:r>
              <a:rPr lang="en-IE" sz="2700" dirty="0">
                <a:solidFill>
                  <a:srgbClr val="0070C0"/>
                </a:solidFill>
              </a:rPr>
              <a:t> services may be offered salary supports.</a:t>
            </a:r>
            <a:r>
              <a:rPr lang="en-GB" sz="2700" dirty="0" smtClean="0">
                <a:solidFill>
                  <a:srgbClr val="0070C0"/>
                </a:solidFill>
              </a:rPr>
              <a:t/>
            </a:r>
            <a:br>
              <a:rPr lang="en-GB" sz="2700"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dirty="0" smtClean="0">
              <a:solidFill>
                <a:srgbClr val="0070C0"/>
              </a:solidFill>
            </a:endParaRPr>
          </a:p>
        </p:txBody>
      </p:sp>
      <p:pic>
        <p:nvPicPr>
          <p:cNvPr id="19458"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9459"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9460" name="TextBox 5"/>
          <p:cNvSpPr txBox="1">
            <a:spLocks noChangeArrowheads="1"/>
          </p:cNvSpPr>
          <p:nvPr/>
        </p:nvSpPr>
        <p:spPr bwMode="auto">
          <a:xfrm>
            <a:off x="684213" y="404813"/>
            <a:ext cx="8064500" cy="1015663"/>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   Financial Assistance</a:t>
            </a:r>
            <a:endParaRPr lang="en-IE" sz="6000" dirty="0">
              <a:solidFill>
                <a:srgbClr val="0070C0"/>
              </a:solidFill>
              <a:latin typeface="Calibri" pitchFamily="34" charset="0"/>
            </a:endParaRPr>
          </a:p>
        </p:txBody>
      </p:sp>
    </p:spTree>
    <p:extLst>
      <p:ext uri="{BB962C8B-B14F-4D97-AF65-F5344CB8AC3E}">
        <p14:creationId xmlns="" xmlns:p14="http://schemas.microsoft.com/office/powerpoint/2010/main" val="211438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9459"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9460" name="TextBox 5"/>
          <p:cNvSpPr txBox="1">
            <a:spLocks noChangeArrowheads="1"/>
          </p:cNvSpPr>
          <p:nvPr/>
        </p:nvSpPr>
        <p:spPr bwMode="auto">
          <a:xfrm>
            <a:off x="684213" y="404813"/>
            <a:ext cx="8064500" cy="1015663"/>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    Financial Assistance</a:t>
            </a:r>
            <a:endParaRPr lang="en-IE" sz="6000" dirty="0">
              <a:solidFill>
                <a:srgbClr val="0070C0"/>
              </a:solidFill>
              <a:latin typeface="Calibri" pitchFamily="34" charset="0"/>
            </a:endParaRPr>
          </a:p>
        </p:txBody>
      </p:sp>
      <p:sp>
        <p:nvSpPr>
          <p:cNvPr id="7" name="Title 6"/>
          <p:cNvSpPr>
            <a:spLocks noGrp="1"/>
          </p:cNvSpPr>
          <p:nvPr>
            <p:ph type="ctrTitle"/>
          </p:nvPr>
        </p:nvSpPr>
        <p:spPr/>
        <p:txBody>
          <a:bodyPr>
            <a:normAutofit fontScale="90000"/>
          </a:bodyPr>
          <a:lstStyle/>
          <a:p>
            <a:pPr algn="l"/>
            <a:r>
              <a:rPr lang="en-GB" sz="5400" u="sng" dirty="0" smtClean="0">
                <a:solidFill>
                  <a:srgbClr val="0070C0"/>
                </a:solidFill>
                <a:latin typeface="Calibri" panose="020F0502020204030204" pitchFamily="34" charset="0"/>
              </a:rPr>
              <a:t/>
            </a:r>
            <a:br>
              <a:rPr lang="en-GB" sz="5400" u="sng" dirty="0" smtClean="0">
                <a:solidFill>
                  <a:srgbClr val="0070C0"/>
                </a:solidFill>
                <a:latin typeface="Calibri" panose="020F0502020204030204" pitchFamily="34" charset="0"/>
              </a:rPr>
            </a:br>
            <a:r>
              <a:rPr lang="en-GB" sz="5400" u="sng" dirty="0" smtClean="0">
                <a:solidFill>
                  <a:srgbClr val="0070C0"/>
                </a:solidFill>
                <a:latin typeface="Calibri" panose="020F0502020204030204" pitchFamily="34" charset="0"/>
              </a:rPr>
              <a:t/>
            </a:r>
            <a:br>
              <a:rPr lang="en-GB" sz="5400" u="sng" dirty="0" smtClean="0">
                <a:solidFill>
                  <a:srgbClr val="0070C0"/>
                </a:solidFill>
                <a:latin typeface="Calibri" panose="020F0502020204030204" pitchFamily="34" charset="0"/>
              </a:rPr>
            </a:br>
            <a:r>
              <a:rPr lang="en-GB" sz="5400" u="sng" dirty="0" smtClean="0">
                <a:solidFill>
                  <a:srgbClr val="0070C0"/>
                </a:solidFill>
                <a:latin typeface="Calibri" panose="020F0502020204030204" pitchFamily="34" charset="0"/>
              </a:rPr>
              <a:t/>
            </a:r>
            <a:br>
              <a:rPr lang="en-GB" sz="5400" u="sng" dirty="0" smtClean="0">
                <a:solidFill>
                  <a:srgbClr val="0070C0"/>
                </a:solidFill>
                <a:latin typeface="Calibri" panose="020F0502020204030204" pitchFamily="34" charset="0"/>
              </a:rPr>
            </a:br>
            <a:r>
              <a:rPr lang="en-GB" sz="4000" u="sng" dirty="0" smtClean="0">
                <a:solidFill>
                  <a:srgbClr val="0070C0"/>
                </a:solidFill>
                <a:latin typeface="Calibri" panose="020F0502020204030204" pitchFamily="34" charset="0"/>
              </a:rPr>
              <a:t>Eligibility Criteria:</a:t>
            </a:r>
            <a:r>
              <a:rPr lang="en-GB" sz="5400" u="sng" dirty="0" smtClean="0">
                <a:solidFill>
                  <a:srgbClr val="0070C0"/>
                </a:solidFill>
                <a:latin typeface="Calibri" panose="020F0502020204030204" pitchFamily="34" charset="0"/>
              </a:rPr>
              <a:t/>
            </a:r>
            <a:br>
              <a:rPr lang="en-GB" sz="5400" u="sng" dirty="0" smtClean="0">
                <a:solidFill>
                  <a:srgbClr val="0070C0"/>
                </a:solidFill>
                <a:latin typeface="Calibri" panose="020F0502020204030204" pitchFamily="34" charset="0"/>
              </a:rPr>
            </a:br>
            <a:r>
              <a:rPr lang="en-GB" sz="2000" dirty="0" smtClean="0">
                <a:solidFill>
                  <a:srgbClr val="0070C0"/>
                </a:solidFill>
                <a:latin typeface="Calibri" panose="020F0502020204030204" pitchFamily="34" charset="0"/>
              </a:rPr>
              <a:t/>
            </a:r>
            <a:br>
              <a:rPr lang="en-GB" sz="20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The enterprise must:</a:t>
            </a:r>
            <a:br>
              <a:rPr lang="en-IE" sz="27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 not employ more than 10 people;</a:t>
            </a:r>
            <a:br>
              <a:rPr lang="en-IE" sz="27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 be established, registered and operate within the </a:t>
            </a:r>
            <a:br>
              <a:rPr lang="en-IE" sz="27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  County;</a:t>
            </a:r>
            <a:br>
              <a:rPr lang="en-IE" sz="27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 operate in the commercial field;</a:t>
            </a:r>
            <a:br>
              <a:rPr lang="en-IE" sz="27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 demonstrate a market for the product or service;</a:t>
            </a:r>
            <a:br>
              <a:rPr lang="en-IE" sz="27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 have the potential for growth in domestic or export </a:t>
            </a:r>
            <a:br>
              <a:rPr lang="en-IE" sz="27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   markets; and</a:t>
            </a:r>
            <a:br>
              <a:rPr lang="en-IE" sz="2700" dirty="0" smtClean="0">
                <a:solidFill>
                  <a:srgbClr val="0070C0"/>
                </a:solidFill>
                <a:latin typeface="Calibri" panose="020F0502020204030204" pitchFamily="34" charset="0"/>
              </a:rPr>
            </a:br>
            <a:r>
              <a:rPr lang="en-IE" sz="2700" dirty="0" smtClean="0">
                <a:solidFill>
                  <a:srgbClr val="0070C0"/>
                </a:solidFill>
                <a:latin typeface="Calibri" panose="020F0502020204030204" pitchFamily="34" charset="0"/>
              </a:rPr>
              <a:t>- have potential for job creation.</a:t>
            </a:r>
            <a:endParaRPr lang="en-US" sz="27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119" y="1556792"/>
            <a:ext cx="8278688" cy="4537050"/>
          </a:xfrm>
        </p:spPr>
        <p:txBody>
          <a:bodyPr>
            <a:normAutofit fontScale="90000"/>
          </a:bodyPr>
          <a:lstStyle/>
          <a:p>
            <a:pPr algn="l" eaLnBrk="1" hangingPunct="1"/>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4000" u="sng" dirty="0" smtClean="0">
                <a:solidFill>
                  <a:srgbClr val="0070C0"/>
                </a:solidFill>
                <a:latin typeface="Calibri" panose="020F0502020204030204" pitchFamily="34" charset="0"/>
              </a:rPr>
              <a:t>Types of Grant:</a:t>
            </a:r>
            <a:r>
              <a:rPr lang="en-GB" sz="2700" dirty="0" smtClean="0">
                <a:solidFill>
                  <a:srgbClr val="0070C0"/>
                </a:solidFill>
                <a:latin typeface="Calibri" panose="020F0502020204030204" pitchFamily="34" charset="0"/>
              </a:rPr>
              <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t>
            </a:r>
            <a:r>
              <a:rPr lang="en-GB" sz="2700" b="1" dirty="0" smtClean="0">
                <a:solidFill>
                  <a:srgbClr val="0070C0"/>
                </a:solidFill>
                <a:latin typeface="Calibri" panose="020F0502020204030204" pitchFamily="34" charset="0"/>
              </a:rPr>
              <a:t>Feasibility /Innovation Study  Grants </a:t>
            </a:r>
            <a:r>
              <a:rPr lang="en-GB" sz="2700" dirty="0" smtClean="0">
                <a:solidFill>
                  <a:srgbClr val="0070C0"/>
                </a:solidFill>
                <a:latin typeface="Calibri" panose="020F0502020204030204" pitchFamily="34" charset="0"/>
              </a:rPr>
              <a:t>(up to €15,000)</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t>
            </a:r>
            <a:r>
              <a:rPr lang="en-GB" sz="2700" b="1" dirty="0" smtClean="0">
                <a:solidFill>
                  <a:srgbClr val="0070C0"/>
                </a:solidFill>
                <a:latin typeface="Calibri" panose="020F0502020204030204" pitchFamily="34" charset="0"/>
              </a:rPr>
              <a:t>Priming Grant </a:t>
            </a:r>
            <a:r>
              <a:rPr lang="en-GB" sz="2700" dirty="0" smtClean="0">
                <a:solidFill>
                  <a:srgbClr val="0070C0"/>
                </a:solidFill>
                <a:latin typeface="Calibri" panose="020F0502020204030204" pitchFamily="34" charset="0"/>
              </a:rPr>
              <a:t>(up to €50,000 locally)</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up to €150,000 through Enterprise Ireland Investment Committee;</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r>
            <a:br>
              <a:rPr lang="en-GB" sz="2700" dirty="0" smtClean="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 </a:t>
            </a:r>
            <a:r>
              <a:rPr lang="en-GB" sz="2700" b="1" dirty="0" smtClean="0">
                <a:solidFill>
                  <a:srgbClr val="0070C0"/>
                </a:solidFill>
                <a:latin typeface="Calibri" panose="020F0502020204030204" pitchFamily="34" charset="0"/>
              </a:rPr>
              <a:t>Business Expansion Grant </a:t>
            </a:r>
            <a:r>
              <a:rPr lang="en-GB" sz="2700" dirty="0" smtClean="0">
                <a:solidFill>
                  <a:srgbClr val="0070C0"/>
                </a:solidFill>
                <a:latin typeface="Calibri" panose="020F0502020204030204" pitchFamily="34" charset="0"/>
              </a:rPr>
              <a:t>(up to €50,000 locally)</a:t>
            </a:r>
            <a:r>
              <a:rPr lang="en-GB" sz="2700" dirty="0">
                <a:solidFill>
                  <a:srgbClr val="0070C0"/>
                </a:solidFill>
                <a:latin typeface="Calibri" panose="020F0502020204030204" pitchFamily="34" charset="0"/>
              </a:rPr>
              <a:t/>
            </a:r>
            <a:br>
              <a:rPr lang="en-GB" sz="2700" dirty="0">
                <a:solidFill>
                  <a:srgbClr val="0070C0"/>
                </a:solidFill>
                <a:latin typeface="Calibri" panose="020F0502020204030204" pitchFamily="34" charset="0"/>
              </a:rPr>
            </a:br>
            <a:r>
              <a:rPr lang="en-GB" sz="2700" dirty="0" smtClean="0">
                <a:solidFill>
                  <a:srgbClr val="0070C0"/>
                </a:solidFill>
                <a:latin typeface="Calibri" panose="020F0502020204030204" pitchFamily="34" charset="0"/>
              </a:rPr>
              <a:t>up </a:t>
            </a:r>
            <a:r>
              <a:rPr lang="en-GB" sz="2700" dirty="0">
                <a:solidFill>
                  <a:srgbClr val="0070C0"/>
                </a:solidFill>
                <a:latin typeface="Calibri" panose="020F0502020204030204" pitchFamily="34" charset="0"/>
              </a:rPr>
              <a:t>to €150,000 through Enterprise Ireland Investment </a:t>
            </a:r>
            <a:r>
              <a:rPr lang="en-GB" sz="2700" dirty="0" smtClean="0">
                <a:solidFill>
                  <a:srgbClr val="0070C0"/>
                </a:solidFill>
                <a:latin typeface="Calibri" panose="020F0502020204030204" pitchFamily="34" charset="0"/>
              </a:rPr>
              <a:t>Committee</a:t>
            </a:r>
            <a:r>
              <a:rPr lang="en-GB" sz="2700" dirty="0">
                <a:solidFill>
                  <a:srgbClr val="0070C0"/>
                </a:solidFill>
                <a:latin typeface="Calibri" panose="020F0502020204030204" pitchFamily="34" charset="0"/>
              </a:rPr>
              <a:t>;</a:t>
            </a:r>
            <a:r>
              <a:rPr lang="en-GB" sz="2700" dirty="0" smtClean="0">
                <a:solidFill>
                  <a:srgbClr val="0070C0"/>
                </a:solidFill>
                <a:latin typeface="Calibri" panose="020F0502020204030204" pitchFamily="34" charset="0"/>
              </a:rPr>
              <a:t/>
            </a:r>
            <a:br>
              <a:rPr lang="en-GB" sz="2700" dirty="0" smtClean="0">
                <a:solidFill>
                  <a:srgbClr val="0070C0"/>
                </a:solidFill>
                <a:latin typeface="Calibri" panose="020F0502020204030204" pitchFamily="34" charset="0"/>
              </a:rPr>
            </a:br>
            <a:r>
              <a:rPr lang="en-GB" sz="2700" dirty="0">
                <a:solidFill>
                  <a:srgbClr val="0070C0"/>
                </a:solidFill>
                <a:latin typeface="Calibri" panose="020F0502020204030204" pitchFamily="34" charset="0"/>
              </a:rPr>
              <a:t/>
            </a:r>
            <a:br>
              <a:rPr lang="en-GB" sz="2700" dirty="0">
                <a:solidFill>
                  <a:srgbClr val="0070C0"/>
                </a:solidFill>
                <a:latin typeface="Calibri" panose="020F0502020204030204" pitchFamily="34" charset="0"/>
              </a:rPr>
            </a:br>
            <a:r>
              <a:rPr lang="en-GB" sz="2200" b="1" dirty="0" smtClean="0">
                <a:solidFill>
                  <a:srgbClr val="0070C0"/>
                </a:solidFill>
                <a:latin typeface="Calibri" panose="020F0502020204030204" pitchFamily="34" charset="0"/>
              </a:rPr>
              <a:t>Refundable-Aid (30% of grant-aid approved is refundable, excepting Feasibility/Innovation Study Grants)</a:t>
            </a:r>
            <a:r>
              <a:rPr lang="en-GB" sz="2700" b="1" dirty="0" smtClean="0">
                <a:solidFill>
                  <a:srgbClr val="0070C0"/>
                </a:solidFill>
                <a:latin typeface="Calibri" panose="020F0502020204030204" pitchFamily="34" charset="0"/>
              </a:rPr>
              <a:t/>
            </a:r>
            <a:br>
              <a:rPr lang="en-GB" sz="2700" b="1" dirty="0" smtClean="0">
                <a:solidFill>
                  <a:srgbClr val="0070C0"/>
                </a:solidFill>
                <a:latin typeface="Calibri" panose="020F0502020204030204" pitchFamily="34" charset="0"/>
              </a:rPr>
            </a:br>
            <a:r>
              <a:rPr lang="en-GB" sz="2700" b="1" dirty="0" smtClean="0">
                <a:solidFill>
                  <a:srgbClr val="0070C0"/>
                </a:solidFill>
                <a:latin typeface="Calibri" panose="020F0502020204030204" pitchFamily="34" charset="0"/>
              </a:rPr>
              <a:t/>
            </a:r>
            <a:br>
              <a:rPr lang="en-GB" sz="2700" b="1" dirty="0" smtClean="0">
                <a:solidFill>
                  <a:srgbClr val="0070C0"/>
                </a:solidFill>
                <a:latin typeface="Calibri" panose="020F0502020204030204" pitchFamily="34" charset="0"/>
              </a:rPr>
            </a:br>
            <a:r>
              <a:rPr lang="en-GB" sz="2000" b="1" dirty="0" smtClean="0">
                <a:solidFill>
                  <a:srgbClr val="0070C0"/>
                </a:solidFill>
              </a:rPr>
              <a:t/>
            </a:r>
            <a:br>
              <a:rPr lang="en-GB" sz="2000" b="1"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dirty="0" smtClean="0">
              <a:solidFill>
                <a:srgbClr val="0070C0"/>
              </a:solidFill>
            </a:endParaRPr>
          </a:p>
        </p:txBody>
      </p:sp>
      <p:pic>
        <p:nvPicPr>
          <p:cNvPr id="19458"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9459"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9460" name="TextBox 5"/>
          <p:cNvSpPr txBox="1">
            <a:spLocks noChangeArrowheads="1"/>
          </p:cNvSpPr>
          <p:nvPr/>
        </p:nvSpPr>
        <p:spPr bwMode="auto">
          <a:xfrm>
            <a:off x="684213" y="404813"/>
            <a:ext cx="8064500" cy="1015663"/>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   Financial Assistance</a:t>
            </a:r>
            <a:endParaRPr lang="en-IE" sz="6000" dirty="0">
              <a:solidFill>
                <a:srgbClr val="0070C0"/>
              </a:solidFill>
              <a:latin typeface="Calibri" pitchFamily="34" charset="0"/>
            </a:endParaRPr>
          </a:p>
        </p:txBody>
      </p:sp>
    </p:spTree>
    <p:extLst>
      <p:ext uri="{BB962C8B-B14F-4D97-AF65-F5344CB8AC3E}">
        <p14:creationId xmlns="" xmlns:p14="http://schemas.microsoft.com/office/powerpoint/2010/main" val="10503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rtlCol="0">
            <a:normAutofit fontScale="90000"/>
          </a:bodyPr>
          <a:lstStyle/>
          <a:p>
            <a:pPr algn="l" eaLnBrk="1" fontAlgn="auto" hangingPunct="1">
              <a:lnSpc>
                <a:spcPct val="150000"/>
              </a:lnSpc>
              <a:spcAft>
                <a:spcPts val="0"/>
              </a:spcAft>
              <a:defRPr/>
            </a:pPr>
            <a:r>
              <a:rPr lang="en-GB" sz="3500" dirty="0" smtClean="0">
                <a:solidFill>
                  <a:srgbClr val="0070C0"/>
                </a:solidFill>
              </a:rPr>
              <a:t/>
            </a:r>
            <a:br>
              <a:rPr lang="en-GB" sz="3500" dirty="0" smtClean="0">
                <a:solidFill>
                  <a:srgbClr val="0070C0"/>
                </a:solidFill>
              </a:rPr>
            </a:br>
            <a:r>
              <a:rPr lang="en-GB" sz="3500" dirty="0">
                <a:solidFill>
                  <a:srgbClr val="0070C0"/>
                </a:solidFill>
              </a:rPr>
              <a:t/>
            </a:r>
            <a:br>
              <a:rPr lang="en-GB" sz="3500" dirty="0">
                <a:solidFill>
                  <a:srgbClr val="0070C0"/>
                </a:solidFill>
              </a:rPr>
            </a:br>
            <a:r>
              <a:rPr lang="en-GB" sz="3500" dirty="0" smtClean="0">
                <a:solidFill>
                  <a:srgbClr val="0070C0"/>
                </a:solidFill>
              </a:rPr>
              <a:t/>
            </a:r>
            <a:br>
              <a:rPr lang="en-GB" sz="3500" dirty="0" smtClean="0">
                <a:solidFill>
                  <a:srgbClr val="0070C0"/>
                </a:solidFill>
              </a:rPr>
            </a:br>
            <a:r>
              <a:rPr lang="en-GB" sz="3500" dirty="0" smtClean="0">
                <a:solidFill>
                  <a:srgbClr val="0070C0"/>
                </a:solidFill>
              </a:rPr>
              <a:t/>
            </a:r>
            <a:br>
              <a:rPr lang="en-GB" sz="3500" dirty="0" smtClean="0">
                <a:solidFill>
                  <a:srgbClr val="0070C0"/>
                </a:solidFill>
              </a:rPr>
            </a:br>
            <a:r>
              <a:rPr lang="en-GB" sz="3500" dirty="0" smtClean="0">
                <a:solidFill>
                  <a:srgbClr val="0070C0"/>
                </a:solidFill>
              </a:rPr>
              <a:t/>
            </a:r>
            <a:br>
              <a:rPr lang="en-GB" sz="3500" dirty="0" smtClean="0">
                <a:solidFill>
                  <a:srgbClr val="0070C0"/>
                </a:solidFill>
              </a:rPr>
            </a:br>
            <a:r>
              <a:rPr lang="en-GB" sz="3100" dirty="0" smtClean="0">
                <a:solidFill>
                  <a:srgbClr val="0070C0"/>
                </a:solidFill>
              </a:rPr>
              <a:t/>
            </a:r>
            <a:br>
              <a:rPr lang="en-GB" sz="3100" dirty="0" smtClean="0">
                <a:solidFill>
                  <a:srgbClr val="0070C0"/>
                </a:solidFill>
              </a:rPr>
            </a:br>
            <a:r>
              <a:rPr lang="en-GB" sz="3100" dirty="0" smtClean="0">
                <a:solidFill>
                  <a:srgbClr val="0070C0"/>
                </a:solidFill>
              </a:rPr>
              <a:t/>
            </a:r>
            <a:br>
              <a:rPr lang="en-GB" sz="3100" dirty="0" smtClean="0">
                <a:solidFill>
                  <a:srgbClr val="0070C0"/>
                </a:solidFill>
              </a:rPr>
            </a:br>
            <a:r>
              <a:rPr lang="en-GB" sz="3100" dirty="0">
                <a:solidFill>
                  <a:srgbClr val="0070C0"/>
                </a:solidFill>
              </a:rPr>
              <a:t/>
            </a:r>
            <a:br>
              <a:rPr lang="en-GB" sz="3100" dirty="0">
                <a:solidFill>
                  <a:srgbClr val="0070C0"/>
                </a:solidFill>
              </a:rPr>
            </a:br>
            <a:r>
              <a:rPr lang="en-GB" sz="3300" dirty="0" smtClean="0">
                <a:solidFill>
                  <a:srgbClr val="0070C0"/>
                </a:solidFill>
              </a:rPr>
              <a:t/>
            </a:r>
            <a:br>
              <a:rPr lang="en-GB" sz="3300" dirty="0" smtClean="0">
                <a:solidFill>
                  <a:srgbClr val="0070C0"/>
                </a:solidFill>
              </a:rPr>
            </a:br>
            <a:r>
              <a:rPr lang="en-GB" sz="3300" dirty="0" smtClean="0">
                <a:solidFill>
                  <a:srgbClr val="0070C0"/>
                </a:solidFill>
              </a:rPr>
              <a:t/>
            </a:r>
            <a:br>
              <a:rPr lang="en-GB" sz="3300" dirty="0" smtClean="0">
                <a:solidFill>
                  <a:srgbClr val="0070C0"/>
                </a:solidFill>
              </a:rPr>
            </a:br>
            <a:endParaRPr lang="en-IE" sz="3300" b="1" dirty="0">
              <a:solidFill>
                <a:srgbClr val="0070C0"/>
              </a:solidFill>
            </a:endParaRPr>
          </a:p>
        </p:txBody>
      </p:sp>
      <p:pic>
        <p:nvPicPr>
          <p:cNvPr id="20482"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0483"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20484" name="TextBox 5"/>
          <p:cNvSpPr txBox="1">
            <a:spLocks noChangeArrowheads="1"/>
          </p:cNvSpPr>
          <p:nvPr/>
        </p:nvSpPr>
        <p:spPr bwMode="auto">
          <a:xfrm>
            <a:off x="684213" y="404813"/>
            <a:ext cx="4824412" cy="1311275"/>
          </a:xfrm>
          <a:prstGeom prst="rect">
            <a:avLst/>
          </a:prstGeom>
          <a:noFill/>
          <a:ln w="9525">
            <a:noFill/>
            <a:miter lim="800000"/>
            <a:headEnd/>
            <a:tailEnd/>
          </a:ln>
        </p:spPr>
        <p:txBody>
          <a:bodyPr>
            <a:spAutoFit/>
          </a:bodyPr>
          <a:lstStyle/>
          <a:p>
            <a:r>
              <a:rPr lang="en-IE" sz="4000" dirty="0">
                <a:solidFill>
                  <a:srgbClr val="0070C0"/>
                </a:solidFill>
                <a:latin typeface="Calibri" pitchFamily="34" charset="0"/>
              </a:rPr>
              <a:t>Sample of Companies </a:t>
            </a:r>
          </a:p>
          <a:p>
            <a:r>
              <a:rPr lang="en-IE" sz="4000" dirty="0">
                <a:solidFill>
                  <a:srgbClr val="0070C0"/>
                </a:solidFill>
                <a:latin typeface="Calibri" pitchFamily="34" charset="0"/>
              </a:rPr>
              <a:t>Grant </a:t>
            </a:r>
            <a:r>
              <a:rPr lang="en-IE" sz="4000" dirty="0" smtClean="0">
                <a:solidFill>
                  <a:srgbClr val="0070C0"/>
                </a:solidFill>
                <a:latin typeface="Calibri" pitchFamily="34" charset="0"/>
              </a:rPr>
              <a:t>Assisted</a:t>
            </a:r>
            <a:endParaRPr lang="en-IE" sz="4000" dirty="0">
              <a:solidFill>
                <a:srgbClr val="0070C0"/>
              </a:solidFill>
              <a:latin typeface="Calibri" pitchFamily="34" charset="0"/>
            </a:endParaRPr>
          </a:p>
        </p:txBody>
      </p:sp>
      <p:sp>
        <p:nvSpPr>
          <p:cNvPr id="3" name="AutoShape 4" descr="Image result for ease knocktopher logo"/>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4" name="Picture 2" descr="Image result for nirvana lighting">
            <a:hlinkClick r:id="rId5"/>
          </p:cNvPr>
          <p:cNvPicPr>
            <a:picLocks noChangeAspect="1" noChangeArrowheads="1"/>
          </p:cNvPicPr>
          <p:nvPr/>
        </p:nvPicPr>
        <p:blipFill>
          <a:blip r:embed="rId6" cstate="print"/>
          <a:srcRect/>
          <a:stretch>
            <a:fillRect/>
          </a:stretch>
        </p:blipFill>
        <p:spPr bwMode="auto">
          <a:xfrm>
            <a:off x="395536" y="4653136"/>
            <a:ext cx="5553075" cy="885825"/>
          </a:xfrm>
          <a:prstGeom prst="rect">
            <a:avLst/>
          </a:prstGeom>
          <a:noFill/>
        </p:spPr>
      </p:pic>
      <p:pic>
        <p:nvPicPr>
          <p:cNvPr id="5" name="Picture 4" descr="McCurdy Associates">
            <a:hlinkClick r:id="rId7"/>
          </p:cNvPr>
          <p:cNvPicPr>
            <a:picLocks noChangeAspect="1" noChangeArrowheads="1"/>
          </p:cNvPicPr>
          <p:nvPr/>
        </p:nvPicPr>
        <p:blipFill>
          <a:blip r:embed="rId8" cstate="print"/>
          <a:srcRect/>
          <a:stretch>
            <a:fillRect/>
          </a:stretch>
        </p:blipFill>
        <p:spPr bwMode="auto">
          <a:xfrm>
            <a:off x="4860032" y="1700808"/>
            <a:ext cx="3800475" cy="1123950"/>
          </a:xfrm>
          <a:prstGeom prst="rect">
            <a:avLst/>
          </a:prstGeom>
          <a:noFill/>
        </p:spPr>
      </p:pic>
      <p:pic>
        <p:nvPicPr>
          <p:cNvPr id="20486" name="Picture 6" descr="Mmspods Logo">
            <a:hlinkClick r:id="rId9"/>
          </p:cNvPr>
          <p:cNvPicPr>
            <a:picLocks noChangeAspect="1" noChangeArrowheads="1"/>
          </p:cNvPicPr>
          <p:nvPr/>
        </p:nvPicPr>
        <p:blipFill>
          <a:blip r:embed="rId10" cstate="print"/>
          <a:srcRect/>
          <a:stretch>
            <a:fillRect/>
          </a:stretch>
        </p:blipFill>
        <p:spPr bwMode="auto">
          <a:xfrm>
            <a:off x="5436096" y="3356992"/>
            <a:ext cx="2228850" cy="990601"/>
          </a:xfrm>
          <a:prstGeom prst="rect">
            <a:avLst/>
          </a:prstGeom>
          <a:noFill/>
        </p:spPr>
      </p:pic>
      <p:pic>
        <p:nvPicPr>
          <p:cNvPr id="6" name="Picture 8" descr="Food Crop Development">
            <a:hlinkClick r:id="rId11" tooltip="Food Crop Development"/>
          </p:cNvPr>
          <p:cNvPicPr>
            <a:picLocks noChangeAspect="1" noChangeArrowheads="1"/>
          </p:cNvPicPr>
          <p:nvPr/>
        </p:nvPicPr>
        <p:blipFill>
          <a:blip r:embed="rId12" cstate="print"/>
          <a:srcRect/>
          <a:stretch>
            <a:fillRect/>
          </a:stretch>
        </p:blipFill>
        <p:spPr bwMode="auto">
          <a:xfrm>
            <a:off x="467544" y="3356992"/>
            <a:ext cx="4162425" cy="628651"/>
          </a:xfrm>
          <a:prstGeom prst="rect">
            <a:avLst/>
          </a:prstGeom>
          <a:noFill/>
        </p:spPr>
      </p:pic>
      <p:pic>
        <p:nvPicPr>
          <p:cNvPr id="20490" name="Picture 10" descr="http://cpekilkenny.ie/images/cpesmall.png">
            <a:hlinkClick r:id="rId13"/>
          </p:cNvPr>
          <p:cNvPicPr>
            <a:picLocks noChangeAspect="1" noChangeArrowheads="1"/>
          </p:cNvPicPr>
          <p:nvPr/>
        </p:nvPicPr>
        <p:blipFill>
          <a:blip r:embed="rId14" cstate="print"/>
          <a:srcRect/>
          <a:stretch>
            <a:fillRect/>
          </a:stretch>
        </p:blipFill>
        <p:spPr bwMode="auto">
          <a:xfrm>
            <a:off x="1835696" y="1988840"/>
            <a:ext cx="1219200" cy="723900"/>
          </a:xfrm>
          <a:prstGeom prst="rect">
            <a:avLst/>
          </a:prstGeom>
          <a:noFill/>
        </p:spPr>
      </p:pic>
      <p:sp>
        <p:nvSpPr>
          <p:cNvPr id="22" name="Rectangle 21"/>
          <p:cNvSpPr/>
          <p:nvPr/>
        </p:nvSpPr>
        <p:spPr>
          <a:xfrm>
            <a:off x="5818724" y="5301208"/>
            <a:ext cx="3325276" cy="523220"/>
          </a:xfrm>
          <a:prstGeom prst="rect">
            <a:avLst/>
          </a:prstGeom>
        </p:spPr>
        <p:txBody>
          <a:bodyPr wrap="square">
            <a:spAutoFit/>
          </a:bodyPr>
          <a:lstStyle/>
          <a:p>
            <a:r>
              <a:rPr lang="en-US" sz="2800" dirty="0" smtClean="0">
                <a:latin typeface="Arial Black" pitchFamily="34" charset="0"/>
              </a:rPr>
              <a:t>JS Remediation</a:t>
            </a:r>
            <a:endParaRPr lang="en-US" sz="2800" dirty="0">
              <a:latin typeface="Arial Black" pitchFamily="34" charset="0"/>
            </a:endParaRPr>
          </a:p>
        </p:txBody>
      </p:sp>
      <p:pic>
        <p:nvPicPr>
          <p:cNvPr id="20492" name="Picture 12" descr="https://static.wixstatic.com/media/54bf74_1352ba8f48654edbb90a5b16b564805c~mv2_d_3638_2000_s_2.png/v1/crop/x_860,y_210,w_1869,h_1670/fill/w_234,h_180,al_c,usm_0.66_1.00_0.01/54bf74_1352ba8f48654edbb90a5b16b564805c~mv2_d_3638_2000_s_2.png"/>
          <p:cNvPicPr>
            <a:picLocks noChangeAspect="1" noChangeArrowheads="1"/>
          </p:cNvPicPr>
          <p:nvPr/>
        </p:nvPicPr>
        <p:blipFill>
          <a:blip r:embed="rId15" cstate="print"/>
          <a:srcRect/>
          <a:stretch>
            <a:fillRect/>
          </a:stretch>
        </p:blipFill>
        <p:spPr bwMode="auto">
          <a:xfrm>
            <a:off x="6084168" y="5877272"/>
            <a:ext cx="2228850" cy="1714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idx="4294967295"/>
          </p:nvPr>
        </p:nvSpPr>
        <p:spPr>
          <a:xfrm>
            <a:off x="685800" y="404813"/>
            <a:ext cx="7772400" cy="5976937"/>
          </a:xfrm>
        </p:spPr>
        <p:txBody>
          <a:bodyPr/>
          <a:lstStyle/>
          <a:p>
            <a:r>
              <a:rPr lang="en-IE" sz="4800" dirty="0" smtClean="0">
                <a:solidFill>
                  <a:srgbClr val="0070C0"/>
                </a:solidFill>
                <a:latin typeface="Calibri" pitchFamily="34" charset="0"/>
              </a:rPr>
              <a:t/>
            </a:r>
            <a:br>
              <a:rPr lang="en-IE" sz="4800" dirty="0" smtClean="0">
                <a:solidFill>
                  <a:srgbClr val="0070C0"/>
                </a:solidFill>
                <a:latin typeface="Calibri" pitchFamily="34" charset="0"/>
              </a:rPr>
            </a:br>
            <a:r>
              <a:rPr lang="en-IE" sz="4800" dirty="0" smtClean="0">
                <a:solidFill>
                  <a:srgbClr val="0070C0"/>
                </a:solidFill>
                <a:latin typeface="Calibri" pitchFamily="34" charset="0"/>
              </a:rPr>
              <a:t>Local Enterprise Office</a:t>
            </a:r>
            <a:br>
              <a:rPr lang="en-IE" sz="4800" dirty="0" smtClean="0">
                <a:solidFill>
                  <a:srgbClr val="0070C0"/>
                </a:solidFill>
                <a:latin typeface="Calibri" pitchFamily="34" charset="0"/>
              </a:rPr>
            </a:br>
            <a:r>
              <a:rPr lang="en-IE" sz="4800" dirty="0" smtClean="0">
                <a:solidFill>
                  <a:srgbClr val="0070C0"/>
                </a:solidFill>
                <a:latin typeface="Calibri" pitchFamily="34" charset="0"/>
              </a:rPr>
              <a:t>is the first point of contact </a:t>
            </a:r>
            <a:br>
              <a:rPr lang="en-IE" sz="4800" dirty="0" smtClean="0">
                <a:solidFill>
                  <a:srgbClr val="0070C0"/>
                </a:solidFill>
                <a:latin typeface="Calibri" pitchFamily="34" charset="0"/>
              </a:rPr>
            </a:br>
            <a:r>
              <a:rPr lang="en-IE" sz="4800" dirty="0" smtClean="0">
                <a:solidFill>
                  <a:srgbClr val="0070C0"/>
                </a:solidFill>
                <a:latin typeface="Calibri" pitchFamily="34" charset="0"/>
              </a:rPr>
              <a:t>for anyone in business or </a:t>
            </a:r>
            <a:br>
              <a:rPr lang="en-IE" sz="4800" dirty="0" smtClean="0">
                <a:solidFill>
                  <a:srgbClr val="0070C0"/>
                </a:solidFill>
                <a:latin typeface="Calibri" pitchFamily="34" charset="0"/>
              </a:rPr>
            </a:br>
            <a:r>
              <a:rPr lang="en-IE" sz="4800" dirty="0" smtClean="0">
                <a:solidFill>
                  <a:srgbClr val="0070C0"/>
                </a:solidFill>
                <a:latin typeface="Calibri" pitchFamily="34" charset="0"/>
              </a:rPr>
              <a:t>thinking of starting a business </a:t>
            </a:r>
            <a:r>
              <a:rPr lang="en-IE" sz="3600" b="1" dirty="0" smtClean="0">
                <a:solidFill>
                  <a:srgbClr val="0070C0"/>
                </a:solidFill>
                <a:latin typeface="Calibri" pitchFamily="34" charset="0"/>
              </a:rPr>
              <a:t/>
            </a:r>
            <a:br>
              <a:rPr lang="en-IE" sz="3600" b="1" dirty="0" smtClean="0">
                <a:solidFill>
                  <a:srgbClr val="0070C0"/>
                </a:solidFill>
                <a:latin typeface="Calibri" pitchFamily="34" charset="0"/>
              </a:rPr>
            </a:br>
            <a:r>
              <a:rPr lang="en-IE" sz="3600" b="1" dirty="0" smtClean="0">
                <a:solidFill>
                  <a:srgbClr val="0070C0"/>
                </a:solidFill>
                <a:latin typeface="Calibri" pitchFamily="34" charset="0"/>
              </a:rPr>
              <a:t/>
            </a:r>
            <a:br>
              <a:rPr lang="en-IE" sz="3600" b="1" dirty="0" smtClean="0">
                <a:solidFill>
                  <a:srgbClr val="0070C0"/>
                </a:solidFill>
                <a:latin typeface="Calibri" pitchFamily="34" charset="0"/>
              </a:rPr>
            </a:br>
            <a:endParaRPr lang="en-IE" sz="3600" dirty="0">
              <a:solidFill>
                <a:srgbClr val="0070C0"/>
              </a:solidFill>
              <a:latin typeface="Calibri" pitchFamily="34" charset="0"/>
            </a:endParaRPr>
          </a:p>
        </p:txBody>
      </p:sp>
      <p:pic>
        <p:nvPicPr>
          <p:cNvPr id="25603"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6021288"/>
            <a:ext cx="6984776" cy="369332"/>
          </a:xfrm>
          <a:prstGeom prst="rect">
            <a:avLst/>
          </a:prstGeom>
          <a:noFill/>
        </p:spPr>
        <p:txBody>
          <a:bodyPr wrap="square" rtlCol="0">
            <a:spAutoFit/>
          </a:bodyPr>
          <a:lstStyle/>
          <a:p>
            <a:endParaRPr lang="en-IE" dirty="0"/>
          </a:p>
        </p:txBody>
      </p:sp>
      <p:pic>
        <p:nvPicPr>
          <p:cNvPr id="1026" name="Picture 2"/>
          <p:cNvPicPr>
            <a:picLocks noChangeAspect="1" noChangeArrowheads="1"/>
          </p:cNvPicPr>
          <p:nvPr/>
        </p:nvPicPr>
        <p:blipFill>
          <a:blip r:embed="rId3" cstate="print"/>
          <a:srcRect/>
          <a:stretch>
            <a:fillRect/>
          </a:stretch>
        </p:blipFill>
        <p:spPr bwMode="auto">
          <a:xfrm>
            <a:off x="0" y="116632"/>
            <a:ext cx="9237599" cy="6523894"/>
          </a:xfrm>
          <a:prstGeom prst="rect">
            <a:avLst/>
          </a:prstGeom>
          <a:noFill/>
          <a:ln w="9525">
            <a:noFill/>
            <a:miter lim="800000"/>
            <a:headEnd/>
            <a:tailEnd/>
          </a:ln>
          <a:effectLst/>
        </p:spPr>
      </p:pic>
    </p:spTree>
    <p:extLst>
      <p:ext uri="{BB962C8B-B14F-4D97-AF65-F5344CB8AC3E}">
        <p14:creationId xmlns="" xmlns:p14="http://schemas.microsoft.com/office/powerpoint/2010/main" val="2425539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683568" y="620687"/>
            <a:ext cx="7848872" cy="5008447"/>
          </a:xfrm>
          <a:prstGeom prst="rect">
            <a:avLst/>
          </a:prstGeom>
          <a:noFill/>
          <a:ln w="9525">
            <a:noFill/>
            <a:miter lim="800000"/>
            <a:headEnd/>
            <a:tailEnd/>
          </a:ln>
        </p:spPr>
      </p:pic>
    </p:spTree>
    <p:extLst>
      <p:ext uri="{BB962C8B-B14F-4D97-AF65-F5344CB8AC3E}">
        <p14:creationId xmlns="" xmlns:p14="http://schemas.microsoft.com/office/powerpoint/2010/main" val="475230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idx="4294967295"/>
          </p:nvPr>
        </p:nvSpPr>
        <p:spPr>
          <a:xfrm>
            <a:off x="683568" y="116632"/>
            <a:ext cx="7772400" cy="5976937"/>
          </a:xfrm>
        </p:spPr>
        <p:txBody>
          <a:bodyPr/>
          <a:lstStyle/>
          <a:p>
            <a:pPr algn="l" eaLnBrk="1" hangingPunct="1"/>
            <a:r>
              <a:rPr lang="en-GB" sz="7200" dirty="0" smtClean="0">
                <a:solidFill>
                  <a:srgbClr val="0070C0"/>
                </a:solidFill>
                <a:latin typeface="+mn-lt"/>
              </a:rPr>
              <a:t>Our mission is:</a:t>
            </a:r>
            <a:r>
              <a:rPr lang="en-GB" sz="4000" dirty="0" smtClean="0">
                <a:solidFill>
                  <a:srgbClr val="0070C0"/>
                </a:solidFill>
                <a:latin typeface="+mn-lt"/>
              </a:rPr>
              <a:t/>
            </a:r>
            <a:br>
              <a:rPr lang="en-GB" sz="4000" dirty="0" smtClean="0">
                <a:solidFill>
                  <a:srgbClr val="0070C0"/>
                </a:solidFill>
                <a:latin typeface="+mn-lt"/>
              </a:rPr>
            </a:br>
            <a:r>
              <a:rPr lang="en-GB" sz="4000" dirty="0">
                <a:solidFill>
                  <a:srgbClr val="0070C0"/>
                </a:solidFill>
                <a:latin typeface="+mn-lt"/>
              </a:rPr>
              <a:t>-</a:t>
            </a:r>
            <a:r>
              <a:rPr lang="en-GB" sz="4000" dirty="0" smtClean="0">
                <a:solidFill>
                  <a:srgbClr val="0070C0"/>
                </a:solidFill>
                <a:latin typeface="+mn-lt"/>
              </a:rPr>
              <a:t> </a:t>
            </a:r>
            <a:r>
              <a:rPr lang="en-GB" sz="3200" dirty="0" smtClean="0">
                <a:solidFill>
                  <a:srgbClr val="0070C0"/>
                </a:solidFill>
                <a:latin typeface="+mn-lt"/>
              </a:rPr>
              <a:t>to promote entrepreneurship;</a:t>
            </a:r>
            <a:br>
              <a:rPr lang="en-GB" sz="3200" dirty="0" smtClean="0">
                <a:solidFill>
                  <a:srgbClr val="0070C0"/>
                </a:solidFill>
                <a:latin typeface="+mn-lt"/>
              </a:rPr>
            </a:br>
            <a:r>
              <a:rPr lang="en-GB" sz="3200" dirty="0" smtClean="0">
                <a:solidFill>
                  <a:srgbClr val="0070C0"/>
                </a:solidFill>
                <a:latin typeface="+mn-lt"/>
              </a:rPr>
              <a:t>- to foster business start-ups; </a:t>
            </a:r>
            <a:br>
              <a:rPr lang="en-GB" sz="3200" dirty="0" smtClean="0">
                <a:solidFill>
                  <a:srgbClr val="0070C0"/>
                </a:solidFill>
                <a:latin typeface="+mn-lt"/>
              </a:rPr>
            </a:br>
            <a:r>
              <a:rPr lang="en-GB" sz="3200" dirty="0" smtClean="0">
                <a:solidFill>
                  <a:srgbClr val="0070C0"/>
                </a:solidFill>
                <a:latin typeface="+mn-lt"/>
              </a:rPr>
              <a:t>- to develop existing micro enterprises;</a:t>
            </a:r>
            <a:br>
              <a:rPr lang="en-GB" sz="3200" dirty="0" smtClean="0">
                <a:solidFill>
                  <a:srgbClr val="0070C0"/>
                </a:solidFill>
                <a:latin typeface="+mn-lt"/>
              </a:rPr>
            </a:br>
            <a:r>
              <a:rPr lang="en-GB" sz="3200" dirty="0" smtClean="0">
                <a:solidFill>
                  <a:srgbClr val="0070C0"/>
                </a:solidFill>
                <a:latin typeface="+mn-lt"/>
              </a:rPr>
              <a:t/>
            </a:r>
            <a:br>
              <a:rPr lang="en-GB" sz="3200" dirty="0" smtClean="0">
                <a:solidFill>
                  <a:srgbClr val="0070C0"/>
                </a:solidFill>
                <a:latin typeface="+mn-lt"/>
              </a:rPr>
            </a:br>
            <a:r>
              <a:rPr lang="en-GB" sz="4000" dirty="0" smtClean="0">
                <a:solidFill>
                  <a:srgbClr val="0070C0"/>
                </a:solidFill>
                <a:latin typeface="+mn-lt"/>
              </a:rPr>
              <a:t>in order to drive job creation and to provide accessible, high quality supports for entrepreneurs.</a:t>
            </a:r>
            <a:endParaRPr lang="en-IE" sz="4000" dirty="0" smtClean="0">
              <a:solidFill>
                <a:srgbClr val="0070C0"/>
              </a:solidFill>
              <a:latin typeface="+mn-lt"/>
            </a:endParaRPr>
          </a:p>
        </p:txBody>
      </p:sp>
      <p:pic>
        <p:nvPicPr>
          <p:cNvPr id="25603"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5363"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5364" name="TextBox 5"/>
          <p:cNvSpPr txBox="1">
            <a:spLocks noChangeArrowheads="1"/>
          </p:cNvSpPr>
          <p:nvPr/>
        </p:nvSpPr>
        <p:spPr bwMode="auto">
          <a:xfrm>
            <a:off x="684212" y="404813"/>
            <a:ext cx="4967287" cy="1200329"/>
          </a:xfrm>
          <a:prstGeom prst="rect">
            <a:avLst/>
          </a:prstGeom>
          <a:noFill/>
          <a:ln w="9525">
            <a:noFill/>
            <a:miter lim="800000"/>
            <a:headEnd/>
            <a:tailEnd/>
          </a:ln>
        </p:spPr>
        <p:txBody>
          <a:bodyPr>
            <a:spAutoFit/>
          </a:bodyPr>
          <a:lstStyle/>
          <a:p>
            <a:r>
              <a:rPr lang="en-IE" sz="7200" dirty="0" smtClean="0">
                <a:solidFill>
                  <a:srgbClr val="0070C0"/>
                </a:solidFill>
                <a:latin typeface="Calibri" pitchFamily="34" charset="0"/>
              </a:rPr>
              <a:t>What</a:t>
            </a:r>
            <a:r>
              <a:rPr lang="en-IE" sz="6000" dirty="0" smtClean="0">
                <a:solidFill>
                  <a:srgbClr val="0070C0"/>
                </a:solidFill>
                <a:latin typeface="Calibri" pitchFamily="34" charset="0"/>
              </a:rPr>
              <a:t> we </a:t>
            </a:r>
            <a:r>
              <a:rPr lang="en-IE" sz="6000" dirty="0">
                <a:solidFill>
                  <a:srgbClr val="0070C0"/>
                </a:solidFill>
                <a:latin typeface="Calibri" pitchFamily="34" charset="0"/>
              </a:rPr>
              <a:t>do:</a:t>
            </a:r>
          </a:p>
        </p:txBody>
      </p:sp>
      <p:sp>
        <p:nvSpPr>
          <p:cNvPr id="4" name="Title 3"/>
          <p:cNvSpPr>
            <a:spLocks noGrp="1"/>
          </p:cNvSpPr>
          <p:nvPr>
            <p:ph type="ctrTitle"/>
          </p:nvPr>
        </p:nvSpPr>
        <p:spPr>
          <a:xfrm>
            <a:off x="381794" y="1004977"/>
            <a:ext cx="7772400" cy="5472459"/>
          </a:xfrm>
        </p:spPr>
        <p:txBody>
          <a:bodyPr/>
          <a:lstStyle/>
          <a:p>
            <a:pPr algn="l"/>
            <a:r>
              <a:rPr lang="en-IE" sz="3200" dirty="0" smtClean="0">
                <a:solidFill>
                  <a:srgbClr val="0070C0"/>
                </a:solidFill>
              </a:rPr>
              <a:t>- Business Information &amp; Advisory Services;</a:t>
            </a:r>
            <a:br>
              <a:rPr lang="en-IE" sz="3200" dirty="0" smtClean="0">
                <a:solidFill>
                  <a:srgbClr val="0070C0"/>
                </a:solidFill>
              </a:rPr>
            </a:br>
            <a:r>
              <a:rPr lang="en-IE" sz="3200" dirty="0" smtClean="0">
                <a:solidFill>
                  <a:srgbClr val="0070C0"/>
                </a:solidFill>
              </a:rPr>
              <a:t/>
            </a:r>
            <a:br>
              <a:rPr lang="en-IE" sz="3200" dirty="0" smtClean="0">
                <a:solidFill>
                  <a:srgbClr val="0070C0"/>
                </a:solidFill>
              </a:rPr>
            </a:br>
            <a:r>
              <a:rPr lang="en-IE" sz="3200" dirty="0" smtClean="0">
                <a:solidFill>
                  <a:srgbClr val="0070C0"/>
                </a:solidFill>
              </a:rPr>
              <a:t>- Enterprise Support Services;</a:t>
            </a:r>
            <a:br>
              <a:rPr lang="en-IE" sz="3200" dirty="0" smtClean="0">
                <a:solidFill>
                  <a:srgbClr val="0070C0"/>
                </a:solidFill>
              </a:rPr>
            </a:br>
            <a:r>
              <a:rPr lang="en-IE" sz="3200" dirty="0" smtClean="0">
                <a:solidFill>
                  <a:srgbClr val="0070C0"/>
                </a:solidFill>
              </a:rPr>
              <a:t/>
            </a:r>
            <a:br>
              <a:rPr lang="en-IE" sz="3200" dirty="0" smtClean="0">
                <a:solidFill>
                  <a:srgbClr val="0070C0"/>
                </a:solidFill>
              </a:rPr>
            </a:br>
            <a:r>
              <a:rPr lang="en-IE" sz="3200" dirty="0" smtClean="0">
                <a:solidFill>
                  <a:srgbClr val="0070C0"/>
                </a:solidFill>
              </a:rPr>
              <a:t>- Entrepreneurship Support Services;</a:t>
            </a:r>
            <a:br>
              <a:rPr lang="en-IE" sz="3200" dirty="0" smtClean="0">
                <a:solidFill>
                  <a:srgbClr val="0070C0"/>
                </a:solidFill>
              </a:rPr>
            </a:br>
            <a:r>
              <a:rPr lang="en-IE" sz="3200" dirty="0" smtClean="0">
                <a:solidFill>
                  <a:srgbClr val="0070C0"/>
                </a:solidFill>
              </a:rPr>
              <a:t/>
            </a:r>
            <a:br>
              <a:rPr lang="en-IE" sz="3200" dirty="0" smtClean="0">
                <a:solidFill>
                  <a:srgbClr val="0070C0"/>
                </a:solidFill>
              </a:rPr>
            </a:br>
            <a:r>
              <a:rPr lang="en-IE" sz="3200" dirty="0" smtClean="0">
                <a:solidFill>
                  <a:srgbClr val="0070C0"/>
                </a:solidFill>
              </a:rPr>
              <a:t>- Local Economic Development Services.</a:t>
            </a:r>
            <a:endParaRPr lang="en-IE" sz="3200"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a:normAutofit/>
          </a:bodyPr>
          <a:lstStyle/>
          <a:p>
            <a:pPr algn="l" eaLnBrk="1" hangingPunct="1"/>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dirty="0" smtClean="0">
              <a:solidFill>
                <a:srgbClr val="0070C0"/>
              </a:solidFill>
            </a:endParaRPr>
          </a:p>
        </p:txBody>
      </p:sp>
      <p:pic>
        <p:nvPicPr>
          <p:cNvPr id="16386"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6387"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6388" name="TextBox 5"/>
          <p:cNvSpPr txBox="1">
            <a:spLocks noChangeArrowheads="1"/>
          </p:cNvSpPr>
          <p:nvPr/>
        </p:nvSpPr>
        <p:spPr bwMode="auto">
          <a:xfrm>
            <a:off x="617310" y="260648"/>
            <a:ext cx="7992243" cy="6155531"/>
          </a:xfrm>
          <a:prstGeom prst="rect">
            <a:avLst/>
          </a:prstGeom>
          <a:noFill/>
          <a:ln w="9525">
            <a:noFill/>
            <a:miter lim="800000"/>
            <a:headEnd/>
            <a:tailEnd/>
          </a:ln>
        </p:spPr>
        <p:txBody>
          <a:bodyPr wrap="square">
            <a:spAutoFit/>
          </a:bodyPr>
          <a:lstStyle/>
          <a:p>
            <a:r>
              <a:rPr lang="en-IE" sz="5400" dirty="0" smtClean="0">
                <a:solidFill>
                  <a:srgbClr val="0070C0"/>
                </a:solidFill>
                <a:latin typeface="Calibri" pitchFamily="34" charset="0"/>
              </a:rPr>
              <a:t>Business Information </a:t>
            </a:r>
          </a:p>
          <a:p>
            <a:r>
              <a:rPr lang="en-IE" sz="5400" dirty="0" smtClean="0">
                <a:solidFill>
                  <a:srgbClr val="0070C0"/>
                </a:solidFill>
                <a:latin typeface="Calibri" pitchFamily="34" charset="0"/>
              </a:rPr>
              <a:t>&amp; Advisory Services</a:t>
            </a:r>
          </a:p>
          <a:p>
            <a:endParaRPr lang="en-IE" sz="1200" b="1" dirty="0">
              <a:solidFill>
                <a:srgbClr val="0070C0"/>
              </a:solidFill>
              <a:latin typeface="Calibri" pitchFamily="34" charset="0"/>
            </a:endParaRPr>
          </a:p>
          <a:p>
            <a:pPr marL="457200" indent="-457200">
              <a:buFont typeface="Arial" panose="020B0604020202020204" pitchFamily="34" charset="0"/>
              <a:buChar char="•"/>
            </a:pPr>
            <a:r>
              <a:rPr lang="en-IE" sz="6000" dirty="0" smtClean="0">
                <a:solidFill>
                  <a:srgbClr val="0070C0"/>
                </a:solidFill>
                <a:latin typeface="Calibri" pitchFamily="34" charset="0"/>
              </a:rPr>
              <a:t>284 </a:t>
            </a:r>
            <a:r>
              <a:rPr lang="en-IE" sz="2800" dirty="0" smtClean="0">
                <a:solidFill>
                  <a:srgbClr val="0070C0"/>
                </a:solidFill>
                <a:latin typeface="Calibri" pitchFamily="34" charset="0"/>
              </a:rPr>
              <a:t>people availed of Business Advisory Clinics with LEO staff;</a:t>
            </a:r>
          </a:p>
          <a:p>
            <a:pPr marL="457200" indent="-457200">
              <a:buFont typeface="Arial" panose="020B0604020202020204" pitchFamily="34" charset="0"/>
              <a:buChar char="•"/>
            </a:pPr>
            <a:endParaRPr lang="en-IE" sz="1400" dirty="0" smtClean="0">
              <a:solidFill>
                <a:srgbClr val="0070C0"/>
              </a:solidFill>
              <a:latin typeface="Calibri" pitchFamily="34" charset="0"/>
            </a:endParaRPr>
          </a:p>
          <a:p>
            <a:pPr marL="457200" indent="-457200">
              <a:buFont typeface="Arial" panose="020B0604020202020204" pitchFamily="34" charset="0"/>
              <a:buChar char="•"/>
            </a:pPr>
            <a:r>
              <a:rPr lang="en-IE" sz="6000" dirty="0" smtClean="0">
                <a:solidFill>
                  <a:srgbClr val="0070C0"/>
                </a:solidFill>
                <a:latin typeface="Calibri" pitchFamily="34" charset="0"/>
              </a:rPr>
              <a:t>410</a:t>
            </a:r>
            <a:r>
              <a:rPr lang="en-IE" sz="3200" dirty="0" smtClean="0">
                <a:solidFill>
                  <a:srgbClr val="0070C0"/>
                </a:solidFill>
                <a:latin typeface="Calibri" pitchFamily="34" charset="0"/>
              </a:rPr>
              <a:t> </a:t>
            </a:r>
            <a:r>
              <a:rPr lang="en-IE" sz="2800" dirty="0" smtClean="0">
                <a:solidFill>
                  <a:srgbClr val="0070C0"/>
                </a:solidFill>
                <a:latin typeface="Calibri" pitchFamily="34" charset="0"/>
              </a:rPr>
              <a:t>entrepreneurs received one-to-one mentoring support;</a:t>
            </a:r>
          </a:p>
          <a:p>
            <a:pPr marL="457200" indent="-457200">
              <a:buFont typeface="Arial" panose="020B0604020202020204" pitchFamily="34" charset="0"/>
              <a:buChar char="•"/>
            </a:pPr>
            <a:endParaRPr lang="en-IE" sz="1200" dirty="0" smtClean="0">
              <a:solidFill>
                <a:srgbClr val="0070C0"/>
              </a:solidFill>
              <a:latin typeface="Calibri" pitchFamily="34" charset="0"/>
            </a:endParaRPr>
          </a:p>
          <a:p>
            <a:pPr marL="457200" indent="-457200">
              <a:buFont typeface="Arial" panose="020B0604020202020204" pitchFamily="34" charset="0"/>
              <a:buChar char="•"/>
            </a:pPr>
            <a:r>
              <a:rPr lang="en-IE" sz="6000" dirty="0" smtClean="0">
                <a:solidFill>
                  <a:srgbClr val="0070C0"/>
                </a:solidFill>
                <a:latin typeface="Calibri" pitchFamily="34" charset="0"/>
              </a:rPr>
              <a:t>415</a:t>
            </a:r>
            <a:r>
              <a:rPr lang="en-IE" sz="3200" dirty="0" smtClean="0">
                <a:solidFill>
                  <a:srgbClr val="0070C0"/>
                </a:solidFill>
                <a:latin typeface="Calibri" pitchFamily="34" charset="0"/>
              </a:rPr>
              <a:t> </a:t>
            </a:r>
            <a:r>
              <a:rPr lang="en-IE" sz="2800" dirty="0" smtClean="0">
                <a:solidFill>
                  <a:srgbClr val="0070C0"/>
                </a:solidFill>
                <a:latin typeface="Calibri" pitchFamily="34" charset="0"/>
              </a:rPr>
              <a:t>people attended 5 Business Seminars.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7411"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7412" name="TextBox 5"/>
          <p:cNvSpPr txBox="1">
            <a:spLocks noChangeArrowheads="1"/>
          </p:cNvSpPr>
          <p:nvPr/>
        </p:nvSpPr>
        <p:spPr bwMode="auto">
          <a:xfrm>
            <a:off x="467544" y="116632"/>
            <a:ext cx="8496944" cy="5693866"/>
          </a:xfrm>
          <a:prstGeom prst="rect">
            <a:avLst/>
          </a:prstGeom>
          <a:noFill/>
          <a:ln w="9525">
            <a:noFill/>
            <a:miter lim="800000"/>
            <a:headEnd/>
            <a:tailEnd/>
          </a:ln>
        </p:spPr>
        <p:txBody>
          <a:bodyPr wrap="square">
            <a:spAutoFit/>
          </a:bodyPr>
          <a:lstStyle/>
          <a:p>
            <a:endParaRPr lang="en-IE" sz="5400" dirty="0" smtClean="0">
              <a:solidFill>
                <a:srgbClr val="0070C0"/>
              </a:solidFill>
              <a:latin typeface="Calibri" pitchFamily="34" charset="0"/>
            </a:endParaRPr>
          </a:p>
          <a:p>
            <a:r>
              <a:rPr lang="en-IE" sz="5400" dirty="0" smtClean="0">
                <a:solidFill>
                  <a:srgbClr val="0070C0"/>
                </a:solidFill>
                <a:latin typeface="Calibri" pitchFamily="34" charset="0"/>
              </a:rPr>
              <a:t>Enterprise Support Services</a:t>
            </a:r>
          </a:p>
          <a:p>
            <a:endParaRPr lang="en-IE" sz="1200" b="1" dirty="0" smtClean="0">
              <a:solidFill>
                <a:srgbClr val="0070C0"/>
              </a:solidFill>
              <a:latin typeface="Calibri" pitchFamily="34" charset="0"/>
            </a:endParaRPr>
          </a:p>
          <a:p>
            <a:pPr marL="857250" indent="-857250">
              <a:buFont typeface="Arial" panose="020B0604020202020204" pitchFamily="34" charset="0"/>
              <a:buChar char="•"/>
            </a:pPr>
            <a:r>
              <a:rPr lang="en-IE" sz="6000" dirty="0" smtClean="0">
                <a:solidFill>
                  <a:srgbClr val="0070C0"/>
                </a:solidFill>
                <a:latin typeface="Calibri" pitchFamily="34" charset="0"/>
              </a:rPr>
              <a:t>€313,418 </a:t>
            </a:r>
            <a:r>
              <a:rPr lang="en-IE" sz="2800" dirty="0" smtClean="0">
                <a:solidFill>
                  <a:srgbClr val="0070C0"/>
                </a:solidFill>
                <a:latin typeface="Calibri" pitchFamily="34" charset="0"/>
              </a:rPr>
              <a:t>approved to </a:t>
            </a:r>
            <a:r>
              <a:rPr lang="en-IE" sz="6000" dirty="0" smtClean="0">
                <a:solidFill>
                  <a:srgbClr val="0070C0"/>
                </a:solidFill>
                <a:latin typeface="Calibri" pitchFamily="34" charset="0"/>
              </a:rPr>
              <a:t>12 </a:t>
            </a:r>
            <a:r>
              <a:rPr lang="en-IE" sz="2800" dirty="0" smtClean="0">
                <a:solidFill>
                  <a:srgbClr val="0070C0"/>
                </a:solidFill>
                <a:latin typeface="Calibri" pitchFamily="34" charset="0"/>
              </a:rPr>
              <a:t>businesses, creating 85 jobs over a 3 year period;</a:t>
            </a:r>
          </a:p>
          <a:p>
            <a:endParaRPr lang="en-IE" sz="1200" dirty="0" smtClean="0">
              <a:solidFill>
                <a:srgbClr val="0070C0"/>
              </a:solidFill>
              <a:latin typeface="Calibri" pitchFamily="34" charset="0"/>
            </a:endParaRPr>
          </a:p>
          <a:p>
            <a:pPr marL="857250" indent="-857250">
              <a:buFont typeface="Arial" panose="020B0604020202020204" pitchFamily="34" charset="0"/>
              <a:buChar char="•"/>
            </a:pPr>
            <a:r>
              <a:rPr lang="en-IE" sz="6000" dirty="0" smtClean="0">
                <a:solidFill>
                  <a:srgbClr val="0070C0"/>
                </a:solidFill>
                <a:latin typeface="Calibri" pitchFamily="34" charset="0"/>
              </a:rPr>
              <a:t>631 </a:t>
            </a:r>
            <a:r>
              <a:rPr lang="en-IE" sz="2800" dirty="0" smtClean="0">
                <a:solidFill>
                  <a:srgbClr val="0070C0"/>
                </a:solidFill>
                <a:latin typeface="Calibri" pitchFamily="34" charset="0"/>
              </a:rPr>
              <a:t>people participated in 52 LEO training courses ranging from Start Your Own Business Courses to Management Development Programmes.</a:t>
            </a:r>
            <a:endParaRPr lang="en-IE" sz="6000" b="1"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813"/>
            <a:ext cx="7772400" cy="5761037"/>
          </a:xfrm>
        </p:spPr>
        <p:txBody>
          <a:bodyPr>
            <a:normAutofit fontScale="90000"/>
          </a:bodyPr>
          <a:lstStyle/>
          <a:p>
            <a:pPr algn="l" eaLnBrk="1" hangingPunct="1">
              <a:lnSpc>
                <a:spcPct val="150000"/>
              </a:lnSpc>
            </a:pP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3200" dirty="0" smtClean="0">
                <a:solidFill>
                  <a:srgbClr val="0070C0"/>
                </a:solidFill>
              </a:rPr>
              <a:t/>
            </a:r>
            <a:br>
              <a:rPr lang="en-GB" sz="3200" dirty="0" smtClean="0">
                <a:solidFill>
                  <a:srgbClr val="0070C0"/>
                </a:solidFill>
              </a:rPr>
            </a:br>
            <a:r>
              <a:rPr lang="en-GB" sz="2800" dirty="0" smtClean="0">
                <a:solidFill>
                  <a:srgbClr val="0070C0"/>
                </a:solidFill>
              </a:rPr>
              <a:t/>
            </a:r>
            <a:br>
              <a:rPr lang="en-GB" sz="2800" dirty="0" smtClean="0">
                <a:solidFill>
                  <a:srgbClr val="0070C0"/>
                </a:solidFill>
              </a:rPr>
            </a:b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b="1" dirty="0" smtClean="0">
              <a:solidFill>
                <a:srgbClr val="0070C0"/>
              </a:solidFill>
            </a:endParaRPr>
          </a:p>
        </p:txBody>
      </p:sp>
      <p:pic>
        <p:nvPicPr>
          <p:cNvPr id="18434"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18435"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18436" name="TextBox 5"/>
          <p:cNvSpPr txBox="1">
            <a:spLocks noChangeArrowheads="1"/>
          </p:cNvSpPr>
          <p:nvPr/>
        </p:nvSpPr>
        <p:spPr bwMode="auto">
          <a:xfrm>
            <a:off x="684213" y="404813"/>
            <a:ext cx="8064500" cy="6617196"/>
          </a:xfrm>
          <a:prstGeom prst="rect">
            <a:avLst/>
          </a:prstGeom>
          <a:noFill/>
          <a:ln w="9525">
            <a:noFill/>
            <a:miter lim="800000"/>
            <a:headEnd/>
            <a:tailEnd/>
          </a:ln>
        </p:spPr>
        <p:txBody>
          <a:bodyPr>
            <a:spAutoFit/>
          </a:bodyPr>
          <a:lstStyle/>
          <a:p>
            <a:r>
              <a:rPr lang="en-IE" sz="6000" dirty="0" smtClean="0">
                <a:solidFill>
                  <a:srgbClr val="0070C0"/>
                </a:solidFill>
                <a:latin typeface="Calibri" pitchFamily="34" charset="0"/>
              </a:rPr>
              <a:t>Entrepreneurship Support Services</a:t>
            </a:r>
          </a:p>
          <a:p>
            <a:endParaRPr lang="en-IE" sz="1200" b="1" dirty="0" smtClean="0">
              <a:solidFill>
                <a:srgbClr val="0070C0"/>
              </a:solidFill>
              <a:latin typeface="Calibri" pitchFamily="34" charset="0"/>
            </a:endParaRPr>
          </a:p>
          <a:p>
            <a:pPr marL="857250" indent="-857250">
              <a:buFont typeface="Arial" panose="020B0604020202020204" pitchFamily="34" charset="0"/>
              <a:buChar char="•"/>
            </a:pPr>
            <a:r>
              <a:rPr lang="en-IE" sz="6000" dirty="0" smtClean="0">
                <a:solidFill>
                  <a:srgbClr val="0070C0"/>
                </a:solidFill>
                <a:latin typeface="Calibri" pitchFamily="34" charset="0"/>
              </a:rPr>
              <a:t>644</a:t>
            </a:r>
            <a:r>
              <a:rPr lang="en-IE" sz="2800" dirty="0" smtClean="0">
                <a:solidFill>
                  <a:srgbClr val="0070C0"/>
                </a:solidFill>
                <a:latin typeface="Calibri" pitchFamily="34" charset="0"/>
              </a:rPr>
              <a:t> students from 14 secondary schools participated in Student Enterprise Programme;</a:t>
            </a:r>
            <a:endParaRPr lang="en-IE" sz="2800" dirty="0">
              <a:solidFill>
                <a:srgbClr val="0070C0"/>
              </a:solidFill>
              <a:latin typeface="Calibri" pitchFamily="34" charset="0"/>
            </a:endParaRPr>
          </a:p>
          <a:p>
            <a:endParaRPr lang="en-IE" sz="2800" dirty="0">
              <a:solidFill>
                <a:srgbClr val="0070C0"/>
              </a:solidFill>
              <a:latin typeface="Calibri" pitchFamily="34" charset="0"/>
            </a:endParaRPr>
          </a:p>
          <a:p>
            <a:pPr marL="857250" indent="-857250">
              <a:buFont typeface="Arial" panose="020B0604020202020204" pitchFamily="34" charset="0"/>
              <a:buChar char="•"/>
            </a:pPr>
            <a:r>
              <a:rPr lang="en-IE" sz="6000" dirty="0" smtClean="0">
                <a:solidFill>
                  <a:srgbClr val="0070C0"/>
                </a:solidFill>
                <a:latin typeface="Calibri" pitchFamily="34" charset="0"/>
              </a:rPr>
              <a:t>31</a:t>
            </a:r>
            <a:r>
              <a:rPr lang="en-IE" sz="2800" dirty="0" smtClean="0">
                <a:solidFill>
                  <a:srgbClr val="0070C0"/>
                </a:solidFill>
                <a:latin typeface="Calibri" pitchFamily="34" charset="0"/>
              </a:rPr>
              <a:t> Young Entrepreneurs between the ages of 18 – 35 participated in Ireland’s Best Young Entrepreneur Competition;</a:t>
            </a:r>
          </a:p>
          <a:p>
            <a:endParaRPr lang="en-IE" sz="6000" b="1"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682852" y="1627861"/>
            <a:ext cx="7772400" cy="4866929"/>
          </a:xfrm>
        </p:spPr>
        <p:txBody>
          <a:bodyPr>
            <a:normAutofit fontScale="90000"/>
          </a:bodyPr>
          <a:lstStyle/>
          <a:p>
            <a:pPr algn="l" eaLnBrk="1" hangingPunct="1"/>
            <a:r>
              <a:rPr lang="en-GB" sz="3000" dirty="0" smtClean="0">
                <a:solidFill>
                  <a:srgbClr val="0070C0"/>
                </a:solidFill>
              </a:rPr>
              <a:t/>
            </a:r>
            <a:br>
              <a:rPr lang="en-GB" sz="3000" dirty="0" smtClean="0">
                <a:solidFill>
                  <a:srgbClr val="0070C0"/>
                </a:solidFill>
              </a:rPr>
            </a:br>
            <a:r>
              <a:rPr lang="en-GB" sz="6000" dirty="0" smtClean="0">
                <a:solidFill>
                  <a:srgbClr val="0070C0"/>
                </a:solidFill>
                <a:latin typeface="Calibri" panose="020F0502020204030204" pitchFamily="34" charset="0"/>
              </a:rPr>
              <a:t>8 </a:t>
            </a:r>
            <a:r>
              <a:rPr lang="en-GB" sz="2800" dirty="0" smtClean="0">
                <a:solidFill>
                  <a:srgbClr val="0070C0"/>
                </a:solidFill>
                <a:latin typeface="Calibri" panose="020F0502020204030204" pitchFamily="34" charset="0"/>
              </a:rPr>
              <a:t>businesses assisted with applications</a:t>
            </a:r>
            <a:br>
              <a:rPr lang="en-GB" sz="2800" dirty="0" smtClean="0">
                <a:solidFill>
                  <a:srgbClr val="0070C0"/>
                </a:solidFill>
                <a:latin typeface="Calibri" panose="020F0502020204030204" pitchFamily="34" charset="0"/>
              </a:rPr>
            </a:br>
            <a:r>
              <a:rPr lang="en-GB" sz="2800" dirty="0" smtClean="0">
                <a:solidFill>
                  <a:srgbClr val="0070C0"/>
                </a:solidFill>
                <a:latin typeface="Calibri" panose="020F0502020204030204" pitchFamily="34" charset="0"/>
              </a:rPr>
              <a:t>under Smart Options Loan Scheme</a:t>
            </a:r>
            <a:br>
              <a:rPr lang="en-GB" sz="2800" dirty="0" smtClean="0">
                <a:solidFill>
                  <a:srgbClr val="0070C0"/>
                </a:solidFill>
                <a:latin typeface="Calibri" panose="020F0502020204030204" pitchFamily="34" charset="0"/>
              </a:rPr>
            </a:br>
            <a:r>
              <a:rPr lang="en-GB" sz="1200" dirty="0" smtClean="0">
                <a:solidFill>
                  <a:srgbClr val="0070C0"/>
                </a:solidFill>
                <a:latin typeface="Calibri" panose="020F0502020204030204" pitchFamily="34" charset="0"/>
              </a:rPr>
              <a:t/>
            </a:r>
            <a:br>
              <a:rPr lang="en-GB" sz="1200" dirty="0" smtClean="0">
                <a:solidFill>
                  <a:srgbClr val="0070C0"/>
                </a:solidFill>
                <a:latin typeface="Calibri" panose="020F0502020204030204" pitchFamily="34" charset="0"/>
              </a:rPr>
            </a:br>
            <a:r>
              <a:rPr lang="en-GB" sz="6000" dirty="0" smtClean="0">
                <a:solidFill>
                  <a:srgbClr val="0070C0"/>
                </a:solidFill>
                <a:latin typeface="Calibri" panose="020F0502020204030204" pitchFamily="34" charset="0"/>
              </a:rPr>
              <a:t>4</a:t>
            </a:r>
            <a:r>
              <a:rPr lang="en-GB" sz="2800" dirty="0" smtClean="0">
                <a:solidFill>
                  <a:srgbClr val="0070C0"/>
                </a:solidFill>
                <a:latin typeface="Calibri" panose="020F0502020204030204" pitchFamily="34" charset="0"/>
              </a:rPr>
              <a:t> businesses assisted with applications</a:t>
            </a:r>
            <a:br>
              <a:rPr lang="en-GB" sz="2800" dirty="0" smtClean="0">
                <a:solidFill>
                  <a:srgbClr val="0070C0"/>
                </a:solidFill>
                <a:latin typeface="Calibri" panose="020F0502020204030204" pitchFamily="34" charset="0"/>
              </a:rPr>
            </a:br>
            <a:r>
              <a:rPr lang="en-GB" sz="2800" dirty="0" smtClean="0">
                <a:solidFill>
                  <a:srgbClr val="0070C0"/>
                </a:solidFill>
                <a:latin typeface="Calibri" panose="020F0502020204030204" pitchFamily="34" charset="0"/>
              </a:rPr>
              <a:t>under Microfinance Ireland Loan Scheme</a:t>
            </a:r>
            <a:br>
              <a:rPr lang="en-GB" sz="2800" dirty="0" smtClean="0">
                <a:solidFill>
                  <a:srgbClr val="0070C0"/>
                </a:solidFill>
                <a:latin typeface="Calibri" panose="020F0502020204030204" pitchFamily="34" charset="0"/>
              </a:rPr>
            </a:br>
            <a:r>
              <a:rPr lang="en-GB" sz="2800" dirty="0">
                <a:solidFill>
                  <a:srgbClr val="0070C0"/>
                </a:solidFill>
                <a:latin typeface="Calibri" panose="020F0502020204030204" pitchFamily="34" charset="0"/>
              </a:rPr>
              <a:t/>
            </a:r>
            <a:br>
              <a:rPr lang="en-GB" sz="2800" dirty="0">
                <a:solidFill>
                  <a:srgbClr val="0070C0"/>
                </a:solidFill>
                <a:latin typeface="Calibri" panose="020F0502020204030204" pitchFamily="34" charset="0"/>
              </a:rPr>
            </a:br>
            <a:r>
              <a:rPr lang="en-GB" sz="6000" dirty="0" smtClean="0">
                <a:solidFill>
                  <a:srgbClr val="0070C0"/>
                </a:solidFill>
                <a:latin typeface="Calibri" panose="020F0502020204030204" pitchFamily="34" charset="0"/>
              </a:rPr>
              <a:t>34 </a:t>
            </a:r>
            <a:r>
              <a:rPr lang="en-GB" sz="2800" dirty="0" smtClean="0">
                <a:solidFill>
                  <a:srgbClr val="0070C0"/>
                </a:solidFill>
                <a:latin typeface="Calibri" panose="020F0502020204030204" pitchFamily="34" charset="0"/>
              </a:rPr>
              <a:t>Trading Online Vouchers awarded </a:t>
            </a:r>
            <a:br>
              <a:rPr lang="en-GB" sz="2800" dirty="0" smtClean="0">
                <a:solidFill>
                  <a:srgbClr val="0070C0"/>
                </a:solidFill>
                <a:latin typeface="Calibri" panose="020F0502020204030204" pitchFamily="34" charset="0"/>
              </a:rPr>
            </a:br>
            <a:r>
              <a:rPr lang="en-GB" sz="2800" dirty="0" smtClean="0">
                <a:solidFill>
                  <a:srgbClr val="0070C0"/>
                </a:solidFill>
                <a:latin typeface="Calibri" panose="020F0502020204030204" pitchFamily="34" charset="0"/>
              </a:rPr>
              <a:t>totalling €66,702</a:t>
            </a:r>
            <a:r>
              <a:rPr lang="en-GB" sz="3000" dirty="0" smtClean="0">
                <a:solidFill>
                  <a:srgbClr val="0070C0"/>
                </a:solidFill>
              </a:rPr>
              <a:t/>
            </a:r>
            <a:br>
              <a:rPr lang="en-GB" sz="3000" dirty="0" smtClean="0">
                <a:solidFill>
                  <a:srgbClr val="0070C0"/>
                </a:solidFill>
              </a:rPr>
            </a:br>
            <a:r>
              <a:rPr lang="en-GB" sz="3000" dirty="0" smtClean="0">
                <a:solidFill>
                  <a:srgbClr val="0070C0"/>
                </a:solidFill>
              </a:rPr>
              <a:t/>
            </a:r>
            <a:br>
              <a:rPr lang="en-GB" sz="3000" dirty="0" smtClean="0">
                <a:solidFill>
                  <a:srgbClr val="0070C0"/>
                </a:solidFill>
              </a:rPr>
            </a:br>
            <a:endParaRPr lang="en-IE" sz="3000" b="1" dirty="0" smtClean="0">
              <a:solidFill>
                <a:srgbClr val="0070C0"/>
              </a:solidFill>
            </a:endParaRPr>
          </a:p>
        </p:txBody>
      </p:sp>
      <p:pic>
        <p:nvPicPr>
          <p:cNvPr id="21506"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1507"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21508" name="TextBox 5"/>
          <p:cNvSpPr txBox="1">
            <a:spLocks noChangeArrowheads="1"/>
          </p:cNvSpPr>
          <p:nvPr/>
        </p:nvSpPr>
        <p:spPr bwMode="auto">
          <a:xfrm>
            <a:off x="2051720" y="422125"/>
            <a:ext cx="6700837" cy="1631216"/>
          </a:xfrm>
          <a:prstGeom prst="rect">
            <a:avLst/>
          </a:prstGeom>
          <a:noFill/>
          <a:ln w="9525">
            <a:noFill/>
            <a:miter lim="800000"/>
            <a:headEnd/>
            <a:tailEnd/>
          </a:ln>
        </p:spPr>
        <p:txBody>
          <a:bodyPr wrap="square">
            <a:spAutoFit/>
          </a:bodyPr>
          <a:lstStyle/>
          <a:p>
            <a:r>
              <a:rPr lang="en-IE" sz="6000" dirty="0" smtClean="0">
                <a:solidFill>
                  <a:srgbClr val="0070C0"/>
                </a:solidFill>
                <a:latin typeface="Calibri" pitchFamily="34" charset="0"/>
              </a:rPr>
              <a:t>Partnerships</a:t>
            </a:r>
          </a:p>
          <a:p>
            <a:endParaRPr lang="en-IE" sz="4000" b="1" u="sng"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684213" y="1556792"/>
            <a:ext cx="7772400" cy="4866929"/>
          </a:xfrm>
        </p:spPr>
        <p:txBody>
          <a:bodyPr/>
          <a:lstStyle/>
          <a:p>
            <a:pPr algn="l" eaLnBrk="1" hangingPunct="1"/>
            <a:r>
              <a:rPr lang="en-GB" sz="6000" dirty="0" smtClean="0">
                <a:solidFill>
                  <a:srgbClr val="0070C0"/>
                </a:solidFill>
                <a:latin typeface="Calibri" panose="020F0502020204030204" pitchFamily="34" charset="0"/>
              </a:rPr>
              <a:t>10 </a:t>
            </a:r>
            <a:r>
              <a:rPr lang="en-GB" sz="3200" dirty="0" smtClean="0">
                <a:solidFill>
                  <a:srgbClr val="0070C0"/>
                </a:solidFill>
                <a:latin typeface="Calibri" panose="020F0502020204030204" pitchFamily="34" charset="0"/>
              </a:rPr>
              <a:t>applications approved Technical Assistance for Micro Export Grants;</a:t>
            </a:r>
            <a:br>
              <a:rPr lang="en-GB" sz="3200" dirty="0" smtClean="0">
                <a:solidFill>
                  <a:srgbClr val="0070C0"/>
                </a:solidFill>
                <a:latin typeface="Calibri" panose="020F0502020204030204" pitchFamily="34" charset="0"/>
              </a:rPr>
            </a:br>
            <a:r>
              <a:rPr lang="en-GB" sz="3200" dirty="0" smtClean="0">
                <a:solidFill>
                  <a:srgbClr val="0070C0"/>
                </a:solidFill>
                <a:latin typeface="Calibri" panose="020F0502020204030204" pitchFamily="34" charset="0"/>
              </a:rPr>
              <a:t/>
            </a:r>
            <a:br>
              <a:rPr lang="en-GB" sz="3200" dirty="0" smtClean="0">
                <a:solidFill>
                  <a:srgbClr val="0070C0"/>
                </a:solidFill>
                <a:latin typeface="Calibri" panose="020F0502020204030204" pitchFamily="34" charset="0"/>
              </a:rPr>
            </a:br>
            <a:r>
              <a:rPr lang="en-GB" sz="6000" dirty="0" smtClean="0">
                <a:solidFill>
                  <a:srgbClr val="0070C0"/>
                </a:solidFill>
                <a:latin typeface="Calibri" panose="020F0502020204030204" pitchFamily="34" charset="0"/>
              </a:rPr>
              <a:t>3 </a:t>
            </a:r>
            <a:r>
              <a:rPr lang="en-GB" sz="3200" dirty="0" smtClean="0">
                <a:solidFill>
                  <a:srgbClr val="0070C0"/>
                </a:solidFill>
                <a:latin typeface="Calibri" panose="020F0502020204030204" pitchFamily="34" charset="0"/>
              </a:rPr>
              <a:t>businesses participated in Lean for Micro training.</a:t>
            </a:r>
            <a:r>
              <a:rPr lang="en-GB" sz="3000" dirty="0" smtClean="0">
                <a:solidFill>
                  <a:srgbClr val="0070C0"/>
                </a:solidFill>
              </a:rPr>
              <a:t/>
            </a:r>
            <a:br>
              <a:rPr lang="en-GB" sz="3000" dirty="0" smtClean="0">
                <a:solidFill>
                  <a:srgbClr val="0070C0"/>
                </a:solidFill>
              </a:rPr>
            </a:br>
            <a:endParaRPr lang="en-IE" sz="3000" b="1" dirty="0" smtClean="0">
              <a:solidFill>
                <a:srgbClr val="0070C0"/>
              </a:solidFill>
            </a:endParaRPr>
          </a:p>
        </p:txBody>
      </p:sp>
      <p:pic>
        <p:nvPicPr>
          <p:cNvPr id="21506" name="Picture 3"/>
          <p:cNvPicPr>
            <a:picLocks noChangeAspect="1" noChangeArrowheads="1"/>
          </p:cNvPicPr>
          <p:nvPr/>
        </p:nvPicPr>
        <p:blipFill>
          <a:blip r:embed="rId3" cstate="print"/>
          <a:srcRect/>
          <a:stretch>
            <a:fillRect/>
          </a:stretch>
        </p:blipFill>
        <p:spPr bwMode="auto">
          <a:xfrm>
            <a:off x="7385050" y="188913"/>
            <a:ext cx="1538288" cy="1223962"/>
          </a:xfrm>
          <a:prstGeom prst="rect">
            <a:avLst/>
          </a:prstGeom>
          <a:noFill/>
          <a:ln w="9525">
            <a:noFill/>
            <a:miter lim="800000"/>
            <a:headEnd/>
            <a:tailEnd/>
          </a:ln>
        </p:spPr>
      </p:pic>
      <p:pic>
        <p:nvPicPr>
          <p:cNvPr id="21507" name="Picture 4"/>
          <p:cNvPicPr>
            <a:picLocks noChangeAspect="1" noChangeArrowheads="1"/>
          </p:cNvPicPr>
          <p:nvPr/>
        </p:nvPicPr>
        <p:blipFill>
          <a:blip r:embed="rId4" cstate="print"/>
          <a:srcRect/>
          <a:stretch>
            <a:fillRect/>
          </a:stretch>
        </p:blipFill>
        <p:spPr bwMode="auto">
          <a:xfrm>
            <a:off x="250825" y="6237288"/>
            <a:ext cx="3132138" cy="620712"/>
          </a:xfrm>
          <a:prstGeom prst="rect">
            <a:avLst/>
          </a:prstGeom>
          <a:noFill/>
          <a:ln w="9525">
            <a:noFill/>
            <a:miter lim="800000"/>
            <a:headEnd/>
            <a:tailEnd/>
          </a:ln>
        </p:spPr>
      </p:pic>
      <p:sp>
        <p:nvSpPr>
          <p:cNvPr id="21508" name="TextBox 5"/>
          <p:cNvSpPr txBox="1">
            <a:spLocks noChangeArrowheads="1"/>
          </p:cNvSpPr>
          <p:nvPr/>
        </p:nvSpPr>
        <p:spPr bwMode="auto">
          <a:xfrm>
            <a:off x="1453357" y="425778"/>
            <a:ext cx="6700837" cy="1631216"/>
          </a:xfrm>
          <a:prstGeom prst="rect">
            <a:avLst/>
          </a:prstGeom>
          <a:noFill/>
          <a:ln w="9525">
            <a:noFill/>
            <a:miter lim="800000"/>
            <a:headEnd/>
            <a:tailEnd/>
          </a:ln>
        </p:spPr>
        <p:txBody>
          <a:bodyPr wrap="square">
            <a:spAutoFit/>
          </a:bodyPr>
          <a:lstStyle/>
          <a:p>
            <a:r>
              <a:rPr lang="en-IE" sz="6000" dirty="0" smtClean="0">
                <a:solidFill>
                  <a:srgbClr val="0070C0"/>
                </a:solidFill>
                <a:latin typeface="Calibri" pitchFamily="34" charset="0"/>
              </a:rPr>
              <a:t>BREXIT Supports</a:t>
            </a:r>
          </a:p>
          <a:p>
            <a:endParaRPr lang="en-IE" sz="4000" b="1" u="sng" dirty="0">
              <a:solidFill>
                <a:srgbClr val="0070C0"/>
              </a:solidFill>
              <a:latin typeface="Calibri" pitchFamily="34" charset="0"/>
            </a:endParaRPr>
          </a:p>
        </p:txBody>
      </p:sp>
    </p:spTree>
    <p:extLst>
      <p:ext uri="{BB962C8B-B14F-4D97-AF65-F5344CB8AC3E}">
        <p14:creationId xmlns="" xmlns:p14="http://schemas.microsoft.com/office/powerpoint/2010/main" val="1040211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4031</TotalTime>
  <Words>407</Words>
  <Application>Microsoft Office PowerPoint</Application>
  <PresentationFormat>On-screen Show (4:3)</PresentationFormat>
  <Paragraphs>81</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 Local Enterprise Office is the first point of contact  for anyone in business or  thinking of starting a business   </vt:lpstr>
      <vt:lpstr>Our mission is: - to promote entrepreneurship; - to foster business start-ups;  - to develop existing micro enterprises;  in order to drive job creation and to provide accessible, high quality supports for entrepreneurs.</vt:lpstr>
      <vt:lpstr>- Business Information &amp; Advisory Services;  - Enterprise Support Services;  - Entrepreneurship Support Services;  - Local Economic Development Services.</vt:lpstr>
      <vt:lpstr>        </vt:lpstr>
      <vt:lpstr>Slide 6</vt:lpstr>
      <vt:lpstr>        </vt:lpstr>
      <vt:lpstr> 8 businesses assisted with applications under Smart Options Loan Scheme  4 businesses assisted with applications under Microfinance Ireland Loan Scheme  34 Trading Online Vouchers awarded  totalling €66,702  </vt:lpstr>
      <vt:lpstr>10 applications approved Technical Assistance for Micro Export Grants;  3 businesses participated in Lean for Micro training. </vt:lpstr>
      <vt:lpstr>Slide 10</vt:lpstr>
      <vt:lpstr>Slide 11</vt:lpstr>
      <vt:lpstr>Slide 12</vt:lpstr>
      <vt:lpstr>Slide 13</vt:lpstr>
      <vt:lpstr>Slide 14</vt:lpstr>
      <vt:lpstr>Slide 15</vt:lpstr>
      <vt:lpstr>   Priority is given to:  - Enterprises in the manufacturing or internationally traded      services sectors which, over time, can develop into strong     export entities and graduate to Enterprise Ireland;  - Unique tourism services enterprises that target generating    revenue from overseas visitors. These tourism services    should not take business from other existing players in the    market or give rise to dead-weight . Such unique     tourism services may be offered salary supports.    </vt:lpstr>
      <vt:lpstr>   Eligibility Criteria:  The enterprise must: - not employ more than 10 people; - be established, registered and operate within the    County; - operate in the commercial field; - demonstrate a market for the product or service; - have the potential for growth in domestic or export     markets; and - have potential for job creation.</vt:lpstr>
      <vt:lpstr>     Types of Grant: - Feasibility /Innovation Study  Grants (up to €15,000)  - Priming Grant (up to €50,000 locally) up to €150,000 through Enterprise Ireland Investment Committee;  - Business Expansion Grant (up to €50,000 locally) up to €150,000 through Enterprise Ireland Investment Committee;  Refundable-Aid (30% of grant-aid approved is refundable, excepting Feasibility/Innovation Study Grants)      </vt:lpstr>
      <vt:lpstr>          </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bhynes</dc:creator>
  <cp:lastModifiedBy>brkelly</cp:lastModifiedBy>
  <cp:revision>164</cp:revision>
  <cp:lastPrinted>2017-09-08T14:27:41Z</cp:lastPrinted>
  <dcterms:created xsi:type="dcterms:W3CDTF">2017-04-24T09:41:45Z</dcterms:created>
  <dcterms:modified xsi:type="dcterms:W3CDTF">2018-11-19T12:11:16Z</dcterms:modified>
</cp:coreProperties>
</file>