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1" r:id="rId3"/>
    <p:sldId id="272" r:id="rId4"/>
    <p:sldId id="278" r:id="rId5"/>
    <p:sldId id="283" r:id="rId6"/>
    <p:sldId id="282" r:id="rId7"/>
    <p:sldId id="281" r:id="rId8"/>
    <p:sldId id="280" r:id="rId9"/>
    <p:sldId id="279" r:id="rId10"/>
    <p:sldId id="285" r:id="rId11"/>
    <p:sldId id="286" r:id="rId12"/>
    <p:sldId id="287" r:id="rId13"/>
    <p:sldId id="274" r:id="rId14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3366FF"/>
    <a:srgbClr val="39649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78129" autoAdjust="0"/>
  </p:normalViewPr>
  <p:slideViewPr>
    <p:cSldViewPr>
      <p:cViewPr varScale="1">
        <p:scale>
          <a:sx n="86" d="100"/>
          <a:sy n="86" d="100"/>
        </p:scale>
        <p:origin x="-22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8A889-73D5-4F7D-AD46-5D8AD573A6D5}" type="datetimeFigureOut">
              <a:rPr lang="en-IE" smtClean="0"/>
              <a:pPr/>
              <a:t>21/05/2018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63903B-53FB-4DC6-8874-A3C69A1184A5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516536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829224-BFD6-4E90-848C-F6B3EEEDEDB2}" type="datetimeFigureOut">
              <a:rPr lang="en-IE" smtClean="0"/>
              <a:pPr/>
              <a:t>21/05/2018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F0F476-75F4-4C7C-B208-FA5ACA69800E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4122228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0F476-75F4-4C7C-B208-FA5ACA69800E}" type="slidenum">
              <a:rPr lang="en-IE" smtClean="0"/>
              <a:pPr/>
              <a:t>1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35254372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0F476-75F4-4C7C-B208-FA5ACA69800E}" type="slidenum">
              <a:rPr lang="en-IE" smtClean="0"/>
              <a:pPr/>
              <a:t>10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16416478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0F476-75F4-4C7C-B208-FA5ACA69800E}" type="slidenum">
              <a:rPr lang="en-IE" smtClean="0"/>
              <a:pPr/>
              <a:t>11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16416478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0F476-75F4-4C7C-B208-FA5ACA69800E}" type="slidenum">
              <a:rPr lang="en-IE" smtClean="0"/>
              <a:pPr/>
              <a:t>12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16416478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0F476-75F4-4C7C-B208-FA5ACA69800E}" type="slidenum">
              <a:rPr lang="en-IE" smtClean="0"/>
              <a:pPr/>
              <a:t>13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3525437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0F476-75F4-4C7C-B208-FA5ACA69800E}" type="slidenum">
              <a:rPr lang="en-IE" smtClean="0"/>
              <a:pPr/>
              <a:t>2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2640111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0F476-75F4-4C7C-B208-FA5ACA69800E}" type="slidenum">
              <a:rPr lang="en-IE" smtClean="0"/>
              <a:pPr/>
              <a:t>3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1641647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0F476-75F4-4C7C-B208-FA5ACA69800E}" type="slidenum">
              <a:rPr lang="en-IE" smtClean="0"/>
              <a:pPr/>
              <a:t>4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16416478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0F476-75F4-4C7C-B208-FA5ACA69800E}" type="slidenum">
              <a:rPr lang="en-IE" smtClean="0"/>
              <a:pPr/>
              <a:t>5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16416478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0F476-75F4-4C7C-B208-FA5ACA69800E}" type="slidenum">
              <a:rPr lang="en-IE" smtClean="0"/>
              <a:pPr/>
              <a:t>6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16416478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0F476-75F4-4C7C-B208-FA5ACA69800E}" type="slidenum">
              <a:rPr lang="en-IE" smtClean="0"/>
              <a:pPr/>
              <a:t>7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16416478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0F476-75F4-4C7C-B208-FA5ACA69800E}" type="slidenum">
              <a:rPr lang="en-IE" smtClean="0"/>
              <a:pPr/>
              <a:t>8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16416478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0F476-75F4-4C7C-B208-FA5ACA69800E}" type="slidenum">
              <a:rPr lang="en-IE" smtClean="0"/>
              <a:pPr/>
              <a:t>9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1641647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0E50F-D944-45FE-B926-4C7897516F63}" type="datetimeFigureOut">
              <a:rPr lang="en-IE"/>
              <a:pPr>
                <a:defRPr/>
              </a:pPr>
              <a:t>21/05/2018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86B10-2A7E-4552-81C1-0230138C2C7A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74975-8861-46EA-80E9-B7B78BAEB8F6}" type="datetimeFigureOut">
              <a:rPr lang="en-IE"/>
              <a:pPr>
                <a:defRPr/>
              </a:pPr>
              <a:t>21/05/2018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88019-DA27-4795-B8A2-19C78D2A2136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29E94-817B-43D3-AD04-84EF6E71188E}" type="datetimeFigureOut">
              <a:rPr lang="en-IE"/>
              <a:pPr>
                <a:defRPr/>
              </a:pPr>
              <a:t>21/05/2018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DE3D8-95BD-4706-A780-DA92A952BB0E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1CF38-4FC9-4B2F-8767-8896D2F3EA0C}" type="datetimeFigureOut">
              <a:rPr lang="en-IE"/>
              <a:pPr>
                <a:defRPr/>
              </a:pPr>
              <a:t>21/05/2018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1A82F-3E1A-46C0-BDD0-516F50224BCE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7E47B-BB6D-46B2-8967-6D69ACEE5BDC}" type="datetimeFigureOut">
              <a:rPr lang="en-IE"/>
              <a:pPr>
                <a:defRPr/>
              </a:pPr>
              <a:t>21/05/2018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BBD34-C29C-4D6B-B16A-CAA690AC9C60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95260-4160-4BE5-A23B-859A0B82A943}" type="datetimeFigureOut">
              <a:rPr lang="en-IE"/>
              <a:pPr>
                <a:defRPr/>
              </a:pPr>
              <a:t>21/05/2018</a:t>
            </a:fld>
            <a:endParaRPr lang="en-IE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0B99C-E17B-4967-8168-4D5877B9C17E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0E007-FA61-474D-8D92-B13A83377A70}" type="datetimeFigureOut">
              <a:rPr lang="en-IE"/>
              <a:pPr>
                <a:defRPr/>
              </a:pPr>
              <a:t>21/05/2018</a:t>
            </a:fld>
            <a:endParaRPr lang="en-IE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63600-CD9B-4E6E-B7B9-218560EFABD4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89564-E907-406C-A70A-B9041EE300BA}" type="datetimeFigureOut">
              <a:rPr lang="en-IE"/>
              <a:pPr>
                <a:defRPr/>
              </a:pPr>
              <a:t>21/05/2018</a:t>
            </a:fld>
            <a:endParaRPr lang="en-IE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E2220-CA6A-47D2-B526-2A00CCEDD008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32C09-D991-4720-B83A-0C558155EB05}" type="datetimeFigureOut">
              <a:rPr lang="en-IE"/>
              <a:pPr>
                <a:defRPr/>
              </a:pPr>
              <a:t>21/05/2018</a:t>
            </a:fld>
            <a:endParaRPr lang="en-IE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F51E1-A5CD-46B3-9D34-8B2E02D35EC1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77BFC-172D-49A9-8DC5-DFAD0728F018}" type="datetimeFigureOut">
              <a:rPr lang="en-IE"/>
              <a:pPr>
                <a:defRPr/>
              </a:pPr>
              <a:t>21/05/2018</a:t>
            </a:fld>
            <a:endParaRPr lang="en-IE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70CFD-CF08-467F-B661-520DDEE08188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E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A3B8E-F6CA-45AA-A933-9907DE61D8E9}" type="datetimeFigureOut">
              <a:rPr lang="en-IE"/>
              <a:pPr>
                <a:defRPr/>
              </a:pPr>
              <a:t>21/05/2018</a:t>
            </a:fld>
            <a:endParaRPr lang="en-IE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C4F92-6117-4DA9-B373-6C8E0F691FB8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IE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C7C910D-26DA-400A-B8D2-F24A7EFD8EFF}" type="datetimeFigureOut">
              <a:rPr lang="en-IE"/>
              <a:pPr>
                <a:defRPr/>
              </a:pPr>
              <a:t>21/05/2018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EDB7188-06BC-4B7B-BF1A-3BC61FD1B35B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620687"/>
            <a:ext cx="7848872" cy="5008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ctrTitle" idx="4294967295"/>
          </p:nvPr>
        </p:nvSpPr>
        <p:spPr>
          <a:xfrm>
            <a:off x="683568" y="116632"/>
            <a:ext cx="7772400" cy="5976937"/>
          </a:xfrm>
        </p:spPr>
        <p:txBody>
          <a:bodyPr/>
          <a:lstStyle/>
          <a:p>
            <a:pPr algn="l" eaLnBrk="1" hangingPunct="1"/>
            <a:r>
              <a:rPr lang="en-GB" sz="7200" dirty="0" smtClean="0">
                <a:solidFill>
                  <a:srgbClr val="92D050"/>
                </a:solidFill>
                <a:latin typeface="+mn-lt"/>
              </a:rPr>
              <a:t>PROPERTY</a:t>
            </a:r>
            <a:r>
              <a:rPr lang="en-GB" sz="1200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en-GB" sz="1200" dirty="0" smtClean="0">
                <a:solidFill>
                  <a:srgbClr val="0070C0"/>
                </a:solidFill>
                <a:latin typeface="+mn-lt"/>
              </a:rPr>
            </a:br>
            <a:r>
              <a:rPr lang="en-GB" dirty="0" smtClean="0">
                <a:solidFill>
                  <a:srgbClr val="92D050"/>
                </a:solidFill>
                <a:latin typeface="+mn-lt"/>
              </a:rPr>
              <a:t>21 </a:t>
            </a:r>
            <a:r>
              <a:rPr lang="en-GB" sz="3600" dirty="0" smtClean="0">
                <a:solidFill>
                  <a:srgbClr val="0070C0"/>
                </a:solidFill>
                <a:latin typeface="+mn-lt"/>
              </a:rPr>
              <a:t>properties for RENT</a:t>
            </a:r>
            <a:br>
              <a:rPr lang="en-GB" sz="3600" dirty="0" smtClean="0">
                <a:solidFill>
                  <a:srgbClr val="0070C0"/>
                </a:solidFill>
                <a:latin typeface="+mn-lt"/>
              </a:rPr>
            </a:br>
            <a:r>
              <a:rPr lang="en-GB" dirty="0" smtClean="0">
                <a:solidFill>
                  <a:srgbClr val="92D050"/>
                </a:solidFill>
                <a:latin typeface="+mn-lt"/>
              </a:rPr>
              <a:t>€880 </a:t>
            </a:r>
            <a:r>
              <a:rPr lang="en-GB" sz="3600" dirty="0" smtClean="0">
                <a:solidFill>
                  <a:srgbClr val="0070C0"/>
                </a:solidFill>
                <a:latin typeface="+mn-lt"/>
              </a:rPr>
              <a:t>average rent Kilkenny</a:t>
            </a:r>
            <a:br>
              <a:rPr lang="en-GB" sz="3600" dirty="0" smtClean="0">
                <a:solidFill>
                  <a:srgbClr val="0070C0"/>
                </a:solidFill>
                <a:latin typeface="+mn-lt"/>
              </a:rPr>
            </a:br>
            <a:r>
              <a:rPr lang="en-GB" dirty="0" smtClean="0">
                <a:solidFill>
                  <a:srgbClr val="92D050"/>
                </a:solidFill>
                <a:latin typeface="+mn-lt"/>
              </a:rPr>
              <a:t>€1,261 </a:t>
            </a:r>
            <a:r>
              <a:rPr lang="en-GB" sz="3600" dirty="0" smtClean="0">
                <a:solidFill>
                  <a:srgbClr val="0070C0"/>
                </a:solidFill>
                <a:latin typeface="+mn-lt"/>
              </a:rPr>
              <a:t>average rent nationwide</a:t>
            </a:r>
            <a:br>
              <a:rPr lang="en-GB" sz="3600" dirty="0" smtClean="0">
                <a:solidFill>
                  <a:srgbClr val="0070C0"/>
                </a:solidFill>
                <a:latin typeface="+mn-lt"/>
              </a:rPr>
            </a:br>
            <a:r>
              <a:rPr lang="en-GB" sz="3600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en-GB" sz="3600" dirty="0" smtClean="0">
                <a:solidFill>
                  <a:srgbClr val="0070C0"/>
                </a:solidFill>
                <a:latin typeface="+mn-lt"/>
              </a:rPr>
            </a:br>
            <a:r>
              <a:rPr lang="en-GB" sz="4000" dirty="0" smtClean="0">
                <a:solidFill>
                  <a:srgbClr val="92D050"/>
                </a:solidFill>
                <a:latin typeface="+mn-lt"/>
              </a:rPr>
              <a:t>439 </a:t>
            </a:r>
            <a:r>
              <a:rPr lang="en-GB" sz="3600" dirty="0" smtClean="0">
                <a:solidFill>
                  <a:srgbClr val="0070C0"/>
                </a:solidFill>
                <a:latin typeface="+mn-lt"/>
              </a:rPr>
              <a:t>properties for SALE</a:t>
            </a:r>
            <a:br>
              <a:rPr lang="en-GB" sz="3600" dirty="0" smtClean="0">
                <a:solidFill>
                  <a:srgbClr val="0070C0"/>
                </a:solidFill>
                <a:latin typeface="+mn-lt"/>
              </a:rPr>
            </a:br>
            <a:r>
              <a:rPr lang="en-GB" dirty="0" smtClean="0">
                <a:solidFill>
                  <a:srgbClr val="92D050"/>
                </a:solidFill>
                <a:latin typeface="+mn-lt"/>
              </a:rPr>
              <a:t>€192,500 </a:t>
            </a:r>
            <a:r>
              <a:rPr lang="en-GB" sz="3200" dirty="0" smtClean="0">
                <a:solidFill>
                  <a:srgbClr val="0070C0"/>
                </a:solidFill>
                <a:latin typeface="+mn-lt"/>
              </a:rPr>
              <a:t>median price 3-bed semi KK</a:t>
            </a:r>
            <a:r>
              <a:rPr lang="en-GB" sz="3600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en-GB" sz="3600" dirty="0" smtClean="0">
                <a:solidFill>
                  <a:srgbClr val="0070C0"/>
                </a:solidFill>
                <a:latin typeface="+mn-lt"/>
              </a:rPr>
            </a:br>
            <a:r>
              <a:rPr lang="en-GB" dirty="0" smtClean="0">
                <a:solidFill>
                  <a:srgbClr val="92D050"/>
                </a:solidFill>
                <a:latin typeface="+mn-lt"/>
              </a:rPr>
              <a:t>€295,000 </a:t>
            </a:r>
            <a:r>
              <a:rPr lang="en-GB" sz="3200" dirty="0" smtClean="0">
                <a:solidFill>
                  <a:srgbClr val="0070C0"/>
                </a:solidFill>
                <a:latin typeface="+mn-lt"/>
              </a:rPr>
              <a:t>median price 3-bed semi Dublin</a:t>
            </a:r>
            <a:endParaRPr lang="en-IE" sz="3200" dirty="0" smtClean="0">
              <a:solidFill>
                <a:srgbClr val="0070C0"/>
              </a:solidFill>
              <a:latin typeface="+mn-lt"/>
            </a:endParaRPr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5050" y="188913"/>
            <a:ext cx="1538288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6237288"/>
            <a:ext cx="3132138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81165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ctrTitle" idx="4294967295"/>
          </p:nvPr>
        </p:nvSpPr>
        <p:spPr>
          <a:xfrm>
            <a:off x="683568" y="116632"/>
            <a:ext cx="7772400" cy="5976937"/>
          </a:xfrm>
        </p:spPr>
        <p:txBody>
          <a:bodyPr/>
          <a:lstStyle/>
          <a:p>
            <a:pPr algn="l" eaLnBrk="1" hangingPunct="1"/>
            <a:r>
              <a:rPr lang="en-GB" sz="7200" dirty="0" smtClean="0">
                <a:solidFill>
                  <a:srgbClr val="92D050"/>
                </a:solidFill>
                <a:latin typeface="+mn-lt"/>
              </a:rPr>
              <a:t>PROPERTY</a:t>
            </a:r>
            <a:r>
              <a:rPr lang="en-GB" sz="1200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en-GB" sz="1200" dirty="0" smtClean="0">
                <a:solidFill>
                  <a:srgbClr val="0070C0"/>
                </a:solidFill>
                <a:latin typeface="+mn-lt"/>
              </a:rPr>
            </a:br>
            <a:r>
              <a:rPr lang="en-GB" sz="7200" dirty="0" smtClean="0">
                <a:solidFill>
                  <a:srgbClr val="92D050"/>
                </a:solidFill>
                <a:latin typeface="+mn-lt"/>
              </a:rPr>
              <a:t>36,400</a:t>
            </a:r>
            <a:r>
              <a:rPr lang="en-GB" sz="7200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GB" sz="6000" dirty="0" smtClean="0">
                <a:solidFill>
                  <a:srgbClr val="0070C0"/>
                </a:solidFill>
                <a:latin typeface="+mn-lt"/>
              </a:rPr>
              <a:t>Housing Stock</a:t>
            </a:r>
            <a:br>
              <a:rPr lang="en-GB" sz="6000" dirty="0" smtClean="0">
                <a:solidFill>
                  <a:srgbClr val="0070C0"/>
                </a:solidFill>
                <a:latin typeface="+mn-lt"/>
              </a:rPr>
            </a:br>
            <a:r>
              <a:rPr lang="en-GB" sz="7200" dirty="0" smtClean="0">
                <a:solidFill>
                  <a:srgbClr val="92D050"/>
                </a:solidFill>
                <a:latin typeface="+mn-lt"/>
              </a:rPr>
              <a:t>92.9% </a:t>
            </a:r>
            <a:r>
              <a:rPr lang="en-GB" sz="6000" dirty="0" smtClean="0">
                <a:solidFill>
                  <a:srgbClr val="0070C0"/>
                </a:solidFill>
                <a:latin typeface="+mn-lt"/>
              </a:rPr>
              <a:t>compliance rate</a:t>
            </a:r>
            <a:br>
              <a:rPr lang="en-GB" sz="6000" dirty="0" smtClean="0">
                <a:solidFill>
                  <a:srgbClr val="0070C0"/>
                </a:solidFill>
                <a:latin typeface="+mn-lt"/>
              </a:rPr>
            </a:br>
            <a:r>
              <a:rPr lang="en-GB" sz="7200" dirty="0" smtClean="0">
                <a:solidFill>
                  <a:srgbClr val="92D050"/>
                </a:solidFill>
                <a:latin typeface="+mn-lt"/>
              </a:rPr>
              <a:t>€210 </a:t>
            </a:r>
            <a:r>
              <a:rPr lang="en-GB" sz="6000" dirty="0" smtClean="0">
                <a:solidFill>
                  <a:srgbClr val="0070C0"/>
                </a:solidFill>
                <a:latin typeface="+mn-lt"/>
              </a:rPr>
              <a:t>average LPT</a:t>
            </a:r>
            <a:endParaRPr lang="en-IE" sz="6000" dirty="0" smtClean="0">
              <a:solidFill>
                <a:srgbClr val="0070C0"/>
              </a:solidFill>
              <a:latin typeface="+mn-lt"/>
            </a:endParaRPr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5050" y="188913"/>
            <a:ext cx="1538288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6237288"/>
            <a:ext cx="3132138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05592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ctrTitle" idx="4294967295"/>
          </p:nvPr>
        </p:nvSpPr>
        <p:spPr>
          <a:xfrm>
            <a:off x="683568" y="116632"/>
            <a:ext cx="7772400" cy="5976937"/>
          </a:xfrm>
        </p:spPr>
        <p:txBody>
          <a:bodyPr/>
          <a:lstStyle/>
          <a:p>
            <a:pPr algn="l"/>
            <a:r>
              <a:rPr lang="en-GB" sz="7200" dirty="0" smtClean="0">
                <a:solidFill>
                  <a:srgbClr val="92D050"/>
                </a:solidFill>
                <a:latin typeface="+mn-lt"/>
              </a:rPr>
              <a:t>RESIDENTIAL PIPELINE</a:t>
            </a:r>
            <a:r>
              <a:rPr lang="en-GB" sz="1200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en-GB" sz="1200" dirty="0" smtClean="0">
                <a:solidFill>
                  <a:srgbClr val="0070C0"/>
                </a:solidFill>
                <a:latin typeface="+mn-lt"/>
              </a:rPr>
            </a:br>
            <a:r>
              <a:rPr lang="en-IE" sz="5400" u="sng" dirty="0">
                <a:solidFill>
                  <a:srgbClr val="0070C0"/>
                </a:solidFill>
              </a:rPr>
              <a:t>With planning approval</a:t>
            </a:r>
            <a:r>
              <a:rPr lang="en-IE" sz="7200" dirty="0">
                <a:solidFill>
                  <a:srgbClr val="0070C0"/>
                </a:solidFill>
              </a:rPr>
              <a:t/>
            </a:r>
            <a:br>
              <a:rPr lang="en-IE" sz="7200" dirty="0">
                <a:solidFill>
                  <a:srgbClr val="0070C0"/>
                </a:solidFill>
              </a:rPr>
            </a:br>
            <a:r>
              <a:rPr lang="en-IE" sz="6600" dirty="0">
                <a:solidFill>
                  <a:srgbClr val="92D050"/>
                </a:solidFill>
              </a:rPr>
              <a:t>20 </a:t>
            </a:r>
            <a:r>
              <a:rPr lang="en-IE" sz="6000" dirty="0">
                <a:solidFill>
                  <a:srgbClr val="0070C0"/>
                </a:solidFill>
              </a:rPr>
              <a:t>schemes </a:t>
            </a:r>
            <a:r>
              <a:rPr lang="en-IE" sz="6000" dirty="0" smtClean="0">
                <a:solidFill>
                  <a:srgbClr val="92D050"/>
                </a:solidFill>
              </a:rPr>
              <a:t>950 </a:t>
            </a:r>
            <a:r>
              <a:rPr lang="en-IE" sz="6000" dirty="0">
                <a:solidFill>
                  <a:srgbClr val="0070C0"/>
                </a:solidFill>
              </a:rPr>
              <a:t>units</a:t>
            </a:r>
            <a:r>
              <a:rPr lang="en-IE" sz="1400" dirty="0">
                <a:solidFill>
                  <a:srgbClr val="0070C0"/>
                </a:solidFill>
              </a:rPr>
              <a:t/>
            </a:r>
            <a:br>
              <a:rPr lang="en-IE" sz="1400" dirty="0">
                <a:solidFill>
                  <a:srgbClr val="0070C0"/>
                </a:solidFill>
              </a:rPr>
            </a:br>
            <a:r>
              <a:rPr lang="en-IE" sz="1400" dirty="0">
                <a:solidFill>
                  <a:srgbClr val="0070C0"/>
                </a:solidFill>
              </a:rPr>
              <a:t> </a:t>
            </a:r>
            <a:r>
              <a:rPr lang="en-IE" sz="7200" dirty="0">
                <a:solidFill>
                  <a:srgbClr val="0070C0"/>
                </a:solidFill>
              </a:rPr>
              <a:t/>
            </a:r>
            <a:br>
              <a:rPr lang="en-IE" sz="7200" dirty="0">
                <a:solidFill>
                  <a:srgbClr val="0070C0"/>
                </a:solidFill>
              </a:rPr>
            </a:br>
            <a:r>
              <a:rPr lang="en-IE" sz="5400" u="sng" dirty="0">
                <a:solidFill>
                  <a:srgbClr val="0070C0"/>
                </a:solidFill>
              </a:rPr>
              <a:t>Awaiting decision</a:t>
            </a:r>
            <a:r>
              <a:rPr lang="en-IE" sz="7200" dirty="0">
                <a:solidFill>
                  <a:srgbClr val="0070C0"/>
                </a:solidFill>
              </a:rPr>
              <a:t/>
            </a:r>
            <a:br>
              <a:rPr lang="en-IE" sz="7200" dirty="0">
                <a:solidFill>
                  <a:srgbClr val="0070C0"/>
                </a:solidFill>
              </a:rPr>
            </a:br>
            <a:r>
              <a:rPr lang="en-IE" sz="6600" dirty="0">
                <a:solidFill>
                  <a:srgbClr val="92D050"/>
                </a:solidFill>
              </a:rPr>
              <a:t>16</a:t>
            </a:r>
            <a:r>
              <a:rPr lang="en-IE" sz="6000" dirty="0">
                <a:solidFill>
                  <a:srgbClr val="0070C0"/>
                </a:solidFill>
              </a:rPr>
              <a:t> </a:t>
            </a:r>
            <a:r>
              <a:rPr lang="en-IE" sz="6000" dirty="0" smtClean="0">
                <a:solidFill>
                  <a:srgbClr val="0070C0"/>
                </a:solidFill>
              </a:rPr>
              <a:t>schemes </a:t>
            </a:r>
            <a:r>
              <a:rPr lang="en-IE" sz="6600" dirty="0" smtClean="0">
                <a:solidFill>
                  <a:srgbClr val="92D050"/>
                </a:solidFill>
              </a:rPr>
              <a:t>325</a:t>
            </a:r>
            <a:r>
              <a:rPr lang="en-IE" sz="6000" dirty="0" smtClean="0">
                <a:solidFill>
                  <a:srgbClr val="0070C0"/>
                </a:solidFill>
              </a:rPr>
              <a:t> </a:t>
            </a:r>
            <a:r>
              <a:rPr lang="en-IE" sz="6000" dirty="0">
                <a:solidFill>
                  <a:srgbClr val="0070C0"/>
                </a:solidFill>
              </a:rPr>
              <a:t>units</a:t>
            </a:r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5050" y="188913"/>
            <a:ext cx="1538288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6237288"/>
            <a:ext cx="3132138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45860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620687"/>
            <a:ext cx="7848872" cy="5008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7523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404813"/>
            <a:ext cx="7772400" cy="5976937"/>
          </a:xfrm>
        </p:spPr>
        <p:txBody>
          <a:bodyPr/>
          <a:lstStyle/>
          <a:p>
            <a:r>
              <a:rPr lang="en-IE" sz="4800" dirty="0" smtClean="0">
                <a:solidFill>
                  <a:srgbClr val="0070C0"/>
                </a:solidFill>
                <a:latin typeface="Calibri" pitchFamily="34" charset="0"/>
              </a:rPr>
              <a:t/>
            </a:r>
            <a:br>
              <a:rPr lang="en-IE" sz="4800" dirty="0" smtClean="0">
                <a:solidFill>
                  <a:srgbClr val="0070C0"/>
                </a:solidFill>
                <a:latin typeface="Calibri" pitchFamily="34" charset="0"/>
              </a:rPr>
            </a:br>
            <a:r>
              <a:rPr lang="en-IE" sz="4800" dirty="0" smtClean="0">
                <a:solidFill>
                  <a:srgbClr val="0070C0"/>
                </a:solidFill>
                <a:latin typeface="Calibri" pitchFamily="34" charset="0"/>
              </a:rPr>
              <a:t>ECONOMIC MONITOR</a:t>
            </a:r>
            <a:br>
              <a:rPr lang="en-IE" sz="4800" dirty="0" smtClean="0">
                <a:solidFill>
                  <a:srgbClr val="0070C0"/>
                </a:solidFill>
                <a:latin typeface="Calibri" pitchFamily="34" charset="0"/>
              </a:rPr>
            </a:br>
            <a:r>
              <a:rPr lang="en-IE" sz="4800" dirty="0" smtClean="0">
                <a:solidFill>
                  <a:srgbClr val="0070C0"/>
                </a:solidFill>
                <a:latin typeface="Calibri" pitchFamily="34" charset="0"/>
              </a:rPr>
              <a:t>for </a:t>
            </a:r>
            <a:br>
              <a:rPr lang="en-IE" sz="4800" dirty="0" smtClean="0">
                <a:solidFill>
                  <a:srgbClr val="0070C0"/>
                </a:solidFill>
                <a:latin typeface="Calibri" pitchFamily="34" charset="0"/>
              </a:rPr>
            </a:br>
            <a:r>
              <a:rPr lang="en-IE" sz="4800" dirty="0" smtClean="0">
                <a:solidFill>
                  <a:srgbClr val="0070C0"/>
                </a:solidFill>
                <a:latin typeface="Calibri" pitchFamily="34" charset="0"/>
              </a:rPr>
              <a:t>COUNTY KILKENNY</a:t>
            </a:r>
            <a:r>
              <a:rPr lang="en-IE" sz="4800" b="1" dirty="0" smtClean="0">
                <a:solidFill>
                  <a:srgbClr val="0070C0"/>
                </a:solidFill>
                <a:latin typeface="Calibri" pitchFamily="34" charset="0"/>
              </a:rPr>
              <a:t/>
            </a:r>
            <a:br>
              <a:rPr lang="en-IE" sz="4800" b="1" dirty="0" smtClean="0">
                <a:solidFill>
                  <a:srgbClr val="0070C0"/>
                </a:solidFill>
                <a:latin typeface="Calibri" pitchFamily="34" charset="0"/>
              </a:rPr>
            </a:br>
            <a:endParaRPr lang="en-IE" sz="4800" dirty="0">
              <a:solidFill>
                <a:srgbClr val="0070C0"/>
              </a:solidFill>
              <a:latin typeface="Calibri" pitchFamily="34" charset="0"/>
            </a:endParaRPr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5050" y="188913"/>
            <a:ext cx="1538288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6237288"/>
            <a:ext cx="3132138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ctrTitle" idx="4294967295"/>
          </p:nvPr>
        </p:nvSpPr>
        <p:spPr>
          <a:xfrm>
            <a:off x="683568" y="116632"/>
            <a:ext cx="7772400" cy="5976937"/>
          </a:xfrm>
        </p:spPr>
        <p:txBody>
          <a:bodyPr/>
          <a:lstStyle/>
          <a:p>
            <a:pPr eaLnBrk="1" hangingPunct="1"/>
            <a:r>
              <a:rPr lang="en-GB" sz="7200" dirty="0" smtClean="0">
                <a:solidFill>
                  <a:srgbClr val="92D050"/>
                </a:solidFill>
                <a:latin typeface="+mn-lt"/>
              </a:rPr>
              <a:t>POPULATION</a:t>
            </a:r>
            <a:br>
              <a:rPr lang="en-GB" sz="7200" dirty="0" smtClean="0">
                <a:solidFill>
                  <a:srgbClr val="92D050"/>
                </a:solidFill>
                <a:latin typeface="+mn-lt"/>
              </a:rPr>
            </a:br>
            <a:r>
              <a:rPr lang="en-GB" sz="1200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en-GB" sz="1200" dirty="0" smtClean="0">
                <a:solidFill>
                  <a:srgbClr val="0070C0"/>
                </a:solidFill>
                <a:latin typeface="+mn-lt"/>
              </a:rPr>
            </a:br>
            <a:r>
              <a:rPr lang="en-GB" sz="1200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en-GB" sz="1200" dirty="0" smtClean="0">
                <a:solidFill>
                  <a:srgbClr val="0070C0"/>
                </a:solidFill>
                <a:latin typeface="+mn-lt"/>
              </a:rPr>
            </a:br>
            <a:r>
              <a:rPr lang="en-GB" sz="1200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en-GB" sz="1200" dirty="0" smtClean="0">
                <a:solidFill>
                  <a:srgbClr val="0070C0"/>
                </a:solidFill>
                <a:latin typeface="+mn-lt"/>
              </a:rPr>
            </a:br>
            <a:r>
              <a:rPr lang="en-GB" sz="5400" dirty="0" smtClean="0">
                <a:solidFill>
                  <a:srgbClr val="0070C0"/>
                </a:solidFill>
                <a:latin typeface="+mn-lt"/>
              </a:rPr>
              <a:t>Total Population </a:t>
            </a:r>
            <a:r>
              <a:rPr lang="en-GB" sz="6000" dirty="0" smtClean="0">
                <a:solidFill>
                  <a:srgbClr val="92D050"/>
                </a:solidFill>
                <a:latin typeface="+mn-lt"/>
              </a:rPr>
              <a:t>99,232</a:t>
            </a:r>
            <a:br>
              <a:rPr lang="en-GB" sz="6000" dirty="0" smtClean="0">
                <a:solidFill>
                  <a:srgbClr val="92D050"/>
                </a:solidFill>
                <a:latin typeface="+mn-lt"/>
              </a:rPr>
            </a:br>
            <a:r>
              <a:rPr lang="en-GB" sz="5400" dirty="0" smtClean="0">
                <a:solidFill>
                  <a:srgbClr val="0070C0"/>
                </a:solidFill>
                <a:latin typeface="+mn-lt"/>
              </a:rPr>
              <a:t>Male </a:t>
            </a:r>
            <a:r>
              <a:rPr lang="en-GB" sz="6000" dirty="0" smtClean="0">
                <a:solidFill>
                  <a:srgbClr val="92D050"/>
                </a:solidFill>
                <a:latin typeface="+mn-lt"/>
              </a:rPr>
              <a:t>49,533</a:t>
            </a:r>
            <a:r>
              <a:rPr lang="en-GB" sz="5400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en-GB" sz="5400" dirty="0" smtClean="0">
                <a:solidFill>
                  <a:srgbClr val="0070C0"/>
                </a:solidFill>
                <a:latin typeface="+mn-lt"/>
              </a:rPr>
            </a:br>
            <a:r>
              <a:rPr lang="en-GB" sz="5400" dirty="0" smtClean="0">
                <a:solidFill>
                  <a:srgbClr val="0070C0"/>
                </a:solidFill>
                <a:latin typeface="+mn-lt"/>
              </a:rPr>
              <a:t>Female </a:t>
            </a:r>
            <a:r>
              <a:rPr lang="en-GB" sz="6000" dirty="0" smtClean="0">
                <a:solidFill>
                  <a:srgbClr val="92D050"/>
                </a:solidFill>
                <a:latin typeface="+mn-lt"/>
              </a:rPr>
              <a:t>49,699</a:t>
            </a:r>
            <a:r>
              <a:rPr lang="en-GB" sz="5400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en-GB" sz="5400" dirty="0" smtClean="0">
                <a:solidFill>
                  <a:srgbClr val="0070C0"/>
                </a:solidFill>
                <a:latin typeface="+mn-lt"/>
              </a:rPr>
            </a:br>
            <a:r>
              <a:rPr lang="en-GB" sz="6000" dirty="0" smtClean="0">
                <a:solidFill>
                  <a:srgbClr val="92D050"/>
                </a:solidFill>
                <a:latin typeface="+mn-lt"/>
              </a:rPr>
              <a:t>71% </a:t>
            </a:r>
            <a:r>
              <a:rPr lang="en-GB" sz="5400" dirty="0" smtClean="0">
                <a:solidFill>
                  <a:srgbClr val="0070C0"/>
                </a:solidFill>
                <a:latin typeface="+mn-lt"/>
              </a:rPr>
              <a:t>aged 20+</a:t>
            </a:r>
            <a:endParaRPr lang="en-IE" sz="5400" dirty="0" smtClean="0">
              <a:solidFill>
                <a:srgbClr val="0070C0"/>
              </a:solidFill>
              <a:latin typeface="+mn-lt"/>
            </a:endParaRPr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5050" y="188913"/>
            <a:ext cx="1538288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6237288"/>
            <a:ext cx="3132138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ctrTitle" idx="4294967295"/>
          </p:nvPr>
        </p:nvSpPr>
        <p:spPr>
          <a:xfrm>
            <a:off x="683568" y="260351"/>
            <a:ext cx="7772400" cy="5976937"/>
          </a:xfrm>
        </p:spPr>
        <p:txBody>
          <a:bodyPr/>
          <a:lstStyle/>
          <a:p>
            <a:pPr eaLnBrk="1" hangingPunct="1"/>
            <a:r>
              <a:rPr lang="en-GB" sz="7200" dirty="0" smtClean="0">
                <a:solidFill>
                  <a:srgbClr val="92D050"/>
                </a:solidFill>
                <a:latin typeface="+mn-lt"/>
              </a:rPr>
              <a:t>EDUCATION</a:t>
            </a:r>
            <a:r>
              <a:rPr lang="en-GB" sz="1200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en-GB" sz="1200" dirty="0" smtClean="0">
                <a:solidFill>
                  <a:srgbClr val="0070C0"/>
                </a:solidFill>
                <a:latin typeface="+mn-lt"/>
              </a:rPr>
            </a:br>
            <a:r>
              <a:rPr lang="en-GB" sz="1200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en-GB" sz="1200" dirty="0" smtClean="0">
                <a:solidFill>
                  <a:srgbClr val="0070C0"/>
                </a:solidFill>
                <a:latin typeface="+mn-lt"/>
              </a:rPr>
            </a:br>
            <a:r>
              <a:rPr lang="en-GB" sz="5400" dirty="0" smtClean="0">
                <a:solidFill>
                  <a:srgbClr val="92D050"/>
                </a:solidFill>
                <a:latin typeface="+mn-lt"/>
              </a:rPr>
              <a:t>16</a:t>
            </a:r>
            <a:r>
              <a:rPr lang="en-GB" sz="4800" dirty="0" smtClean="0">
                <a:solidFill>
                  <a:srgbClr val="0070C0"/>
                </a:solidFill>
                <a:latin typeface="+mn-lt"/>
              </a:rPr>
              <a:t> Secondary Schools  </a:t>
            </a:r>
            <a:r>
              <a:rPr lang="en-GB" sz="5400" dirty="0" smtClean="0">
                <a:solidFill>
                  <a:srgbClr val="92D050"/>
                </a:solidFill>
                <a:latin typeface="+mn-lt"/>
              </a:rPr>
              <a:t>7,298</a:t>
            </a:r>
            <a:r>
              <a:rPr lang="en-GB" sz="4800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en-GB" sz="4800" dirty="0" smtClean="0">
                <a:solidFill>
                  <a:srgbClr val="0070C0"/>
                </a:solidFill>
                <a:latin typeface="+mn-lt"/>
              </a:rPr>
            </a:br>
            <a:r>
              <a:rPr lang="en-GB" sz="5400" dirty="0" smtClean="0">
                <a:solidFill>
                  <a:srgbClr val="92D050"/>
                </a:solidFill>
                <a:latin typeface="+mn-lt"/>
              </a:rPr>
              <a:t>4,171</a:t>
            </a:r>
            <a:r>
              <a:rPr lang="en-GB" sz="4800" dirty="0" smtClean="0">
                <a:solidFill>
                  <a:srgbClr val="0070C0"/>
                </a:solidFill>
                <a:latin typeface="+mn-lt"/>
              </a:rPr>
              <a:t> enrolled HEA funded institutions</a:t>
            </a:r>
            <a:br>
              <a:rPr lang="en-GB" sz="4800" dirty="0" smtClean="0">
                <a:solidFill>
                  <a:srgbClr val="0070C0"/>
                </a:solidFill>
                <a:latin typeface="+mn-lt"/>
              </a:rPr>
            </a:br>
            <a:r>
              <a:rPr lang="en-GB" sz="5400" dirty="0" smtClean="0">
                <a:solidFill>
                  <a:srgbClr val="92D050"/>
                </a:solidFill>
                <a:latin typeface="+mn-lt"/>
              </a:rPr>
              <a:t>6,664 </a:t>
            </a:r>
            <a:r>
              <a:rPr lang="en-GB" sz="4800" dirty="0" smtClean="0">
                <a:solidFill>
                  <a:srgbClr val="0070C0"/>
                </a:solidFill>
                <a:latin typeface="+mn-lt"/>
              </a:rPr>
              <a:t>enrolments IT Carlow</a:t>
            </a:r>
            <a:br>
              <a:rPr lang="en-GB" sz="4800" dirty="0" smtClean="0">
                <a:solidFill>
                  <a:srgbClr val="0070C0"/>
                </a:solidFill>
                <a:latin typeface="+mn-lt"/>
              </a:rPr>
            </a:br>
            <a:r>
              <a:rPr lang="en-GB" sz="5400" dirty="0" smtClean="0">
                <a:solidFill>
                  <a:srgbClr val="92D050"/>
                </a:solidFill>
                <a:latin typeface="+mn-lt"/>
              </a:rPr>
              <a:t>7,118 </a:t>
            </a:r>
            <a:r>
              <a:rPr lang="en-GB" sz="4800" dirty="0" smtClean="0">
                <a:solidFill>
                  <a:srgbClr val="0070C0"/>
                </a:solidFill>
                <a:latin typeface="+mn-lt"/>
              </a:rPr>
              <a:t>enrolments WIT</a:t>
            </a:r>
            <a:br>
              <a:rPr lang="en-GB" sz="4800" dirty="0" smtClean="0">
                <a:solidFill>
                  <a:srgbClr val="0070C0"/>
                </a:solidFill>
                <a:latin typeface="+mn-lt"/>
              </a:rPr>
            </a:br>
            <a:r>
              <a:rPr lang="en-GB" sz="5400" dirty="0" smtClean="0">
                <a:solidFill>
                  <a:srgbClr val="92D050"/>
                </a:solidFill>
                <a:latin typeface="+mn-lt"/>
              </a:rPr>
              <a:t>220</a:t>
            </a:r>
            <a:r>
              <a:rPr lang="en-GB" sz="4800" dirty="0" smtClean="0">
                <a:solidFill>
                  <a:srgbClr val="0070C0"/>
                </a:solidFill>
                <a:latin typeface="+mn-lt"/>
              </a:rPr>
              <a:t> enrolments Kildalton</a:t>
            </a:r>
            <a:endParaRPr lang="en-IE" sz="4800" dirty="0" smtClean="0">
              <a:solidFill>
                <a:srgbClr val="0070C0"/>
              </a:solidFill>
              <a:latin typeface="+mn-lt"/>
            </a:endParaRPr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5050" y="188913"/>
            <a:ext cx="1538288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6237288"/>
            <a:ext cx="3132138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79853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ctrTitle" idx="4294967295"/>
          </p:nvPr>
        </p:nvSpPr>
        <p:spPr>
          <a:xfrm>
            <a:off x="683568" y="116632"/>
            <a:ext cx="7772400" cy="5976937"/>
          </a:xfrm>
        </p:spPr>
        <p:txBody>
          <a:bodyPr/>
          <a:lstStyle/>
          <a:p>
            <a:pPr eaLnBrk="1" hangingPunct="1"/>
            <a:r>
              <a:rPr lang="en-GB" sz="7200" dirty="0" smtClean="0">
                <a:solidFill>
                  <a:srgbClr val="92D050"/>
                </a:solidFill>
                <a:latin typeface="+mn-lt"/>
              </a:rPr>
              <a:t>CHILDCARE</a:t>
            </a:r>
            <a:r>
              <a:rPr lang="en-GB" sz="1200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en-GB" sz="1200" dirty="0" smtClean="0">
                <a:solidFill>
                  <a:srgbClr val="0070C0"/>
                </a:solidFill>
                <a:latin typeface="+mn-lt"/>
              </a:rPr>
            </a:br>
            <a:r>
              <a:rPr lang="en-GB" sz="1200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en-GB" sz="1200" dirty="0" smtClean="0">
                <a:solidFill>
                  <a:srgbClr val="0070C0"/>
                </a:solidFill>
                <a:latin typeface="+mn-lt"/>
              </a:rPr>
            </a:br>
            <a:r>
              <a:rPr lang="en-GB" sz="5400" dirty="0" smtClean="0">
                <a:solidFill>
                  <a:srgbClr val="92D050"/>
                </a:solidFill>
                <a:latin typeface="+mn-lt"/>
              </a:rPr>
              <a:t>4,598</a:t>
            </a:r>
            <a:r>
              <a:rPr lang="en-GB" sz="4800" dirty="0" smtClean="0">
                <a:solidFill>
                  <a:srgbClr val="0070C0"/>
                </a:solidFill>
                <a:latin typeface="+mn-lt"/>
              </a:rPr>
              <a:t> children under 6</a:t>
            </a:r>
            <a:r>
              <a:rPr lang="en-GB" sz="1000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en-GB" sz="1000" dirty="0" smtClean="0">
                <a:solidFill>
                  <a:srgbClr val="0070C0"/>
                </a:solidFill>
                <a:latin typeface="+mn-lt"/>
              </a:rPr>
            </a:br>
            <a:r>
              <a:rPr lang="en-GB" sz="1000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en-GB" sz="1000" dirty="0" smtClean="0">
                <a:solidFill>
                  <a:srgbClr val="0070C0"/>
                </a:solidFill>
                <a:latin typeface="+mn-lt"/>
              </a:rPr>
            </a:br>
            <a:r>
              <a:rPr lang="en-GB" sz="5400" dirty="0" smtClean="0">
                <a:solidFill>
                  <a:srgbClr val="92D050"/>
                </a:solidFill>
                <a:latin typeface="+mn-lt"/>
              </a:rPr>
              <a:t>97</a:t>
            </a:r>
            <a:r>
              <a:rPr lang="en-GB" sz="4800" dirty="0" smtClean="0">
                <a:solidFill>
                  <a:srgbClr val="0070C0"/>
                </a:solidFill>
                <a:latin typeface="+mn-lt"/>
              </a:rPr>
              <a:t> registered childcare services</a:t>
            </a:r>
            <a:r>
              <a:rPr lang="en-GB" sz="1000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en-GB" sz="1000" dirty="0" smtClean="0">
                <a:solidFill>
                  <a:srgbClr val="0070C0"/>
                </a:solidFill>
                <a:latin typeface="+mn-lt"/>
              </a:rPr>
            </a:br>
            <a:r>
              <a:rPr lang="en-GB" sz="1000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en-GB" sz="1000" dirty="0" smtClean="0">
                <a:solidFill>
                  <a:srgbClr val="0070C0"/>
                </a:solidFill>
                <a:latin typeface="+mn-lt"/>
              </a:rPr>
            </a:br>
            <a:r>
              <a:rPr lang="en-GB" sz="5400" dirty="0" smtClean="0">
                <a:solidFill>
                  <a:srgbClr val="92D050"/>
                </a:solidFill>
                <a:latin typeface="+mn-lt"/>
              </a:rPr>
              <a:t>€159 </a:t>
            </a:r>
            <a:r>
              <a:rPr lang="en-GB" sz="4800" dirty="0" smtClean="0">
                <a:solidFill>
                  <a:srgbClr val="0070C0"/>
                </a:solidFill>
                <a:latin typeface="+mn-lt"/>
              </a:rPr>
              <a:t>average fee full-day care</a:t>
            </a:r>
            <a:r>
              <a:rPr lang="en-GB" sz="1000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en-GB" sz="1000" dirty="0" smtClean="0">
                <a:solidFill>
                  <a:srgbClr val="0070C0"/>
                </a:solidFill>
                <a:latin typeface="+mn-lt"/>
              </a:rPr>
            </a:br>
            <a:r>
              <a:rPr lang="en-GB" sz="1000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en-GB" sz="1000" dirty="0" smtClean="0">
                <a:solidFill>
                  <a:srgbClr val="0070C0"/>
                </a:solidFill>
                <a:latin typeface="+mn-lt"/>
              </a:rPr>
            </a:br>
            <a:r>
              <a:rPr lang="en-GB" sz="5400" dirty="0" smtClean="0">
                <a:solidFill>
                  <a:srgbClr val="92D050"/>
                </a:solidFill>
                <a:latin typeface="+mn-lt"/>
              </a:rPr>
              <a:t>406</a:t>
            </a:r>
            <a:r>
              <a:rPr lang="en-GB" sz="4800" dirty="0" smtClean="0">
                <a:solidFill>
                  <a:srgbClr val="0070C0"/>
                </a:solidFill>
                <a:latin typeface="+mn-lt"/>
              </a:rPr>
              <a:t> employed in sector</a:t>
            </a:r>
            <a:endParaRPr lang="en-IE" sz="4800" dirty="0" smtClean="0">
              <a:solidFill>
                <a:srgbClr val="0070C0"/>
              </a:solidFill>
              <a:latin typeface="+mn-lt"/>
            </a:endParaRPr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5050" y="188913"/>
            <a:ext cx="1538288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6237288"/>
            <a:ext cx="3132138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79853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ctrTitle" idx="4294967295"/>
          </p:nvPr>
        </p:nvSpPr>
        <p:spPr>
          <a:xfrm>
            <a:off x="683568" y="116632"/>
            <a:ext cx="7772400" cy="5976937"/>
          </a:xfrm>
        </p:spPr>
        <p:txBody>
          <a:bodyPr/>
          <a:lstStyle/>
          <a:p>
            <a:pPr algn="l" eaLnBrk="1" hangingPunct="1"/>
            <a:r>
              <a:rPr lang="en-GB" sz="7200" dirty="0" smtClean="0">
                <a:solidFill>
                  <a:srgbClr val="92D050"/>
                </a:solidFill>
                <a:latin typeface="+mn-lt"/>
              </a:rPr>
              <a:t>LABOUR MARKET</a:t>
            </a:r>
            <a:r>
              <a:rPr lang="en-GB" sz="7200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en-GB" sz="7200" dirty="0" smtClean="0">
                <a:solidFill>
                  <a:srgbClr val="0070C0"/>
                </a:solidFill>
                <a:latin typeface="+mn-lt"/>
              </a:rPr>
            </a:br>
            <a:r>
              <a:rPr lang="en-GB" dirty="0" smtClean="0">
                <a:solidFill>
                  <a:srgbClr val="0070C0"/>
                </a:solidFill>
                <a:latin typeface="+mn-lt"/>
              </a:rPr>
              <a:t>Live Register  </a:t>
            </a:r>
            <a:r>
              <a:rPr lang="en-GB" sz="4800" dirty="0" smtClean="0">
                <a:solidFill>
                  <a:srgbClr val="92D050"/>
                </a:solidFill>
                <a:latin typeface="+mn-lt"/>
              </a:rPr>
              <a:t>3,633</a:t>
            </a:r>
            <a:r>
              <a:rPr lang="en-GB" sz="1600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en-GB" sz="1600" dirty="0" smtClean="0">
                <a:solidFill>
                  <a:srgbClr val="0070C0"/>
                </a:solidFill>
                <a:latin typeface="+mn-lt"/>
              </a:rPr>
            </a:br>
            <a:r>
              <a:rPr lang="en-GB" sz="1600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en-GB" sz="1600" dirty="0" smtClean="0">
                <a:solidFill>
                  <a:srgbClr val="0070C0"/>
                </a:solidFill>
                <a:latin typeface="+mn-lt"/>
              </a:rPr>
            </a:br>
            <a:r>
              <a:rPr lang="en-GB" dirty="0" smtClean="0">
                <a:solidFill>
                  <a:srgbClr val="0070C0"/>
                </a:solidFill>
                <a:latin typeface="+mn-lt"/>
              </a:rPr>
              <a:t>Total Labour Force </a:t>
            </a:r>
            <a:r>
              <a:rPr lang="en-GB" sz="4800" dirty="0" smtClean="0">
                <a:solidFill>
                  <a:srgbClr val="92D050"/>
                </a:solidFill>
                <a:latin typeface="+mn-lt"/>
              </a:rPr>
              <a:t>47,407</a:t>
            </a:r>
            <a:r>
              <a:rPr lang="en-GB" sz="6000" dirty="0" smtClean="0">
                <a:solidFill>
                  <a:srgbClr val="92D050"/>
                </a:solidFill>
                <a:latin typeface="+mn-lt"/>
              </a:rPr>
              <a:t/>
            </a:r>
            <a:br>
              <a:rPr lang="en-GB" sz="6000" dirty="0" smtClean="0">
                <a:solidFill>
                  <a:srgbClr val="92D050"/>
                </a:solidFill>
                <a:latin typeface="+mn-lt"/>
              </a:rPr>
            </a:br>
            <a:r>
              <a:rPr lang="en-GB" sz="1600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en-GB" sz="1600" dirty="0" smtClean="0">
                <a:solidFill>
                  <a:srgbClr val="0070C0"/>
                </a:solidFill>
                <a:latin typeface="+mn-lt"/>
              </a:rPr>
            </a:br>
            <a:r>
              <a:rPr lang="en-GB" dirty="0" smtClean="0">
                <a:solidFill>
                  <a:srgbClr val="0070C0"/>
                </a:solidFill>
                <a:latin typeface="+mn-lt"/>
              </a:rPr>
              <a:t>National Unemployment  </a:t>
            </a:r>
            <a:r>
              <a:rPr lang="en-GB" sz="4800" dirty="0" smtClean="0">
                <a:solidFill>
                  <a:srgbClr val="92D050"/>
                </a:solidFill>
                <a:latin typeface="+mn-lt"/>
              </a:rPr>
              <a:t>6.1%</a:t>
            </a:r>
            <a:r>
              <a:rPr lang="en-GB" sz="1600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en-GB" sz="1600" dirty="0" smtClean="0">
                <a:solidFill>
                  <a:srgbClr val="0070C0"/>
                </a:solidFill>
                <a:latin typeface="+mn-lt"/>
              </a:rPr>
            </a:br>
            <a:r>
              <a:rPr lang="en-GB" sz="1600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en-GB" sz="1600" dirty="0" smtClean="0">
                <a:solidFill>
                  <a:srgbClr val="0070C0"/>
                </a:solidFill>
                <a:latin typeface="+mn-lt"/>
              </a:rPr>
            </a:br>
            <a:r>
              <a:rPr lang="en-GB" dirty="0" smtClean="0">
                <a:solidFill>
                  <a:srgbClr val="0070C0"/>
                </a:solidFill>
                <a:latin typeface="+mn-lt"/>
              </a:rPr>
              <a:t>South East Unemployment </a:t>
            </a:r>
            <a:r>
              <a:rPr lang="en-GB" sz="4800" dirty="0" smtClean="0">
                <a:solidFill>
                  <a:srgbClr val="92D050"/>
                </a:solidFill>
                <a:latin typeface="+mn-lt"/>
              </a:rPr>
              <a:t>7.3%</a:t>
            </a:r>
            <a:endParaRPr lang="en-IE" sz="4800" dirty="0" smtClean="0">
              <a:solidFill>
                <a:srgbClr val="92D050"/>
              </a:solidFill>
              <a:latin typeface="+mn-lt"/>
            </a:endParaRPr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5050" y="188913"/>
            <a:ext cx="1538288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6237288"/>
            <a:ext cx="3132138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79853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ctrTitle" idx="4294967295"/>
          </p:nvPr>
        </p:nvSpPr>
        <p:spPr>
          <a:xfrm>
            <a:off x="683568" y="116632"/>
            <a:ext cx="7772400" cy="5976937"/>
          </a:xfrm>
        </p:spPr>
        <p:txBody>
          <a:bodyPr/>
          <a:lstStyle/>
          <a:p>
            <a:pPr algn="l" eaLnBrk="1" hangingPunct="1"/>
            <a:r>
              <a:rPr lang="en-GB" sz="7200" dirty="0" smtClean="0">
                <a:solidFill>
                  <a:srgbClr val="92D050"/>
                </a:solidFill>
                <a:latin typeface="+mn-lt"/>
              </a:rPr>
              <a:t>LABOUR MARKET</a:t>
            </a:r>
            <a:r>
              <a:rPr lang="en-GB" sz="1200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en-GB" sz="1200" dirty="0" smtClean="0">
                <a:solidFill>
                  <a:srgbClr val="0070C0"/>
                </a:solidFill>
                <a:latin typeface="+mn-lt"/>
              </a:rPr>
            </a:br>
            <a:r>
              <a:rPr lang="en-GB" sz="1200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en-GB" sz="1200" dirty="0" smtClean="0">
                <a:solidFill>
                  <a:srgbClr val="0070C0"/>
                </a:solidFill>
                <a:latin typeface="+mn-lt"/>
              </a:rPr>
            </a:br>
            <a:r>
              <a:rPr lang="en-GB" sz="4800" dirty="0" smtClean="0">
                <a:solidFill>
                  <a:srgbClr val="92D050"/>
                </a:solidFill>
                <a:latin typeface="+mn-lt"/>
              </a:rPr>
              <a:t>5,533 </a:t>
            </a:r>
            <a:r>
              <a:rPr lang="en-GB" sz="4000" dirty="0" smtClean="0">
                <a:solidFill>
                  <a:srgbClr val="0070C0"/>
                </a:solidFill>
                <a:latin typeface="+mn-lt"/>
              </a:rPr>
              <a:t>Human Health &amp; Social Work</a:t>
            </a:r>
            <a:br>
              <a:rPr lang="en-GB" sz="4000" dirty="0" smtClean="0">
                <a:solidFill>
                  <a:srgbClr val="0070C0"/>
                </a:solidFill>
                <a:latin typeface="+mn-lt"/>
              </a:rPr>
            </a:br>
            <a:r>
              <a:rPr lang="en-GB" sz="4800" dirty="0" smtClean="0">
                <a:solidFill>
                  <a:srgbClr val="92D050"/>
                </a:solidFill>
                <a:latin typeface="+mn-lt"/>
              </a:rPr>
              <a:t>5,423</a:t>
            </a:r>
            <a:r>
              <a:rPr lang="en-GB" sz="4000" dirty="0" smtClean="0">
                <a:solidFill>
                  <a:srgbClr val="0070C0"/>
                </a:solidFill>
                <a:latin typeface="+mn-lt"/>
              </a:rPr>
              <a:t> Wholesale and Retail</a:t>
            </a:r>
            <a:br>
              <a:rPr lang="en-GB" sz="4000" dirty="0" smtClean="0">
                <a:solidFill>
                  <a:srgbClr val="0070C0"/>
                </a:solidFill>
                <a:latin typeface="+mn-lt"/>
              </a:rPr>
            </a:br>
            <a:r>
              <a:rPr lang="en-GB" sz="4800" dirty="0" smtClean="0">
                <a:solidFill>
                  <a:srgbClr val="92D050"/>
                </a:solidFill>
                <a:latin typeface="+mn-lt"/>
              </a:rPr>
              <a:t>4,348</a:t>
            </a:r>
            <a:r>
              <a:rPr lang="en-GB" sz="4000" dirty="0" smtClean="0">
                <a:solidFill>
                  <a:srgbClr val="0070C0"/>
                </a:solidFill>
                <a:latin typeface="+mn-lt"/>
              </a:rPr>
              <a:t> Manufacturing</a:t>
            </a:r>
            <a:br>
              <a:rPr lang="en-GB" sz="4000" dirty="0" smtClean="0">
                <a:solidFill>
                  <a:srgbClr val="0070C0"/>
                </a:solidFill>
                <a:latin typeface="+mn-lt"/>
              </a:rPr>
            </a:br>
            <a:r>
              <a:rPr lang="en-GB" sz="4800" dirty="0" smtClean="0">
                <a:solidFill>
                  <a:srgbClr val="92D050"/>
                </a:solidFill>
                <a:latin typeface="+mn-lt"/>
              </a:rPr>
              <a:t>3,767</a:t>
            </a:r>
            <a:r>
              <a:rPr lang="en-GB" sz="4000" dirty="0" smtClean="0">
                <a:solidFill>
                  <a:srgbClr val="0070C0"/>
                </a:solidFill>
                <a:latin typeface="+mn-lt"/>
              </a:rPr>
              <a:t> Education</a:t>
            </a:r>
            <a:br>
              <a:rPr lang="en-GB" sz="4000" dirty="0" smtClean="0">
                <a:solidFill>
                  <a:srgbClr val="0070C0"/>
                </a:solidFill>
                <a:latin typeface="+mn-lt"/>
              </a:rPr>
            </a:br>
            <a:r>
              <a:rPr lang="en-GB" sz="4800" dirty="0" smtClean="0">
                <a:solidFill>
                  <a:srgbClr val="92D050"/>
                </a:solidFill>
                <a:latin typeface="+mn-lt"/>
              </a:rPr>
              <a:t>3,488 </a:t>
            </a:r>
            <a:r>
              <a:rPr lang="en-GB" sz="3600" dirty="0" smtClean="0">
                <a:solidFill>
                  <a:srgbClr val="0070C0"/>
                </a:solidFill>
                <a:latin typeface="+mn-lt"/>
              </a:rPr>
              <a:t>Agriculture, Forestry &amp; Fishing</a:t>
            </a:r>
            <a:endParaRPr lang="en-IE" sz="3600" dirty="0" smtClean="0">
              <a:solidFill>
                <a:srgbClr val="0070C0"/>
              </a:solidFill>
              <a:latin typeface="+mn-lt"/>
            </a:endParaRPr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5050" y="188913"/>
            <a:ext cx="1538288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6237288"/>
            <a:ext cx="3132138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79853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ctrTitle" idx="4294967295"/>
          </p:nvPr>
        </p:nvSpPr>
        <p:spPr>
          <a:xfrm>
            <a:off x="683568" y="116632"/>
            <a:ext cx="7772400" cy="5976937"/>
          </a:xfrm>
        </p:spPr>
        <p:txBody>
          <a:bodyPr/>
          <a:lstStyle/>
          <a:p>
            <a:pPr algn="l" eaLnBrk="1" hangingPunct="1"/>
            <a:r>
              <a:rPr lang="en-GB" sz="6600" dirty="0" smtClean="0">
                <a:solidFill>
                  <a:srgbClr val="92D050"/>
                </a:solidFill>
                <a:latin typeface="+mn-lt"/>
              </a:rPr>
              <a:t>BUSINESS ACTIVITY</a:t>
            </a:r>
            <a:r>
              <a:rPr lang="en-GB" sz="6600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en-GB" sz="6600" dirty="0" smtClean="0">
                <a:solidFill>
                  <a:srgbClr val="0070C0"/>
                </a:solidFill>
                <a:latin typeface="+mn-lt"/>
              </a:rPr>
            </a:br>
            <a:r>
              <a:rPr lang="en-GB" sz="1200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en-GB" sz="1200" dirty="0" smtClean="0">
                <a:solidFill>
                  <a:srgbClr val="0070C0"/>
                </a:solidFill>
                <a:latin typeface="+mn-lt"/>
              </a:rPr>
            </a:br>
            <a:r>
              <a:rPr lang="en-GB" sz="5400" dirty="0" smtClean="0">
                <a:solidFill>
                  <a:srgbClr val="92D050"/>
                </a:solidFill>
                <a:latin typeface="+mn-lt"/>
              </a:rPr>
              <a:t>12,033 </a:t>
            </a:r>
            <a:r>
              <a:rPr lang="en-GB" dirty="0" smtClean="0">
                <a:solidFill>
                  <a:srgbClr val="0070C0"/>
                </a:solidFill>
                <a:latin typeface="+mn-lt"/>
              </a:rPr>
              <a:t>registered businesses</a:t>
            </a:r>
            <a:br>
              <a:rPr lang="en-GB" dirty="0" smtClean="0">
                <a:solidFill>
                  <a:srgbClr val="0070C0"/>
                </a:solidFill>
                <a:latin typeface="+mn-lt"/>
              </a:rPr>
            </a:br>
            <a:r>
              <a:rPr lang="en-GB" sz="5400" dirty="0" smtClean="0">
                <a:solidFill>
                  <a:srgbClr val="92D050"/>
                </a:solidFill>
                <a:latin typeface="+mn-lt"/>
              </a:rPr>
              <a:t>327</a:t>
            </a:r>
            <a:r>
              <a:rPr lang="en-GB" dirty="0" smtClean="0">
                <a:solidFill>
                  <a:srgbClr val="0070C0"/>
                </a:solidFill>
                <a:latin typeface="+mn-lt"/>
              </a:rPr>
              <a:t> new business registrations</a:t>
            </a:r>
            <a:br>
              <a:rPr lang="en-GB" dirty="0" smtClean="0">
                <a:solidFill>
                  <a:srgbClr val="0070C0"/>
                </a:solidFill>
                <a:latin typeface="+mn-lt"/>
              </a:rPr>
            </a:br>
            <a:r>
              <a:rPr lang="en-GB" sz="5400" dirty="0" smtClean="0">
                <a:solidFill>
                  <a:srgbClr val="92D050"/>
                </a:solidFill>
                <a:latin typeface="+mn-lt"/>
              </a:rPr>
              <a:t>4,376 </a:t>
            </a:r>
            <a:r>
              <a:rPr lang="en-GB" dirty="0" smtClean="0">
                <a:solidFill>
                  <a:srgbClr val="0070C0"/>
                </a:solidFill>
                <a:latin typeface="+mn-lt"/>
              </a:rPr>
              <a:t>EI supported</a:t>
            </a:r>
            <a:br>
              <a:rPr lang="en-GB" dirty="0" smtClean="0">
                <a:solidFill>
                  <a:srgbClr val="0070C0"/>
                </a:solidFill>
                <a:latin typeface="+mn-lt"/>
              </a:rPr>
            </a:br>
            <a:r>
              <a:rPr lang="en-GB" sz="5400" dirty="0" smtClean="0">
                <a:solidFill>
                  <a:srgbClr val="92D050"/>
                </a:solidFill>
                <a:latin typeface="+mn-lt"/>
              </a:rPr>
              <a:t>1,461</a:t>
            </a:r>
            <a:r>
              <a:rPr lang="en-GB" dirty="0" smtClean="0">
                <a:solidFill>
                  <a:srgbClr val="0070C0"/>
                </a:solidFill>
                <a:latin typeface="+mn-lt"/>
              </a:rPr>
              <a:t> LEO supported</a:t>
            </a:r>
            <a:br>
              <a:rPr lang="en-GB" dirty="0" smtClean="0">
                <a:solidFill>
                  <a:srgbClr val="0070C0"/>
                </a:solidFill>
                <a:latin typeface="+mn-lt"/>
              </a:rPr>
            </a:br>
            <a:r>
              <a:rPr lang="en-GB" sz="5400" dirty="0" smtClean="0">
                <a:solidFill>
                  <a:srgbClr val="92D050"/>
                </a:solidFill>
                <a:latin typeface="+mn-lt"/>
              </a:rPr>
              <a:t>782 </a:t>
            </a:r>
            <a:r>
              <a:rPr lang="en-GB" dirty="0" smtClean="0">
                <a:solidFill>
                  <a:srgbClr val="0070C0"/>
                </a:solidFill>
                <a:latin typeface="+mn-lt"/>
              </a:rPr>
              <a:t>IDA supported</a:t>
            </a:r>
            <a:endParaRPr lang="en-IE" dirty="0" smtClean="0">
              <a:solidFill>
                <a:srgbClr val="0070C0"/>
              </a:solidFill>
              <a:latin typeface="+mn-lt"/>
            </a:endParaRPr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5050" y="188913"/>
            <a:ext cx="1538288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6237288"/>
            <a:ext cx="3132138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79853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ctrTitle" idx="4294967295"/>
          </p:nvPr>
        </p:nvSpPr>
        <p:spPr>
          <a:xfrm>
            <a:off x="683568" y="116632"/>
            <a:ext cx="7772400" cy="5976937"/>
          </a:xfrm>
        </p:spPr>
        <p:txBody>
          <a:bodyPr/>
          <a:lstStyle/>
          <a:p>
            <a:pPr algn="l" eaLnBrk="1" hangingPunct="1"/>
            <a:r>
              <a:rPr lang="en-GB" sz="6600" dirty="0" smtClean="0">
                <a:solidFill>
                  <a:srgbClr val="92D050"/>
                </a:solidFill>
                <a:latin typeface="+mn-lt"/>
              </a:rPr>
              <a:t>BUSINESS ACTIVITY</a:t>
            </a:r>
            <a:r>
              <a:rPr lang="en-GB" sz="1200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en-GB" sz="1200" dirty="0" smtClean="0">
                <a:solidFill>
                  <a:srgbClr val="0070C0"/>
                </a:solidFill>
                <a:latin typeface="+mn-lt"/>
              </a:rPr>
            </a:br>
            <a:r>
              <a:rPr lang="en-GB" sz="1200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en-GB" sz="1200" dirty="0" smtClean="0">
                <a:solidFill>
                  <a:srgbClr val="0070C0"/>
                </a:solidFill>
                <a:latin typeface="+mn-lt"/>
              </a:rPr>
            </a:br>
            <a:r>
              <a:rPr lang="en-GB" sz="5400" u="sng" dirty="0" smtClean="0">
                <a:solidFill>
                  <a:srgbClr val="0070C0"/>
                </a:solidFill>
                <a:latin typeface="+mn-lt"/>
              </a:rPr>
              <a:t>TOURISM</a:t>
            </a:r>
            <a:r>
              <a:rPr lang="en-GB" sz="5400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en-GB" sz="5400" dirty="0" smtClean="0">
                <a:solidFill>
                  <a:srgbClr val="0070C0"/>
                </a:solidFill>
                <a:latin typeface="+mn-lt"/>
              </a:rPr>
            </a:br>
            <a:r>
              <a:rPr lang="en-GB" sz="6600" dirty="0" smtClean="0">
                <a:solidFill>
                  <a:srgbClr val="92D050"/>
                </a:solidFill>
                <a:latin typeface="+mn-lt"/>
              </a:rPr>
              <a:t>579,000</a:t>
            </a:r>
            <a:r>
              <a:rPr lang="en-GB" sz="5400" dirty="0" smtClean="0">
                <a:solidFill>
                  <a:srgbClr val="0070C0"/>
                </a:solidFill>
                <a:latin typeface="+mn-lt"/>
              </a:rPr>
              <a:t> visitors</a:t>
            </a:r>
            <a:br>
              <a:rPr lang="en-GB" sz="5400" dirty="0" smtClean="0">
                <a:solidFill>
                  <a:srgbClr val="0070C0"/>
                </a:solidFill>
                <a:latin typeface="+mn-lt"/>
              </a:rPr>
            </a:br>
            <a:r>
              <a:rPr lang="en-GB" sz="6600" dirty="0" smtClean="0">
                <a:solidFill>
                  <a:srgbClr val="92D050"/>
                </a:solidFill>
                <a:latin typeface="+mn-lt"/>
              </a:rPr>
              <a:t>€94m </a:t>
            </a:r>
            <a:r>
              <a:rPr lang="en-GB" sz="5400" dirty="0" smtClean="0">
                <a:solidFill>
                  <a:srgbClr val="0070C0"/>
                </a:solidFill>
                <a:latin typeface="+mn-lt"/>
              </a:rPr>
              <a:t>revenue</a:t>
            </a:r>
            <a:br>
              <a:rPr lang="en-GB" sz="5400" dirty="0" smtClean="0">
                <a:solidFill>
                  <a:srgbClr val="0070C0"/>
                </a:solidFill>
                <a:latin typeface="+mn-lt"/>
              </a:rPr>
            </a:br>
            <a:r>
              <a:rPr lang="en-GB" sz="6600" dirty="0" smtClean="0">
                <a:solidFill>
                  <a:srgbClr val="92D050"/>
                </a:solidFill>
                <a:latin typeface="+mn-lt"/>
              </a:rPr>
              <a:t>3,906 </a:t>
            </a:r>
            <a:r>
              <a:rPr lang="en-GB" sz="5400" dirty="0" smtClean="0">
                <a:solidFill>
                  <a:srgbClr val="0070C0"/>
                </a:solidFill>
                <a:latin typeface="+mn-lt"/>
              </a:rPr>
              <a:t>bed nights</a:t>
            </a:r>
            <a:endParaRPr lang="en-IE" sz="5400" dirty="0" smtClean="0">
              <a:solidFill>
                <a:srgbClr val="0070C0"/>
              </a:solidFill>
              <a:latin typeface="+mn-lt"/>
            </a:endParaRPr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5050" y="188913"/>
            <a:ext cx="1538288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6237288"/>
            <a:ext cx="3132138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79853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776</TotalTime>
  <Words>28</Words>
  <Application>Microsoft Office PowerPoint</Application>
  <PresentationFormat>On-screen Show (4:3)</PresentationFormat>
  <Paragraphs>24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 ECONOMIC MONITOR for  COUNTY KILKENNY </vt:lpstr>
      <vt:lpstr>POPULATION    Total Population 99,232 Male 49,533 Female 49,699 71% aged 20+</vt:lpstr>
      <vt:lpstr>EDUCATION  16 Secondary Schools  7,298 4,171 enrolled HEA funded institutions 6,664 enrolments IT Carlow 7,118 enrolments WIT 220 enrolments Kildalton</vt:lpstr>
      <vt:lpstr>CHILDCARE  4,598 children under 6  97 registered childcare services  €159 average fee full-day care  406 employed in sector</vt:lpstr>
      <vt:lpstr>LABOUR MARKET Live Register  3,633  Total Labour Force 47,407  National Unemployment  6.1%  South East Unemployment 7.3%</vt:lpstr>
      <vt:lpstr>LABOUR MARKET  5,533 Human Health &amp; Social Work 5,423 Wholesale and Retail 4,348 Manufacturing 3,767 Education 3,488 Agriculture, Forestry &amp; Fishing</vt:lpstr>
      <vt:lpstr>BUSINESS ACTIVITY  12,033 registered businesses 327 new business registrations 4,376 EI supported 1,461 LEO supported 782 IDA supported</vt:lpstr>
      <vt:lpstr>BUSINESS ACTIVITY  TOURISM 579,000 visitors €94m revenue 3,906 bed nights</vt:lpstr>
      <vt:lpstr>PROPERTY 21 properties for RENT €880 average rent Kilkenny €1,261 average rent nationwide  439 properties for SALE €192,500 median price 3-bed semi KK €295,000 median price 3-bed semi Dublin</vt:lpstr>
      <vt:lpstr>PROPERTY 36,400 Housing Stock 92.9% compliance rate €210 average LPT</vt:lpstr>
      <vt:lpstr>RESIDENTIAL PIPELINE With planning approval 20 schemes 950 units   Awaiting decision 16 schemes 325 units</vt:lpstr>
      <vt:lpstr>Slide 13</vt:lpstr>
    </vt:vector>
  </TitlesOfParts>
  <Company>Kilkenny County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temp</dc:creator>
  <cp:lastModifiedBy>brkelly</cp:lastModifiedBy>
  <cp:revision>140</cp:revision>
  <cp:lastPrinted>2018-01-11T16:28:06Z</cp:lastPrinted>
  <dcterms:created xsi:type="dcterms:W3CDTF">2014-10-17T09:22:19Z</dcterms:created>
  <dcterms:modified xsi:type="dcterms:W3CDTF">2018-05-21T10:51:51Z</dcterms:modified>
</cp:coreProperties>
</file>