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82" r:id="rId12"/>
    <p:sldId id="283" r:id="rId13"/>
    <p:sldId id="274" r:id="rId14"/>
    <p:sldId id="270" r:id="rId15"/>
    <p:sldId id="276" r:id="rId16"/>
    <p:sldId id="277" r:id="rId17"/>
    <p:sldId id="281" r:id="rId18"/>
    <p:sldId id="291" r:id="rId19"/>
    <p:sldId id="272" r:id="rId20"/>
    <p:sldId id="279" r:id="rId21"/>
    <p:sldId id="284" r:id="rId22"/>
    <p:sldId id="267" r:id="rId23"/>
    <p:sldId id="292" r:id="rId24"/>
    <p:sldId id="266" r:id="rId25"/>
    <p:sldId id="265" r:id="rId26"/>
    <p:sldId id="264" r:id="rId27"/>
    <p:sldId id="278" r:id="rId28"/>
    <p:sldId id="268" r:id="rId29"/>
    <p:sldId id="280" r:id="rId30"/>
    <p:sldId id="269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autoTitleDeleted val="1"/>
    <c:plotArea>
      <c:layout>
        <c:manualLayout>
          <c:layoutTarget val="inner"/>
          <c:xMode val="edge"/>
          <c:yMode val="edge"/>
          <c:x val="6.6758400000000051E-2"/>
          <c:y val="5.0383900000000086E-2"/>
          <c:w val="0.92824200000000001"/>
          <c:h val="0.78341799999999895"/>
        </c:manualLayout>
      </c:layout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Texts</c:v>
                </c:pt>
              </c:strCache>
            </c:strRef>
          </c:tx>
          <c:spPr>
            <a:solidFill>
              <a:srgbClr val="4AD8AB"/>
            </a:solidFill>
          </c:spPr>
          <c:cat>
            <c:numRef>
              <c:f>Feuil1!$A$2:$A$9</c:f>
              <c:numCache>
                <c:formatCode>[$-409]mmm\-d;@</c:formatCode>
                <c:ptCount val="8"/>
                <c:pt idx="0">
                  <c:v>43157</c:v>
                </c:pt>
                <c:pt idx="1">
                  <c:v>43158</c:v>
                </c:pt>
                <c:pt idx="2">
                  <c:v>43159</c:v>
                </c:pt>
                <c:pt idx="3">
                  <c:v>43160</c:v>
                </c:pt>
                <c:pt idx="4">
                  <c:v>43161</c:v>
                </c:pt>
                <c:pt idx="5">
                  <c:v>43162</c:v>
                </c:pt>
                <c:pt idx="6">
                  <c:v>43163</c:v>
                </c:pt>
                <c:pt idx="7">
                  <c:v>43164</c:v>
                </c:pt>
              </c:numCache>
            </c:numRef>
          </c:cat>
          <c:val>
            <c:numRef>
              <c:f>Feuil1!$B$2:$B$9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7</c:v>
                </c:pt>
                <c:pt idx="4">
                  <c:v>11</c:v>
                </c:pt>
                <c:pt idx="5">
                  <c:v>8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74-4D4A-B496-49E8205644D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Links</c:v>
                </c:pt>
              </c:strCache>
            </c:strRef>
          </c:tx>
          <c:spPr>
            <a:solidFill>
              <a:srgbClr val="E2D2FF"/>
            </a:solidFill>
          </c:spPr>
          <c:cat>
            <c:numRef>
              <c:f>Feuil1!$A$2:$A$9</c:f>
              <c:numCache>
                <c:formatCode>[$-409]mmm\-d;@</c:formatCode>
                <c:ptCount val="8"/>
                <c:pt idx="0">
                  <c:v>43157</c:v>
                </c:pt>
                <c:pt idx="1">
                  <c:v>43158</c:v>
                </c:pt>
                <c:pt idx="2">
                  <c:v>43159</c:v>
                </c:pt>
                <c:pt idx="3">
                  <c:v>43160</c:v>
                </c:pt>
                <c:pt idx="4">
                  <c:v>43161</c:v>
                </c:pt>
                <c:pt idx="5">
                  <c:v>43162</c:v>
                </c:pt>
                <c:pt idx="6">
                  <c:v>43163</c:v>
                </c:pt>
                <c:pt idx="7">
                  <c:v>43164</c:v>
                </c:pt>
              </c:numCache>
            </c:numRef>
          </c:cat>
          <c:val>
            <c:numRef>
              <c:f>Feuil1!$C$2:$C$9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10</c:v>
                </c:pt>
                <c:pt idx="4">
                  <c:v>9</c:v>
                </c:pt>
                <c:pt idx="5">
                  <c:v>10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74-4D4A-B496-49E8205644D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Photos/Videos</c:v>
                </c:pt>
              </c:strCache>
            </c:strRef>
          </c:tx>
          <c:spPr>
            <a:solidFill>
              <a:srgbClr val="FFF084"/>
            </a:solidFill>
          </c:spPr>
          <c:cat>
            <c:numRef>
              <c:f>Feuil1!$A$2:$A$9</c:f>
              <c:numCache>
                <c:formatCode>[$-409]mmm\-d;@</c:formatCode>
                <c:ptCount val="8"/>
                <c:pt idx="0">
                  <c:v>43157</c:v>
                </c:pt>
                <c:pt idx="1">
                  <c:v>43158</c:v>
                </c:pt>
                <c:pt idx="2">
                  <c:v>43159</c:v>
                </c:pt>
                <c:pt idx="3">
                  <c:v>43160</c:v>
                </c:pt>
                <c:pt idx="4">
                  <c:v>43161</c:v>
                </c:pt>
                <c:pt idx="5">
                  <c:v>43162</c:v>
                </c:pt>
                <c:pt idx="6">
                  <c:v>43163</c:v>
                </c:pt>
                <c:pt idx="7">
                  <c:v>43164</c:v>
                </c:pt>
              </c:numCache>
            </c:numRef>
          </c:cat>
          <c:val>
            <c:numRef>
              <c:f>Feuil1!$D$2:$D$9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7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74-4D4A-B496-49E8205644D0}"/>
            </c:ext>
          </c:extLst>
        </c:ser>
        <c:gapWidth val="250"/>
        <c:overlap val="100"/>
        <c:axId val="104768640"/>
        <c:axId val="104770176"/>
      </c:barChart>
      <c:dateAx>
        <c:axId val="104768640"/>
        <c:scaling>
          <c:orientation val="minMax"/>
        </c:scaling>
        <c:axPos val="b"/>
        <c:numFmt formatCode="[$-409]mmm\-d;@" sourceLinked="1"/>
        <c:maj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lang="fr-FR" sz="1400" b="0" i="0" u="none" strike="noStrike">
                <a:solidFill>
                  <a:srgbClr val="A6AAA9"/>
                </a:solidFill>
                <a:latin typeface="Arial"/>
              </a:defRPr>
            </a:pPr>
            <a:endParaRPr lang="en-US"/>
          </a:p>
        </c:txPr>
        <c:crossAx val="104770176"/>
        <c:crosses val="autoZero"/>
        <c:lblOffset val="100"/>
        <c:baseTimeUnit val="days"/>
      </c:dateAx>
      <c:valAx>
        <c:axId val="104770176"/>
        <c:scaling>
          <c:orientation val="minMax"/>
        </c:scaling>
        <c:axPos val="l"/>
        <c:numFmt formatCode="General" sourceLinked="0"/>
        <c:maj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lang="fr-FR" sz="900" b="0" i="0" u="none" strike="noStrike">
                <a:solidFill>
                  <a:srgbClr val="A6AAA9"/>
                </a:solidFill>
                <a:latin typeface="Arial"/>
              </a:defRPr>
            </a:pPr>
            <a:endParaRPr lang="en-US"/>
          </a:p>
        </c:txPr>
        <c:crossAx val="104768640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b"/>
    </c:legend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autoTitleDeleted val="1"/>
    <c:plotArea>
      <c:layout>
        <c:manualLayout>
          <c:layoutTarget val="inner"/>
          <c:xMode val="edge"/>
          <c:yMode val="edge"/>
          <c:x val="6.6758399999999996E-2"/>
          <c:y val="5.0383900000000072E-2"/>
          <c:w val="0.92824200000000001"/>
          <c:h val="0.78341799999999895"/>
        </c:manualLayout>
      </c:layout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Photos</c:v>
                </c:pt>
              </c:strCache>
            </c:strRef>
          </c:tx>
          <c:spPr>
            <a:solidFill>
              <a:srgbClr val="4AD8AB"/>
            </a:solidFill>
          </c:spPr>
          <c:cat>
            <c:numRef>
              <c:f>Feuil1!$A$2:$A$9</c:f>
              <c:numCache>
                <c:formatCode>[$-409]mmm\-d;@</c:formatCode>
                <c:ptCount val="8"/>
                <c:pt idx="0">
                  <c:v>43157</c:v>
                </c:pt>
                <c:pt idx="1">
                  <c:v>43158</c:v>
                </c:pt>
                <c:pt idx="2">
                  <c:v>43159</c:v>
                </c:pt>
                <c:pt idx="3">
                  <c:v>43160</c:v>
                </c:pt>
                <c:pt idx="4">
                  <c:v>43161</c:v>
                </c:pt>
                <c:pt idx="5">
                  <c:v>43162</c:v>
                </c:pt>
                <c:pt idx="6">
                  <c:v>43163</c:v>
                </c:pt>
                <c:pt idx="7">
                  <c:v>43164</c:v>
                </c:pt>
              </c:numCache>
            </c:numRef>
          </c:cat>
          <c:val>
            <c:numRef>
              <c:f>Feuil1!$B$2:$B$9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E0-4C9A-B296-889EFD7E8A2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Videos</c:v>
                </c:pt>
              </c:strCache>
            </c:strRef>
          </c:tx>
          <c:spPr>
            <a:solidFill>
              <a:srgbClr val="E2D2FF"/>
            </a:solidFill>
          </c:spPr>
          <c:cat>
            <c:numRef>
              <c:f>Feuil1!$A$2:$A$9</c:f>
              <c:numCache>
                <c:formatCode>[$-409]mmm\-d;@</c:formatCode>
                <c:ptCount val="8"/>
                <c:pt idx="0">
                  <c:v>43157</c:v>
                </c:pt>
                <c:pt idx="1">
                  <c:v>43158</c:v>
                </c:pt>
                <c:pt idx="2">
                  <c:v>43159</c:v>
                </c:pt>
                <c:pt idx="3">
                  <c:v>43160</c:v>
                </c:pt>
                <c:pt idx="4">
                  <c:v>43161</c:v>
                </c:pt>
                <c:pt idx="5">
                  <c:v>43162</c:v>
                </c:pt>
                <c:pt idx="6">
                  <c:v>43163</c:v>
                </c:pt>
                <c:pt idx="7">
                  <c:v>43164</c:v>
                </c:pt>
              </c:numCache>
            </c:numRef>
          </c:cat>
          <c:val>
            <c:numRef>
              <c:f>Feuil1!$C$2:$C$9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E0-4C9A-B296-889EFD7E8A2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Links</c:v>
                </c:pt>
              </c:strCache>
            </c:strRef>
          </c:tx>
          <c:spPr>
            <a:solidFill>
              <a:srgbClr val="FFF084"/>
            </a:solidFill>
          </c:spPr>
          <c:cat>
            <c:numRef>
              <c:f>Feuil1!$A$2:$A$9</c:f>
              <c:numCache>
                <c:formatCode>[$-409]mmm\-d;@</c:formatCode>
                <c:ptCount val="8"/>
                <c:pt idx="0">
                  <c:v>43157</c:v>
                </c:pt>
                <c:pt idx="1">
                  <c:v>43158</c:v>
                </c:pt>
                <c:pt idx="2">
                  <c:v>43159</c:v>
                </c:pt>
                <c:pt idx="3">
                  <c:v>43160</c:v>
                </c:pt>
                <c:pt idx="4">
                  <c:v>43161</c:v>
                </c:pt>
                <c:pt idx="5">
                  <c:v>43162</c:v>
                </c:pt>
                <c:pt idx="6">
                  <c:v>43163</c:v>
                </c:pt>
                <c:pt idx="7">
                  <c:v>43164</c:v>
                </c:pt>
              </c:numCache>
            </c:numRef>
          </c:cat>
          <c:val>
            <c:numRef>
              <c:f>Feuil1!$D$2:$D$9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12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E0-4C9A-B296-889EFD7E8A2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Status</c:v>
                </c:pt>
              </c:strCache>
            </c:strRef>
          </c:tx>
          <c:spPr>
            <a:solidFill>
              <a:srgbClr val="C2F1FF"/>
            </a:solidFill>
          </c:spPr>
          <c:cat>
            <c:numRef>
              <c:f>Feuil1!$A$2:$A$9</c:f>
              <c:numCache>
                <c:formatCode>[$-409]mmm\-d;@</c:formatCode>
                <c:ptCount val="8"/>
                <c:pt idx="0">
                  <c:v>43157</c:v>
                </c:pt>
                <c:pt idx="1">
                  <c:v>43158</c:v>
                </c:pt>
                <c:pt idx="2">
                  <c:v>43159</c:v>
                </c:pt>
                <c:pt idx="3">
                  <c:v>43160</c:v>
                </c:pt>
                <c:pt idx="4">
                  <c:v>43161</c:v>
                </c:pt>
                <c:pt idx="5">
                  <c:v>43162</c:v>
                </c:pt>
                <c:pt idx="6">
                  <c:v>43163</c:v>
                </c:pt>
                <c:pt idx="7">
                  <c:v>43164</c:v>
                </c:pt>
              </c:numCache>
            </c:numRef>
          </c:cat>
          <c:val>
            <c:numRef>
              <c:f>Feuil1!$E$2:$E$9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E0-4C9A-B296-889EFD7E8A23}"/>
            </c:ext>
          </c:extLst>
        </c:ser>
        <c:gapWidth val="250"/>
        <c:overlap val="100"/>
        <c:axId val="106078976"/>
        <c:axId val="106080512"/>
      </c:barChart>
      <c:dateAx>
        <c:axId val="106078976"/>
        <c:scaling>
          <c:orientation val="minMax"/>
        </c:scaling>
        <c:axPos val="b"/>
        <c:numFmt formatCode="[$-409]mmm\-d;@" sourceLinked="1"/>
        <c:maj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lang="fr-FR" sz="1400" b="0" i="0" u="none" strike="noStrike">
                <a:solidFill>
                  <a:srgbClr val="A6AAA9"/>
                </a:solidFill>
                <a:latin typeface="Arial"/>
              </a:defRPr>
            </a:pPr>
            <a:endParaRPr lang="en-US"/>
          </a:p>
        </c:txPr>
        <c:crossAx val="106080512"/>
        <c:crosses val="autoZero"/>
        <c:lblOffset val="100"/>
        <c:baseTimeUnit val="days"/>
      </c:dateAx>
      <c:valAx>
        <c:axId val="106080512"/>
        <c:scaling>
          <c:orientation val="minMax"/>
        </c:scaling>
        <c:axPos val="l"/>
        <c:numFmt formatCode="General" sourceLinked="0"/>
        <c:maj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lang="fr-FR" sz="900" b="0" i="0" u="none" strike="noStrike">
                <a:solidFill>
                  <a:srgbClr val="A6AAA9"/>
                </a:solidFill>
                <a:latin typeface="Arial"/>
              </a:defRPr>
            </a:pPr>
            <a:endParaRPr lang="en-US"/>
          </a:p>
        </c:txPr>
        <c:crossAx val="106078976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b"/>
    </c:legend>
    <c:plotVisOnly val="1"/>
    <c:dispBlanksAs val="gap"/>
    <c:showDLblsOverMax val="1"/>
  </c:chart>
  <c:spPr>
    <a:noFill/>
    <a:ln>
      <a:noFill/>
    </a:ln>
    <a:effectLst/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F9FF4-75EF-4240-9828-A8AD77BF1521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7D0FA-77F5-4B69-AF21-5BEF270863A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95391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12AB8D-DEFA-466C-AF4B-5F6203D3C934}" type="datetimeFigureOut">
              <a:rPr lang="en-IE" smtClean="0"/>
              <a:pPr/>
              <a:t>12/03/2018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A4DC93-548B-43EA-8FA9-C397766E5973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1.jpg@01D3B219.B9D273A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4653136"/>
            <a:ext cx="2408312" cy="985664"/>
          </a:xfrm>
        </p:spPr>
        <p:txBody>
          <a:bodyPr>
            <a:normAutofit/>
          </a:bodyPr>
          <a:lstStyle/>
          <a:p>
            <a:r>
              <a:rPr lang="en-IE" sz="1800" dirty="0" smtClean="0"/>
              <a:t>Tim Butler </a:t>
            </a:r>
          </a:p>
          <a:p>
            <a:r>
              <a:rPr lang="en-IE" sz="1800" dirty="0" smtClean="0"/>
              <a:t>DOS 9th March 2018</a:t>
            </a:r>
            <a:endParaRPr lang="en-I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Severe Weather &amp; Storm Emma </a:t>
            </a:r>
            <a:br>
              <a:rPr lang="en-IE" dirty="0" smtClean="0"/>
            </a:br>
            <a:r>
              <a:rPr lang="en-IE" dirty="0" smtClean="0"/>
              <a:t>28</a:t>
            </a:r>
            <a:r>
              <a:rPr lang="en-IE" baseline="30000" dirty="0" smtClean="0"/>
              <a:t>th</a:t>
            </a:r>
            <a:r>
              <a:rPr lang="en-IE" dirty="0" smtClean="0"/>
              <a:t> Feb – 5</a:t>
            </a:r>
            <a:r>
              <a:rPr lang="en-IE" baseline="30000" dirty="0" smtClean="0"/>
              <a:t>th</a:t>
            </a:r>
            <a:r>
              <a:rPr lang="en-IE" dirty="0" smtClean="0"/>
              <a:t> March 2018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E" sz="3200" dirty="0" smtClean="0"/>
              <a:t>Priority 1 &amp; 2 Routes</a:t>
            </a:r>
          </a:p>
          <a:p>
            <a:r>
              <a:rPr lang="en-IE" sz="3200" dirty="0" smtClean="0"/>
              <a:t>15 Runs of salt on 28</a:t>
            </a:r>
            <a:r>
              <a:rPr lang="en-IE" sz="3200" baseline="30000" dirty="0" smtClean="0"/>
              <a:t>th</a:t>
            </a:r>
            <a:r>
              <a:rPr lang="en-IE" sz="3200" dirty="0" smtClean="0"/>
              <a:t> February to 6</a:t>
            </a:r>
            <a:r>
              <a:rPr lang="en-IE" sz="3200" baseline="30000" dirty="0" smtClean="0"/>
              <a:t>th</a:t>
            </a:r>
            <a:r>
              <a:rPr lang="en-IE" sz="3200" dirty="0" smtClean="0"/>
              <a:t> March 2018</a:t>
            </a:r>
          </a:p>
          <a:p>
            <a:r>
              <a:rPr lang="en-IE" sz="3200" dirty="0" smtClean="0"/>
              <a:t>620 tonnes of salt spread</a:t>
            </a:r>
          </a:p>
          <a:p>
            <a:r>
              <a:rPr lang="en-IE" sz="3200" dirty="0" smtClean="0"/>
              <a:t>12 runs with Snow Ploughs</a:t>
            </a:r>
          </a:p>
          <a:p>
            <a:r>
              <a:rPr lang="en-IE" sz="3200" dirty="0" smtClean="0"/>
              <a:t>4 drivers on call and 4 on relief</a:t>
            </a:r>
          </a:p>
          <a:p>
            <a:pPr>
              <a:buNone/>
            </a:pPr>
            <a:r>
              <a:rPr lang="en-IE" sz="3200" dirty="0" smtClean="0"/>
              <a:t>Priority 3 Routes</a:t>
            </a:r>
          </a:p>
          <a:p>
            <a:r>
              <a:rPr lang="en-IE" sz="3200" dirty="0" smtClean="0"/>
              <a:t>370 tonnes of salt spread</a:t>
            </a:r>
          </a:p>
          <a:p>
            <a:r>
              <a:rPr lang="en-IE" sz="3200" smtClean="0"/>
              <a:t>Total Tonnage = 990 </a:t>
            </a:r>
            <a:endParaRPr lang="en-IE" sz="3200" dirty="0" smtClean="0"/>
          </a:p>
          <a:p>
            <a:endParaRPr lang="en-IE" sz="3200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 smtClean="0">
                <a:latin typeface="+mn-lt"/>
              </a:rPr>
              <a:t>Machinery Yard</a:t>
            </a:r>
            <a:endParaRPr lang="en-IE" sz="4800" dirty="0">
              <a:latin typeface="+mn-lt"/>
            </a:endParaRPr>
          </a:p>
        </p:txBody>
      </p:sp>
      <p:pic>
        <p:nvPicPr>
          <p:cNvPr id="7" name="Content Placeholder 4" descr="20180227_09252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47800"/>
            <a:ext cx="38164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20180227_092536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956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 smtClean="0">
                <a:latin typeface="+mn-lt"/>
              </a:rPr>
              <a:t>Snow Ploughs </a:t>
            </a:r>
            <a:endParaRPr lang="en-IE" sz="4800" dirty="0">
              <a:latin typeface="+mn-lt"/>
            </a:endParaRPr>
          </a:p>
        </p:txBody>
      </p:sp>
      <p:pic>
        <p:nvPicPr>
          <p:cNvPr id="5" name="Content Placeholder 4" descr="20180227_094749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8840"/>
            <a:ext cx="3749675" cy="28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20180227_094801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916832"/>
            <a:ext cx="3749675" cy="29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Clearing the Roads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sz="3200" dirty="0" smtClean="0"/>
              <a:t>Concentrating on priority routes </a:t>
            </a:r>
          </a:p>
          <a:p>
            <a:r>
              <a:rPr lang="en-IE" sz="3200" dirty="0" smtClean="0"/>
              <a:t>Significant disruption on N25 and N29 – cars abandoned</a:t>
            </a:r>
          </a:p>
          <a:p>
            <a:r>
              <a:rPr lang="en-IE" sz="3200" dirty="0" smtClean="0"/>
              <a:t>Urgent access required to salt depot in </a:t>
            </a:r>
            <a:r>
              <a:rPr lang="en-IE" sz="3200" dirty="0" err="1" smtClean="0"/>
              <a:t>Belview</a:t>
            </a:r>
            <a:endParaRPr lang="en-IE" sz="3200" dirty="0" smtClean="0"/>
          </a:p>
          <a:p>
            <a:r>
              <a:rPr lang="en-IE" sz="3200" dirty="0" err="1" smtClean="0"/>
              <a:t>Castlewarren</a:t>
            </a:r>
            <a:r>
              <a:rPr lang="en-IE" sz="3200" dirty="0" smtClean="0"/>
              <a:t>, Coon, </a:t>
            </a:r>
            <a:r>
              <a:rPr lang="en-IE" sz="3200" dirty="0" err="1" smtClean="0"/>
              <a:t>Coppenagh</a:t>
            </a:r>
            <a:r>
              <a:rPr lang="en-IE" sz="3200" dirty="0" smtClean="0"/>
              <a:t>, </a:t>
            </a:r>
            <a:r>
              <a:rPr lang="en-IE" sz="3200" dirty="0" err="1" smtClean="0"/>
              <a:t>Tullagher</a:t>
            </a:r>
            <a:r>
              <a:rPr lang="en-IE" sz="3200" dirty="0" smtClean="0"/>
              <a:t>, </a:t>
            </a:r>
            <a:r>
              <a:rPr lang="en-IE" sz="3200" dirty="0" err="1" smtClean="0"/>
              <a:t>Clogh</a:t>
            </a:r>
            <a:r>
              <a:rPr lang="en-IE" sz="3200" dirty="0" smtClean="0"/>
              <a:t> amongst the worst with drifts plus any other higher ground</a:t>
            </a:r>
          </a:p>
          <a:p>
            <a:r>
              <a:rPr lang="en-IE" sz="3200" dirty="0" smtClean="0"/>
              <a:t>Loading shovels required in these areas</a:t>
            </a:r>
          </a:p>
          <a:p>
            <a:r>
              <a:rPr lang="en-IE" sz="3200" dirty="0" smtClean="0"/>
              <a:t>Link roads from </a:t>
            </a:r>
            <a:r>
              <a:rPr lang="en-IE" sz="3200" dirty="0" err="1" smtClean="0"/>
              <a:t>Castlecomer</a:t>
            </a:r>
            <a:r>
              <a:rPr lang="en-IE" sz="3200" dirty="0" smtClean="0"/>
              <a:t> to </a:t>
            </a:r>
            <a:r>
              <a:rPr lang="en-IE" sz="3200" dirty="0" err="1" smtClean="0"/>
              <a:t>Ballyragget</a:t>
            </a:r>
            <a:r>
              <a:rPr lang="en-IE" sz="3200" dirty="0" smtClean="0"/>
              <a:t> and </a:t>
            </a:r>
            <a:r>
              <a:rPr lang="en-IE" sz="3200" dirty="0" err="1" smtClean="0"/>
              <a:t>Mullinavat</a:t>
            </a:r>
            <a:r>
              <a:rPr lang="en-IE" sz="3200" dirty="0" smtClean="0"/>
              <a:t> to </a:t>
            </a:r>
            <a:r>
              <a:rPr lang="en-IE" sz="3200" dirty="0" err="1" smtClean="0"/>
              <a:t>Listerlin</a:t>
            </a:r>
            <a:r>
              <a:rPr lang="en-IE" sz="3200" dirty="0" smtClean="0"/>
              <a:t> particularly difficult</a:t>
            </a:r>
          </a:p>
          <a:p>
            <a:r>
              <a:rPr lang="en-IE" sz="3200" dirty="0" smtClean="0"/>
              <a:t>By Sunday evening roads passable with care apart from critical areas</a:t>
            </a:r>
          </a:p>
          <a:p>
            <a:r>
              <a:rPr lang="en-IE" sz="3200" dirty="0" smtClean="0"/>
              <a:t>Monday evening most roads passable but on single lane only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Own &amp; Contractor Plant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27584" y="2636912"/>
          <a:ext cx="7772400" cy="24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Own &amp; Contractor Plant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Kilkenny &amp; Envs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Castlecomer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Piltown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Thomastown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24744"/>
            <a:ext cx="3733800" cy="1085056"/>
          </a:xfrm>
        </p:spPr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sz="3200" dirty="0" err="1" smtClean="0">
                <a:solidFill>
                  <a:schemeClr val="tx2"/>
                </a:solidFill>
                <a:latin typeface="+mn-lt"/>
              </a:rPr>
              <a:t>Castlewarren</a:t>
            </a:r>
            <a:r>
              <a:rPr lang="en-IE" sz="3200" dirty="0" smtClean="0">
                <a:solidFill>
                  <a:schemeClr val="tx2"/>
                </a:solidFill>
                <a:latin typeface="+mn-lt"/>
              </a:rPr>
              <a:t> to </a:t>
            </a:r>
            <a:r>
              <a:rPr lang="en-IE" sz="3200" dirty="0" err="1" smtClean="0">
                <a:solidFill>
                  <a:schemeClr val="tx2"/>
                </a:solidFill>
                <a:latin typeface="+mn-lt"/>
              </a:rPr>
              <a:t>Coolgreany</a:t>
            </a:r>
            <a:endParaRPr lang="en-IE" sz="3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836712"/>
            <a:ext cx="3733800" cy="1373088"/>
          </a:xfrm>
        </p:spPr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algn="ctr"/>
            <a:r>
              <a:rPr lang="en-IE" sz="3200" dirty="0" err="1" smtClean="0">
                <a:solidFill>
                  <a:schemeClr val="tx2"/>
                </a:solidFill>
                <a:latin typeface="+mn-lt"/>
              </a:rPr>
              <a:t>Revanagh</a:t>
            </a:r>
            <a:endParaRPr lang="en-IE" sz="3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Content Placeholder 6" descr="C:\Users\pbeubry\Documents\Roads\2018\Winter Maintenance\Severe Weather Event Storm Emma\Castlewarren to Coolgreany 4th March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76872"/>
            <a:ext cx="3733800" cy="29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:\Users\pbeubry\Documents\Roads\2018\Winter Maintenance\Severe Weather Event Storm Emma\Coolgreany to Revanagh 4th March.jpg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76872"/>
            <a:ext cx="3733800" cy="29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/>
          </a:bodyPr>
          <a:lstStyle/>
          <a:p>
            <a:pPr algn="ctr"/>
            <a:r>
              <a:rPr lang="en-IE" sz="4400" dirty="0" err="1" smtClean="0">
                <a:latin typeface="+mn-lt"/>
              </a:rPr>
              <a:t>Coppanagh</a:t>
            </a:r>
            <a:endParaRPr lang="en-IE" sz="4400" dirty="0">
              <a:latin typeface="+mn-lt"/>
            </a:endParaRPr>
          </a:p>
        </p:txBody>
      </p:sp>
      <p:pic>
        <p:nvPicPr>
          <p:cNvPr id="5" name="Picture 2" descr="C:\Users\cawalsh\AppData\Local\Microsoft\Windows\Temporary Internet Files\Content.Outlook\VVJ6MUXO\coppanag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37016"/>
            <a:ext cx="3749675" cy="2993568"/>
          </a:xfrm>
          <a:prstGeom prst="rect">
            <a:avLst/>
          </a:prstGeom>
          <a:noFill/>
        </p:spPr>
      </p:pic>
      <p:pic>
        <p:nvPicPr>
          <p:cNvPr id="6" name="Picture 3" descr="C:\Users\cawalsh\AppData\Local\Microsoft\Windows\Temporary Internet Files\Content.Outlook\VVJ6MUXO\coppanagh 2 (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345" y="2150225"/>
            <a:ext cx="3744884" cy="3167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4400" dirty="0" err="1" smtClean="0">
                <a:latin typeface="+mn-lt"/>
              </a:rPr>
              <a:t>Graiguenamanagh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92513" y="1447800"/>
            <a:ext cx="31934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12063" y="1447800"/>
            <a:ext cx="31934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err="1" smtClean="0">
                <a:latin typeface="+mn-lt"/>
              </a:rPr>
              <a:t>Piltown</a:t>
            </a:r>
            <a:r>
              <a:rPr lang="en-IE" dirty="0" smtClean="0">
                <a:latin typeface="+mn-lt"/>
              </a:rPr>
              <a:t> </a:t>
            </a:r>
            <a:endParaRPr lang="en-IE" dirty="0">
              <a:latin typeface="+mn-lt"/>
            </a:endParaRPr>
          </a:p>
        </p:txBody>
      </p:sp>
      <p:pic>
        <p:nvPicPr>
          <p:cNvPr id="5" name="Content Placeholder 4" descr="Piltown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4737" y="1447800"/>
            <a:ext cx="3429000" cy="4572000"/>
          </a:xfrm>
        </p:spPr>
      </p:pic>
      <p:pic>
        <p:nvPicPr>
          <p:cNvPr id="6" name="Content Placeholder 5" descr="Piltown 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1412776"/>
            <a:ext cx="3749675" cy="46085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Deployment of Staff 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3568" y="2348880"/>
          <a:ext cx="7859214" cy="248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869"/>
                <a:gridCol w="1309869"/>
                <a:gridCol w="1309869"/>
                <a:gridCol w="1309869"/>
                <a:gridCol w="1309869"/>
                <a:gridCol w="1309869"/>
              </a:tblGrid>
              <a:tr h="29266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92668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Staff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6059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Kilkenny &amp; </a:t>
                      </a:r>
                      <a:r>
                        <a:rPr lang="en-I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Environs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Castlecomer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Thomastown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</a:tr>
              <a:tr h="292668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668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668"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668">
                <a:tc>
                  <a:txBody>
                    <a:bodyPr/>
                    <a:lstStyle/>
                    <a:p>
                      <a:pPr algn="l" fontAlgn="b"/>
                      <a:endParaRPr lang="en-I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Preparations</a:t>
            </a:r>
          </a:p>
          <a:p>
            <a:r>
              <a:rPr lang="en-IE" dirty="0" smtClean="0"/>
              <a:t>Severe weather</a:t>
            </a:r>
          </a:p>
          <a:p>
            <a:r>
              <a:rPr lang="en-IE" dirty="0" smtClean="0"/>
              <a:t>Road clearance</a:t>
            </a:r>
          </a:p>
          <a:p>
            <a:r>
              <a:rPr lang="en-IE" dirty="0" smtClean="0"/>
              <a:t>Voluntary and other assistance received </a:t>
            </a:r>
          </a:p>
          <a:p>
            <a:r>
              <a:rPr lang="en-IE" dirty="0" smtClean="0"/>
              <a:t>Learning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 smtClean="0">
                <a:latin typeface="+mn-lt"/>
              </a:rPr>
              <a:t>Kilkenny City </a:t>
            </a:r>
            <a:endParaRPr lang="en-IE" sz="4800" dirty="0">
              <a:latin typeface="+mn-lt"/>
            </a:endParaRPr>
          </a:p>
        </p:txBody>
      </p:sp>
      <p:pic>
        <p:nvPicPr>
          <p:cNvPr id="7" name="Picture 2" descr="C:\Users\cawalsh\Desktop\snow photos\worker kilkenn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15806" y="1767840"/>
            <a:ext cx="2946862" cy="3931920"/>
          </a:xfrm>
          <a:prstGeom prst="rect">
            <a:avLst/>
          </a:prstGeom>
          <a:noFill/>
        </p:spPr>
      </p:pic>
      <p:pic>
        <p:nvPicPr>
          <p:cNvPr id="8" name="Picture 3" descr="C:\Users\cawalsh\Desktop\snow photos\workers kilkenny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3793" y="1713807"/>
            <a:ext cx="3029989" cy="4039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+mn-lt"/>
              </a:rPr>
              <a:t>Kilkenny City                  </a:t>
            </a:r>
            <a:r>
              <a:rPr lang="en-IE" dirty="0" err="1" smtClean="0">
                <a:latin typeface="+mn-lt"/>
              </a:rPr>
              <a:t>Urlingford</a:t>
            </a:r>
            <a:r>
              <a:rPr lang="en-IE" dirty="0" smtClean="0">
                <a:latin typeface="+mn-lt"/>
              </a:rPr>
              <a:t> </a:t>
            </a:r>
            <a:endParaRPr lang="en-IE" dirty="0">
              <a:latin typeface="+mn-lt"/>
            </a:endParaRPr>
          </a:p>
        </p:txBody>
      </p:sp>
      <p:pic>
        <p:nvPicPr>
          <p:cNvPr id="5" name="Picture 2" descr="C:\Users\cawalsh\AppData\Local\Microsoft\Windows\Temporary Internet Files\Content.Outlook\VVJ6MUXO\2018 03 03 Snow clear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749675" cy="2812256"/>
          </a:xfrm>
          <a:prstGeom prst="rect">
            <a:avLst/>
          </a:prstGeom>
          <a:noFill/>
        </p:spPr>
      </p:pic>
      <p:pic>
        <p:nvPicPr>
          <p:cNvPr id="6" name="HEV1519990104038" descr="cid:image001.jpg@01D3B219.B9D273A0"/>
          <p:cNvPicPr>
            <a:picLocks noGrp="1"/>
          </p:cNvPicPr>
          <p:nvPr>
            <p:ph sz="quarter" idx="2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280025" y="2348881"/>
            <a:ext cx="30575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Assistance Civil Defence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E" u="sng" dirty="0" smtClean="0"/>
              <a:t>Civil Defence</a:t>
            </a:r>
          </a:p>
          <a:p>
            <a:r>
              <a:rPr lang="en-IE" dirty="0" smtClean="0"/>
              <a:t>51 Calls</a:t>
            </a:r>
          </a:p>
          <a:p>
            <a:r>
              <a:rPr lang="en-IE" dirty="0" smtClean="0"/>
              <a:t>29 transport of dialysis patients and care staff</a:t>
            </a:r>
          </a:p>
          <a:p>
            <a:r>
              <a:rPr lang="en-IE" dirty="0" smtClean="0"/>
              <a:t>1  house call</a:t>
            </a:r>
          </a:p>
          <a:p>
            <a:r>
              <a:rPr lang="en-IE" dirty="0" smtClean="0"/>
              <a:t>3 jeeps</a:t>
            </a:r>
          </a:p>
          <a:p>
            <a:r>
              <a:rPr lang="en-IE" dirty="0" smtClean="0"/>
              <a:t>5 personnel</a:t>
            </a:r>
          </a:p>
          <a:p>
            <a:r>
              <a:rPr lang="en-IE" dirty="0" smtClean="0"/>
              <a:t>On standby for Wexford County Council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400" dirty="0" smtClean="0">
                <a:latin typeface="+mn-lt"/>
              </a:rPr>
              <a:t>Civil Defence</a:t>
            </a:r>
            <a:endParaRPr lang="en-IE" sz="4400" dirty="0">
              <a:latin typeface="+mn-lt"/>
            </a:endParaRPr>
          </a:p>
        </p:txBody>
      </p:sp>
      <p:pic>
        <p:nvPicPr>
          <p:cNvPr id="4" name="Content Placeholder 3" descr="civil defen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47800"/>
            <a:ext cx="5400600" cy="4572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Assistance Defence Forces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E" u="sng" dirty="0" smtClean="0"/>
              <a:t>Defence Forces</a:t>
            </a:r>
          </a:p>
          <a:p>
            <a:r>
              <a:rPr lang="en-IE" dirty="0" smtClean="0"/>
              <a:t>36 assists in Kilkenny </a:t>
            </a:r>
          </a:p>
          <a:p>
            <a:r>
              <a:rPr lang="en-IE" dirty="0" smtClean="0"/>
              <a:t>4 footpath clearance</a:t>
            </a:r>
          </a:p>
          <a:p>
            <a:r>
              <a:rPr lang="en-IE" dirty="0" smtClean="0"/>
              <a:t>32 transport of staff / ration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Defence Forces Totals South East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9552" y="1772816"/>
          <a:ext cx="8229600" cy="402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68152"/>
                <a:gridCol w="1440160"/>
                <a:gridCol w="2736304"/>
                <a:gridCol w="1244824"/>
              </a:tblGrid>
              <a:tr h="43204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requests received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requests dealt with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 of request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en-I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of </a:t>
                      </a:r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Personnel deployed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28-Feb-18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Footpaths, Meals on wheels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461491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HSE Patient/Staff Transfers, Meals on wheels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HSE Staff/Patient Transfers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HSE Staff Transfer, Clear Footpaths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HSE Staff Transfer, Fill sandbags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Clear Footpaths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Defence Forces Total South East</a:t>
            </a:r>
            <a:endParaRPr lang="en-I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67544" y="1844824"/>
          <a:ext cx="8229600" cy="334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Vehicles used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No.of Personnel deployed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28-Feb-18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05-Mar-18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Defence Forces </a:t>
            </a:r>
            <a:endParaRPr lang="en-IE" dirty="0"/>
          </a:p>
        </p:txBody>
      </p:sp>
      <p:pic>
        <p:nvPicPr>
          <p:cNvPr id="7" name="Picture 2" descr="C:\Users\cawalsh\Desktop\snow photos\defence forc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27672"/>
            <a:ext cx="3749675" cy="2812256"/>
          </a:xfrm>
          <a:prstGeom prst="rect">
            <a:avLst/>
          </a:prstGeom>
          <a:noFill/>
        </p:spPr>
      </p:pic>
      <p:pic>
        <p:nvPicPr>
          <p:cNvPr id="8" name="Picture 3" descr="C:\Users\cawalsh\Desktop\snow photos\army me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913" y="2004752"/>
            <a:ext cx="3395749" cy="3458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Fire Service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All stations on standby in Stations 3pm 1</a:t>
            </a:r>
            <a:r>
              <a:rPr lang="en-IE" baseline="30000" dirty="0" smtClean="0"/>
              <a:t>st</a:t>
            </a:r>
            <a:r>
              <a:rPr lang="en-IE" dirty="0" smtClean="0"/>
              <a:t> March to 6pm 2</a:t>
            </a:r>
            <a:r>
              <a:rPr lang="en-IE" baseline="30000" dirty="0" smtClean="0"/>
              <a:t>nd</a:t>
            </a:r>
            <a:r>
              <a:rPr lang="en-IE" dirty="0" smtClean="0"/>
              <a:t> March during Red Weather Alert </a:t>
            </a:r>
          </a:p>
          <a:p>
            <a:r>
              <a:rPr lang="en-IE" dirty="0" smtClean="0"/>
              <a:t>7 Call – outs during the period including 2 RTA’s,  1 House fire and 4 other incidents</a:t>
            </a:r>
          </a:p>
          <a:p>
            <a:r>
              <a:rPr lang="en-IE" dirty="0" smtClean="0"/>
              <a:t>Assistance to clear footpaths in </a:t>
            </a:r>
            <a:r>
              <a:rPr lang="en-IE" dirty="0" err="1" smtClean="0"/>
              <a:t>Castlecomer</a:t>
            </a:r>
            <a:r>
              <a:rPr lang="en-IE" dirty="0" smtClean="0"/>
              <a:t>, </a:t>
            </a:r>
            <a:r>
              <a:rPr lang="en-IE" dirty="0" err="1" smtClean="0"/>
              <a:t>Freshford</a:t>
            </a:r>
            <a:r>
              <a:rPr lang="en-IE" dirty="0" smtClean="0"/>
              <a:t>, </a:t>
            </a:r>
            <a:r>
              <a:rPr lang="en-IE" dirty="0" err="1" smtClean="0"/>
              <a:t>Callan</a:t>
            </a:r>
            <a:r>
              <a:rPr lang="en-IE" dirty="0" smtClean="0"/>
              <a:t>, Kilkenny, </a:t>
            </a:r>
            <a:r>
              <a:rPr lang="en-IE" dirty="0" err="1" smtClean="0"/>
              <a:t>Graiguenamanagh</a:t>
            </a:r>
            <a:r>
              <a:rPr lang="en-IE" dirty="0" smtClean="0"/>
              <a:t>, </a:t>
            </a:r>
            <a:r>
              <a:rPr lang="en-IE" dirty="0" err="1" smtClean="0"/>
              <a:t>Urlingford</a:t>
            </a:r>
            <a:r>
              <a:rPr lang="en-IE" dirty="0" smtClean="0"/>
              <a:t> and </a:t>
            </a:r>
            <a:r>
              <a:rPr lang="en-IE" dirty="0" err="1" smtClean="0"/>
              <a:t>Thomastown</a:t>
            </a:r>
            <a:endParaRPr lang="en-IE" dirty="0" smtClean="0"/>
          </a:p>
          <a:p>
            <a:r>
              <a:rPr lang="en-IE" dirty="0" smtClean="0"/>
              <a:t>Made courtesy calls to vulnerable people in certain towns also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400" dirty="0" smtClean="0">
                <a:latin typeface="+mn-lt"/>
              </a:rPr>
              <a:t>Fire Services </a:t>
            </a:r>
            <a:endParaRPr lang="en-IE" sz="4400" dirty="0">
              <a:latin typeface="+mn-lt"/>
            </a:endParaRPr>
          </a:p>
        </p:txBody>
      </p:sp>
      <p:pic>
        <p:nvPicPr>
          <p:cNvPr id="5" name="Picture 2" descr="C:\Users\cawalsh\AppData\Local\Microsoft\Windows\Temporary Internet Files\Content.Outlook\VVJ6MUXO\2018 03 03 dean st Kk_123636_resiz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27072"/>
            <a:ext cx="3749675" cy="3213456"/>
          </a:xfrm>
          <a:prstGeom prst="rect">
            <a:avLst/>
          </a:prstGeom>
          <a:noFill/>
        </p:spPr>
      </p:pic>
      <p:pic>
        <p:nvPicPr>
          <p:cNvPr id="6" name="Picture 3" descr="C:\Users\cawalsh\AppData\Local\Microsoft\Windows\Temporary Internet Files\Content.Outlook\VVJ6MUXO\2018 03 03 snow wolfe tone st_140008_resize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229300"/>
            <a:ext cx="3749675" cy="300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Early Warning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Weather Advisory Note from MET </a:t>
            </a:r>
            <a:r>
              <a:rPr lang="en-IE" dirty="0" err="1" smtClean="0"/>
              <a:t>Eireann</a:t>
            </a:r>
            <a:r>
              <a:rPr lang="en-IE" dirty="0" smtClean="0"/>
              <a:t> 23</a:t>
            </a:r>
            <a:r>
              <a:rPr lang="en-IE" baseline="30000" dirty="0" smtClean="0"/>
              <a:t>rd</a:t>
            </a:r>
            <a:r>
              <a:rPr lang="en-IE" dirty="0" smtClean="0"/>
              <a:t> February, 2018 </a:t>
            </a:r>
          </a:p>
          <a:p>
            <a:r>
              <a:rPr lang="en-IE" dirty="0" smtClean="0"/>
              <a:t>Email from National Directorate of Fire &amp; Emergency Services</a:t>
            </a:r>
          </a:p>
          <a:p>
            <a:r>
              <a:rPr lang="en-IE" dirty="0" smtClean="0"/>
              <a:t>Severe cold for 27</a:t>
            </a:r>
            <a:r>
              <a:rPr lang="en-IE" baseline="30000" dirty="0" smtClean="0"/>
              <a:t>th</a:t>
            </a:r>
            <a:r>
              <a:rPr lang="en-IE" dirty="0" smtClean="0"/>
              <a:t> Feb to 2</a:t>
            </a:r>
            <a:r>
              <a:rPr lang="en-IE" baseline="30000" dirty="0" smtClean="0"/>
              <a:t>nd</a:t>
            </a:r>
            <a:r>
              <a:rPr lang="en-IE" dirty="0" smtClean="0"/>
              <a:t> March with significant snow and blizzard like conditions – later extended out to 5</a:t>
            </a:r>
            <a:r>
              <a:rPr lang="en-IE" baseline="30000" dirty="0" smtClean="0"/>
              <a:t>th</a:t>
            </a:r>
            <a:r>
              <a:rPr lang="en-IE" dirty="0" smtClean="0"/>
              <a:t> March</a:t>
            </a:r>
          </a:p>
          <a:p>
            <a:r>
              <a:rPr lang="en-IE" dirty="0" smtClean="0"/>
              <a:t>Significant disruption to transport, education, water &amp; waste water infrastructure envisaged</a:t>
            </a:r>
          </a:p>
          <a:p>
            <a:r>
              <a:rPr lang="en-IE" dirty="0" smtClean="0"/>
              <a:t>LA’s to consider activation of Severe Weather Teams </a:t>
            </a:r>
          </a:p>
          <a:p>
            <a:r>
              <a:rPr lang="en-IE" dirty="0" smtClean="0"/>
              <a:t>Second Code Red Weather Alert in </a:t>
            </a:r>
            <a:r>
              <a:rPr lang="en-IE" smtClean="0"/>
              <a:t>5 months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assistance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IFA, local farming and communities – assistance to clear local roads.  </a:t>
            </a:r>
          </a:p>
          <a:p>
            <a:r>
              <a:rPr lang="en-IE" dirty="0" smtClean="0"/>
              <a:t>Gritting of roads in certain areas by IFA members</a:t>
            </a:r>
          </a:p>
          <a:p>
            <a:r>
              <a:rPr lang="en-IE" dirty="0" smtClean="0"/>
              <a:t>Transport by neighbours and other groups of people and supplies</a:t>
            </a:r>
          </a:p>
          <a:p>
            <a:r>
              <a:rPr lang="en-IE" dirty="0" smtClean="0"/>
              <a:t>Calls by neighbours / vulnerable citizens</a:t>
            </a:r>
          </a:p>
          <a:p>
            <a:r>
              <a:rPr lang="en-IE" dirty="0" smtClean="0"/>
              <a:t>General public heed warnings to stay in during Red Weather Alert </a:t>
            </a:r>
            <a:endParaRPr lang="en-IE" dirty="0"/>
          </a:p>
          <a:p>
            <a:r>
              <a:rPr lang="en-IE" dirty="0" smtClean="0"/>
              <a:t>Early closure of schools, business and public offices lessened the traffic on roads and helped avoid any major incidents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98C5D-B063-4683-90FB-B1FE796DC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0C59D8-F1C1-4D1E-B7BD-29F117907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52F5DA-5A1F-4730-8E18-C08E910AF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27893"/>
            <a:ext cx="8915400" cy="5689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B9C56-2682-4657-9072-CE7815C0CAEC}"/>
              </a:ext>
            </a:extLst>
          </p:cNvPr>
          <p:cNvSpPr txBox="1"/>
          <p:nvPr/>
        </p:nvSpPr>
        <p:spPr>
          <a:xfrm>
            <a:off x="2273198" y="522328"/>
            <a:ext cx="643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FACEBOOK LIKES – GROWTH OVER PERIOD OF WEATHER EVENT</a:t>
            </a:r>
          </a:p>
        </p:txBody>
      </p:sp>
    </p:spTree>
    <p:extLst>
      <p:ext uri="{BB962C8B-B14F-4D97-AF65-F5344CB8AC3E}">
        <p14:creationId xmlns:p14="http://schemas.microsoft.com/office/powerpoint/2010/main" xmlns="" val="91680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0B51556-9B20-4B7E-B7EA-236BB824D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953" y="1825625"/>
            <a:ext cx="6262094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9CE11C-EEBE-4131-B019-96344CD83894}"/>
              </a:ext>
            </a:extLst>
          </p:cNvPr>
          <p:cNvSpPr txBox="1"/>
          <p:nvPr/>
        </p:nvSpPr>
        <p:spPr>
          <a:xfrm>
            <a:off x="2273197" y="655328"/>
            <a:ext cx="5652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TWITTER – FOLLOWER GROWTH DURING SNOW EVENT</a:t>
            </a:r>
          </a:p>
        </p:txBody>
      </p:sp>
    </p:spTree>
    <p:extLst>
      <p:ext uri="{BB962C8B-B14F-4D97-AF65-F5344CB8AC3E}">
        <p14:creationId xmlns:p14="http://schemas.microsoft.com/office/powerpoint/2010/main" xmlns="" val="375236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1403208" y="645519"/>
            <a:ext cx="6337585" cy="5295700"/>
          </a:xfrm>
          <a:prstGeom prst="rect">
            <a:avLst/>
          </a:prstGeom>
          <a:solidFill>
            <a:srgbClr val="FFFFFF"/>
          </a:solidFill>
          <a:ln w="3175">
            <a:solidFill>
              <a:srgbClr val="F5F4F6"/>
            </a:solidFill>
            <a:miter lim="400000"/>
          </a:ln>
          <a:effectLst>
            <a:outerShdw blurRad="254000" dir="5400000" rotWithShape="0">
              <a:srgbClr val="000000">
                <a:alpha val="5813"/>
              </a:srgbClr>
            </a:outerShdw>
          </a:effectLst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26" name="Impressions"/>
          <p:cNvSpPr/>
          <p:nvPr/>
        </p:nvSpPr>
        <p:spPr>
          <a:xfrm>
            <a:off x="1550134" y="818276"/>
            <a:ext cx="1595501" cy="3415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2800"/>
            </a:lvl1pPr>
          </a:lstStyle>
          <a:p>
            <a:r>
              <a:rPr lang="fr-FR" sz="1969" dirty="0" err="1"/>
              <a:t>Tweets</a:t>
            </a:r>
            <a:r>
              <a:rPr lang="fr-FR" sz="1969" dirty="0"/>
              <a:t> </a:t>
            </a:r>
            <a:r>
              <a:rPr lang="fr-FR" sz="1969" dirty="0" err="1"/>
              <a:t>published</a:t>
            </a:r>
            <a:endParaRPr sz="1969" dirty="0"/>
          </a:p>
        </p:txBody>
      </p:sp>
      <p:sp>
        <p:nvSpPr>
          <p:cNvPr id="36" name="information about impressions, what is it, it’s just awesome"/>
          <p:cNvSpPr/>
          <p:nvPr/>
        </p:nvSpPr>
        <p:spPr>
          <a:xfrm>
            <a:off x="1560405" y="1109966"/>
            <a:ext cx="2037417" cy="189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1400">
                <a:solidFill>
                  <a:srgbClr val="53585F"/>
                </a:solidFill>
              </a:defRPr>
            </a:lvl1pPr>
          </a:lstStyle>
          <a:p>
            <a:r>
              <a:rPr lang="fr-FR" sz="984" dirty="0" err="1">
                <a:latin typeface="Arial"/>
                <a:ea typeface="Lucida Grande"/>
                <a:cs typeface="Arial"/>
              </a:rPr>
              <a:t>Number</a:t>
            </a:r>
            <a:r>
              <a:rPr lang="fr-FR" sz="984" dirty="0">
                <a:latin typeface="Arial"/>
                <a:ea typeface="Lucida Grande"/>
                <a:cs typeface="Arial"/>
              </a:rPr>
              <a:t> of </a:t>
            </a:r>
            <a:r>
              <a:rPr lang="fr-FR" sz="984" dirty="0" err="1">
                <a:latin typeface="Arial"/>
                <a:ea typeface="Lucida Grande"/>
                <a:cs typeface="Arial"/>
              </a:rPr>
              <a:t>tweets</a:t>
            </a:r>
            <a:r>
              <a:rPr lang="fr-FR" sz="984" dirty="0">
                <a:latin typeface="Arial"/>
                <a:ea typeface="Lucida Grande"/>
                <a:cs typeface="Arial"/>
              </a:rPr>
              <a:t> </a:t>
            </a:r>
            <a:r>
              <a:rPr lang="fr-FR" sz="984" dirty="0" err="1">
                <a:latin typeface="Arial"/>
                <a:ea typeface="Lucida Grande"/>
                <a:cs typeface="Arial"/>
              </a:rPr>
              <a:t>you've</a:t>
            </a:r>
            <a:r>
              <a:rPr lang="fr-FR" sz="984" dirty="0">
                <a:latin typeface="Arial"/>
                <a:ea typeface="Lucida Grande"/>
                <a:cs typeface="Arial"/>
              </a:rPr>
              <a:t> </a:t>
            </a:r>
            <a:r>
              <a:rPr lang="fr-FR" sz="984" dirty="0" err="1">
                <a:latin typeface="Arial"/>
                <a:ea typeface="Lucida Grande"/>
                <a:cs typeface="Arial"/>
              </a:rPr>
              <a:t>published</a:t>
            </a:r>
            <a:r>
              <a:rPr lang="fr-FR" sz="984" dirty="0">
                <a:latin typeface="Arial"/>
                <a:ea typeface="Lucida Grande"/>
                <a:cs typeface="Arial"/>
              </a:rPr>
              <a:t>.</a:t>
            </a:r>
            <a:endParaRPr sz="984" dirty="0">
              <a:latin typeface="Arial"/>
              <a:cs typeface="Arial"/>
            </a:endParaRPr>
          </a:p>
        </p:txBody>
      </p:sp>
      <p:sp>
        <p:nvSpPr>
          <p:cNvPr id="37" name="Line"/>
          <p:cNvSpPr/>
          <p:nvPr/>
        </p:nvSpPr>
        <p:spPr>
          <a:xfrm flipV="1">
            <a:off x="6532960" y="666765"/>
            <a:ext cx="1" cy="777891"/>
          </a:xfrm>
          <a:prstGeom prst="line">
            <a:avLst/>
          </a:prstGeom>
          <a:ln w="3175">
            <a:solidFill>
              <a:srgbClr val="DCDEE0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38" name="Line"/>
          <p:cNvSpPr/>
          <p:nvPr/>
        </p:nvSpPr>
        <p:spPr>
          <a:xfrm>
            <a:off x="1432328" y="1460516"/>
            <a:ext cx="6309116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29" name="5%"/>
          <p:cNvSpPr/>
          <p:nvPr/>
        </p:nvSpPr>
        <p:spPr>
          <a:xfrm>
            <a:off x="6367398" y="984964"/>
            <a:ext cx="384721" cy="3415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2800"/>
            </a:lvl1pPr>
          </a:lstStyle>
          <a:p>
            <a:r>
              <a:rPr lang="fr-FR" sz="1969" dirty="0" err="1"/>
              <a:t>110</a:t>
            </a:r>
            <a:endParaRPr sz="1969" dirty="0"/>
          </a:p>
        </p:txBody>
      </p:sp>
      <p:sp>
        <p:nvSpPr>
          <p:cNvPr id="42" name="Net followers growth"/>
          <p:cNvSpPr/>
          <p:nvPr/>
        </p:nvSpPr>
        <p:spPr>
          <a:xfrm>
            <a:off x="6769233" y="762530"/>
            <a:ext cx="349455" cy="1791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1300">
                <a:solidFill>
                  <a:srgbClr val="A6AAA9"/>
                </a:solidFill>
              </a:defRPr>
            </a:lvl1pPr>
          </a:lstStyle>
          <a:p>
            <a:r>
              <a:rPr lang="fr-FR" sz="914" dirty="0" err="1"/>
              <a:t>Tweets</a:t>
            </a:r>
            <a:endParaRPr sz="914" dirty="0"/>
          </a:p>
        </p:txBody>
      </p:sp>
      <p:sp>
        <p:nvSpPr>
          <p:cNvPr id="19" name="Total Fans"/>
          <p:cNvSpPr/>
          <p:nvPr/>
        </p:nvSpPr>
        <p:spPr>
          <a:xfrm>
            <a:off x="1660717" y="4783927"/>
            <a:ext cx="973348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 err="1"/>
              <a:t>Text</a:t>
            </a:r>
            <a:endParaRPr sz="1406" dirty="0"/>
          </a:p>
        </p:txBody>
      </p:sp>
      <p:sp>
        <p:nvSpPr>
          <p:cNvPr id="20" name="Line"/>
          <p:cNvSpPr/>
          <p:nvPr/>
        </p:nvSpPr>
        <p:spPr>
          <a:xfrm>
            <a:off x="1690051" y="5101952"/>
            <a:ext cx="5763899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21" name="Fan Added"/>
          <p:cNvSpPr/>
          <p:nvPr/>
        </p:nvSpPr>
        <p:spPr>
          <a:xfrm>
            <a:off x="1660717" y="5163403"/>
            <a:ext cx="973348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/>
              <a:t>Links</a:t>
            </a:r>
            <a:endParaRPr sz="1406" dirty="0"/>
          </a:p>
        </p:txBody>
      </p:sp>
      <p:sp>
        <p:nvSpPr>
          <p:cNvPr id="22" name="Line"/>
          <p:cNvSpPr/>
          <p:nvPr/>
        </p:nvSpPr>
        <p:spPr>
          <a:xfrm>
            <a:off x="1690051" y="5481428"/>
            <a:ext cx="5763899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23" name="Fan Removed"/>
          <p:cNvSpPr/>
          <p:nvPr/>
        </p:nvSpPr>
        <p:spPr>
          <a:xfrm>
            <a:off x="1660717" y="5416849"/>
            <a:ext cx="973348" cy="4711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/>
              <a:t>Photos / </a:t>
            </a:r>
            <a:r>
              <a:rPr lang="fr-FR" sz="1406" dirty="0" err="1"/>
              <a:t>Videos</a:t>
            </a:r>
            <a:endParaRPr sz="1406" dirty="0"/>
          </a:p>
        </p:txBody>
      </p:sp>
      <p:sp>
        <p:nvSpPr>
          <p:cNvPr id="24" name="50,205"/>
          <p:cNvSpPr/>
          <p:nvPr/>
        </p:nvSpPr>
        <p:spPr>
          <a:xfrm>
            <a:off x="6188273" y="4783927"/>
            <a:ext cx="1259585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/>
            </a:lvl1pPr>
          </a:lstStyle>
          <a:p>
            <a:r>
              <a:rPr lang="fr-FR" sz="1406" dirty="0" err="1"/>
              <a:t>43</a:t>
            </a:r>
            <a:endParaRPr sz="1406" dirty="0"/>
          </a:p>
        </p:txBody>
      </p:sp>
      <p:sp>
        <p:nvSpPr>
          <p:cNvPr id="46" name="50,205"/>
          <p:cNvSpPr/>
          <p:nvPr/>
        </p:nvSpPr>
        <p:spPr>
          <a:xfrm>
            <a:off x="6367399" y="5164922"/>
            <a:ext cx="1080461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/>
            </a:lvl1pPr>
          </a:lstStyle>
          <a:p>
            <a:r>
              <a:rPr lang="fr-FR" sz="1406" dirty="0" err="1"/>
              <a:t>50</a:t>
            </a:r>
            <a:endParaRPr sz="1406" dirty="0"/>
          </a:p>
        </p:txBody>
      </p:sp>
      <p:sp>
        <p:nvSpPr>
          <p:cNvPr id="47" name="50,205"/>
          <p:cNvSpPr/>
          <p:nvPr/>
        </p:nvSpPr>
        <p:spPr>
          <a:xfrm>
            <a:off x="6188273" y="5534011"/>
            <a:ext cx="1259588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/>
            </a:lvl1pPr>
          </a:lstStyle>
          <a:p>
            <a:r>
              <a:rPr lang="fr-FR" sz="1406" dirty="0" err="1"/>
              <a:t>17</a:t>
            </a:r>
            <a:endParaRPr sz="1406" dirty="0"/>
          </a:p>
        </p:txBody>
      </p:sp>
      <p:graphicFrame>
        <p:nvGraphicFramePr>
          <p:cNvPr id="27" name="2D Column Chart"/>
          <p:cNvGraphicFramePr/>
          <p:nvPr>
            <p:extLst/>
          </p:nvPr>
        </p:nvGraphicFramePr>
        <p:xfrm>
          <a:off x="1493285" y="1678862"/>
          <a:ext cx="6146382" cy="275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ounded Rectangle"/>
          <p:cNvSpPr/>
          <p:nvPr/>
        </p:nvSpPr>
        <p:spPr>
          <a:xfrm>
            <a:off x="7192715" y="974409"/>
            <a:ext cx="433239" cy="217217"/>
          </a:xfrm>
          <a:prstGeom prst="roundRect">
            <a:avLst>
              <a:gd name="adj" fmla="val 48217"/>
            </a:avLst>
          </a:prstGeom>
          <a:solidFill>
            <a:srgbClr val="70BF41"/>
          </a:solidFill>
          <a:ln w="3175">
            <a:solidFill>
              <a:srgbClr val="70BF41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31" name="+6.1%"/>
          <p:cNvSpPr/>
          <p:nvPr/>
        </p:nvSpPr>
        <p:spPr>
          <a:xfrm>
            <a:off x="7159228" y="997187"/>
            <a:ext cx="475655" cy="189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fr-FR" sz="984" dirty="0" err="1"/>
              <a:t>+1.4K%</a:t>
            </a:r>
            <a:endParaRPr sz="984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72C67AD-D928-4181-A2FC-E36343E44BD7}"/>
              </a:ext>
            </a:extLst>
          </p:cNvPr>
          <p:cNvSpPr txBox="1"/>
          <p:nvPr/>
        </p:nvSpPr>
        <p:spPr>
          <a:xfrm>
            <a:off x="3608753" y="209164"/>
            <a:ext cx="333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TWEETS PUBLISHED - STATISTICS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381623155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1406634" y="720720"/>
            <a:ext cx="6337585" cy="5661030"/>
          </a:xfrm>
          <a:prstGeom prst="rect">
            <a:avLst/>
          </a:prstGeom>
          <a:solidFill>
            <a:srgbClr val="FFFFFF"/>
          </a:solidFill>
          <a:ln w="3175">
            <a:solidFill>
              <a:srgbClr val="F5F4F6"/>
            </a:solidFill>
            <a:miter lim="400000"/>
          </a:ln>
          <a:effectLst>
            <a:outerShdw blurRad="254000" dir="5400000" rotWithShape="0">
              <a:srgbClr val="000000">
                <a:alpha val="5813"/>
              </a:srgbClr>
            </a:outerShdw>
          </a:effectLst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138" name="Line"/>
          <p:cNvSpPr/>
          <p:nvPr/>
        </p:nvSpPr>
        <p:spPr>
          <a:xfrm flipV="1">
            <a:off x="6476111" y="741967"/>
            <a:ext cx="1" cy="777891"/>
          </a:xfrm>
          <a:prstGeom prst="line">
            <a:avLst/>
          </a:prstGeom>
          <a:ln w="3175">
            <a:solidFill>
              <a:srgbClr val="DCDEE0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139" name="Line"/>
          <p:cNvSpPr/>
          <p:nvPr/>
        </p:nvSpPr>
        <p:spPr>
          <a:xfrm>
            <a:off x="1435755" y="1535717"/>
            <a:ext cx="6309116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140" name="1.2K"/>
          <p:cNvSpPr/>
          <p:nvPr/>
        </p:nvSpPr>
        <p:spPr>
          <a:xfrm>
            <a:off x="6321204" y="1090105"/>
            <a:ext cx="269304" cy="3415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2800"/>
            </a:lvl1pPr>
          </a:lstStyle>
          <a:p>
            <a:r>
              <a:rPr lang="fr-FR" sz="1969" dirty="0" err="1"/>
              <a:t>83</a:t>
            </a:r>
            <a:endParaRPr sz="1969" dirty="0"/>
          </a:p>
        </p:txBody>
      </p:sp>
      <p:sp>
        <p:nvSpPr>
          <p:cNvPr id="143" name="Net fan growth"/>
          <p:cNvSpPr/>
          <p:nvPr/>
        </p:nvSpPr>
        <p:spPr>
          <a:xfrm>
            <a:off x="6881029" y="851301"/>
            <a:ext cx="258084" cy="1791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1300">
                <a:solidFill>
                  <a:srgbClr val="A6AAA9"/>
                </a:solidFill>
              </a:defRPr>
            </a:lvl1pPr>
          </a:lstStyle>
          <a:p>
            <a:r>
              <a:rPr lang="fr-FR" sz="914" dirty="0" err="1"/>
              <a:t>Posts</a:t>
            </a:r>
            <a:endParaRPr sz="914" dirty="0"/>
          </a:p>
        </p:txBody>
      </p:sp>
      <p:sp>
        <p:nvSpPr>
          <p:cNvPr id="145" name="Total Fans"/>
          <p:cNvSpPr/>
          <p:nvPr/>
        </p:nvSpPr>
        <p:spPr>
          <a:xfrm>
            <a:off x="1660717" y="4542519"/>
            <a:ext cx="1524950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/>
              <a:t>Photos</a:t>
            </a:r>
            <a:endParaRPr sz="1406" dirty="0"/>
          </a:p>
        </p:txBody>
      </p:sp>
      <p:sp>
        <p:nvSpPr>
          <p:cNvPr id="146" name="Line"/>
          <p:cNvSpPr/>
          <p:nvPr/>
        </p:nvSpPr>
        <p:spPr>
          <a:xfrm>
            <a:off x="1690051" y="4851926"/>
            <a:ext cx="5763899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147" name="Fan Added"/>
          <p:cNvSpPr/>
          <p:nvPr/>
        </p:nvSpPr>
        <p:spPr>
          <a:xfrm>
            <a:off x="1660717" y="4921995"/>
            <a:ext cx="1524950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 err="1"/>
              <a:t>Videos</a:t>
            </a:r>
            <a:endParaRPr sz="1406" dirty="0"/>
          </a:p>
        </p:txBody>
      </p:sp>
      <p:sp>
        <p:nvSpPr>
          <p:cNvPr id="148" name="Line"/>
          <p:cNvSpPr/>
          <p:nvPr/>
        </p:nvSpPr>
        <p:spPr>
          <a:xfrm>
            <a:off x="1690051" y="5231402"/>
            <a:ext cx="5763899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149" name="Fan Removed"/>
          <p:cNvSpPr/>
          <p:nvPr/>
        </p:nvSpPr>
        <p:spPr>
          <a:xfrm>
            <a:off x="1660717" y="5283612"/>
            <a:ext cx="973348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/>
              <a:t>Links</a:t>
            </a:r>
            <a:endParaRPr sz="1406" dirty="0"/>
          </a:p>
        </p:txBody>
      </p:sp>
      <p:sp>
        <p:nvSpPr>
          <p:cNvPr id="150" name="50,205"/>
          <p:cNvSpPr/>
          <p:nvPr/>
        </p:nvSpPr>
        <p:spPr>
          <a:xfrm>
            <a:off x="6373565" y="4542519"/>
            <a:ext cx="1074293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/>
            </a:lvl1pPr>
          </a:lstStyle>
          <a:p>
            <a:r>
              <a:rPr lang="fr-FR" sz="1406" dirty="0" err="1"/>
              <a:t>19</a:t>
            </a:r>
            <a:endParaRPr sz="1406" dirty="0"/>
          </a:p>
        </p:txBody>
      </p:sp>
      <p:sp>
        <p:nvSpPr>
          <p:cNvPr id="151" name="+1.4K"/>
          <p:cNvSpPr/>
          <p:nvPr/>
        </p:nvSpPr>
        <p:spPr>
          <a:xfrm>
            <a:off x="6321204" y="4921995"/>
            <a:ext cx="1126654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lvl1pPr>
          </a:lstStyle>
          <a:p>
            <a:r>
              <a:rPr lang="fr-FR" sz="1406" dirty="0" err="1">
                <a:solidFill>
                  <a:schemeClr val="tx1"/>
                </a:solidFill>
              </a:rPr>
              <a:t>2</a:t>
            </a:r>
            <a:endParaRPr sz="1406" dirty="0">
              <a:solidFill>
                <a:schemeClr val="tx1"/>
              </a:solidFill>
            </a:endParaRPr>
          </a:p>
        </p:txBody>
      </p:sp>
      <p:sp>
        <p:nvSpPr>
          <p:cNvPr id="152" name="-196"/>
          <p:cNvSpPr/>
          <p:nvPr/>
        </p:nvSpPr>
        <p:spPr>
          <a:xfrm>
            <a:off x="6373565" y="5283612"/>
            <a:ext cx="1074293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r>
              <a:rPr lang="fr-FR" sz="1406" dirty="0" err="1">
                <a:solidFill>
                  <a:srgbClr val="2A2F34"/>
                </a:solidFill>
              </a:rPr>
              <a:t>40</a:t>
            </a:r>
            <a:endParaRPr sz="1406" dirty="0">
              <a:solidFill>
                <a:srgbClr val="2A2F34"/>
              </a:solidFill>
            </a:endParaRPr>
          </a:p>
        </p:txBody>
      </p:sp>
      <p:sp>
        <p:nvSpPr>
          <p:cNvPr id="20" name="Line"/>
          <p:cNvSpPr/>
          <p:nvPr/>
        </p:nvSpPr>
        <p:spPr>
          <a:xfrm>
            <a:off x="1690051" y="5574176"/>
            <a:ext cx="5763899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21" name="Fan Removed"/>
          <p:cNvSpPr/>
          <p:nvPr/>
        </p:nvSpPr>
        <p:spPr>
          <a:xfrm>
            <a:off x="1660717" y="5626386"/>
            <a:ext cx="973348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 err="1" smtClean="0"/>
              <a:t>Status</a:t>
            </a:r>
            <a:r>
              <a:rPr lang="fr-FR" sz="1406" dirty="0" smtClean="0"/>
              <a:t> updates</a:t>
            </a:r>
            <a:endParaRPr sz="1406" dirty="0"/>
          </a:p>
        </p:txBody>
      </p:sp>
      <p:sp>
        <p:nvSpPr>
          <p:cNvPr id="22" name="Line"/>
          <p:cNvSpPr/>
          <p:nvPr/>
        </p:nvSpPr>
        <p:spPr>
          <a:xfrm>
            <a:off x="1690051" y="5925880"/>
            <a:ext cx="5763899" cy="1"/>
          </a:xfrm>
          <a:prstGeom prst="line">
            <a:avLst/>
          </a:prstGeom>
          <a:ln w="12700">
            <a:solidFill>
              <a:srgbClr val="F5F4F6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23" name="Fan Removed"/>
          <p:cNvSpPr/>
          <p:nvPr/>
        </p:nvSpPr>
        <p:spPr>
          <a:xfrm>
            <a:off x="1660717" y="5978090"/>
            <a:ext cx="973348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2000"/>
            </a:lvl1pPr>
          </a:lstStyle>
          <a:p>
            <a:r>
              <a:rPr lang="fr-FR" sz="1406" dirty="0"/>
              <a:t>Total Post</a:t>
            </a:r>
            <a:endParaRPr sz="1406" dirty="0"/>
          </a:p>
        </p:txBody>
      </p:sp>
      <p:sp>
        <p:nvSpPr>
          <p:cNvPr id="25" name="-196"/>
          <p:cNvSpPr/>
          <p:nvPr/>
        </p:nvSpPr>
        <p:spPr>
          <a:xfrm>
            <a:off x="6427143" y="5622940"/>
            <a:ext cx="1020715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r>
              <a:rPr lang="fr-FR" sz="1406" dirty="0" err="1">
                <a:solidFill>
                  <a:srgbClr val="2A2F34"/>
                </a:solidFill>
              </a:rPr>
              <a:t>22</a:t>
            </a:r>
            <a:endParaRPr sz="1406" dirty="0">
              <a:solidFill>
                <a:srgbClr val="2A2F34"/>
              </a:solidFill>
            </a:endParaRPr>
          </a:p>
        </p:txBody>
      </p:sp>
      <p:sp>
        <p:nvSpPr>
          <p:cNvPr id="26" name="-196"/>
          <p:cNvSpPr/>
          <p:nvPr/>
        </p:nvSpPr>
        <p:spPr>
          <a:xfrm>
            <a:off x="6373565" y="5917620"/>
            <a:ext cx="1074293" cy="254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r">
              <a:defRPr sz="2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r>
              <a:rPr lang="fr-FR" sz="1406" dirty="0" err="1">
                <a:solidFill>
                  <a:srgbClr val="78C24D"/>
                </a:solidFill>
              </a:rPr>
              <a:t>83</a:t>
            </a:r>
            <a:endParaRPr sz="1406" dirty="0">
              <a:solidFill>
                <a:srgbClr val="78C24D"/>
              </a:solidFill>
            </a:endParaRPr>
          </a:p>
        </p:txBody>
      </p:sp>
      <p:graphicFrame>
        <p:nvGraphicFramePr>
          <p:cNvPr id="27" name="2D Column Chart"/>
          <p:cNvGraphicFramePr/>
          <p:nvPr>
            <p:extLst/>
          </p:nvPr>
        </p:nvGraphicFramePr>
        <p:xfrm>
          <a:off x="1493285" y="1678862"/>
          <a:ext cx="6146382" cy="275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Fan growth"/>
          <p:cNvSpPr/>
          <p:nvPr/>
        </p:nvSpPr>
        <p:spPr>
          <a:xfrm>
            <a:off x="1553561" y="882549"/>
            <a:ext cx="1423916" cy="3415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2800"/>
            </a:lvl1pPr>
          </a:lstStyle>
          <a:p>
            <a:r>
              <a:rPr lang="fr-FR" sz="1969" dirty="0" err="1"/>
              <a:t>Posts</a:t>
            </a:r>
            <a:r>
              <a:rPr lang="fr-FR" sz="1969" dirty="0"/>
              <a:t> </a:t>
            </a:r>
            <a:r>
              <a:rPr lang="fr-FR" sz="1969" dirty="0" err="1"/>
              <a:t>published</a:t>
            </a:r>
            <a:endParaRPr sz="1969" dirty="0"/>
          </a:p>
        </p:txBody>
      </p:sp>
      <p:sp>
        <p:nvSpPr>
          <p:cNvPr id="29" name="information about fan growth, what is it, it’s just awesome"/>
          <p:cNvSpPr/>
          <p:nvPr/>
        </p:nvSpPr>
        <p:spPr>
          <a:xfrm>
            <a:off x="1563832" y="1197074"/>
            <a:ext cx="1627048" cy="189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/>
            <a:r>
              <a:rPr lang="fr-FR" sz="984" dirty="0" err="1">
                <a:solidFill>
                  <a:srgbClr val="53585F"/>
                </a:solidFill>
              </a:rPr>
              <a:t>Number</a:t>
            </a:r>
            <a:r>
              <a:rPr lang="fr-FR" sz="984" dirty="0">
                <a:solidFill>
                  <a:srgbClr val="53585F"/>
                </a:solidFill>
              </a:rPr>
              <a:t> of </a:t>
            </a:r>
            <a:r>
              <a:rPr lang="fr-FR" sz="984" dirty="0" err="1">
                <a:solidFill>
                  <a:srgbClr val="53585F"/>
                </a:solidFill>
              </a:rPr>
              <a:t>posts</a:t>
            </a:r>
            <a:r>
              <a:rPr lang="fr-FR" sz="984" dirty="0">
                <a:solidFill>
                  <a:srgbClr val="53585F"/>
                </a:solidFill>
              </a:rPr>
              <a:t> </a:t>
            </a:r>
            <a:r>
              <a:rPr lang="fr-FR" sz="984" dirty="0" err="1">
                <a:solidFill>
                  <a:srgbClr val="53585F"/>
                </a:solidFill>
              </a:rPr>
              <a:t>you've</a:t>
            </a:r>
            <a:r>
              <a:rPr lang="fr-FR" sz="984" dirty="0">
                <a:solidFill>
                  <a:srgbClr val="53585F"/>
                </a:solidFill>
              </a:rPr>
              <a:t> </a:t>
            </a:r>
            <a:r>
              <a:rPr lang="fr-FR" sz="984" dirty="0" err="1">
                <a:solidFill>
                  <a:srgbClr val="53585F"/>
                </a:solidFill>
              </a:rPr>
              <a:t>published</a:t>
            </a:r>
            <a:r>
              <a:rPr lang="fr-FR" sz="984" dirty="0">
                <a:solidFill>
                  <a:srgbClr val="53585F"/>
                </a:solidFill>
              </a:rPr>
              <a:t>.</a:t>
            </a:r>
            <a:endParaRPr sz="984" dirty="0">
              <a:solidFill>
                <a:srgbClr val="53585F"/>
              </a:solidFill>
            </a:endParaRPr>
          </a:p>
        </p:txBody>
      </p:sp>
      <p:sp>
        <p:nvSpPr>
          <p:cNvPr id="33" name="Rounded Rectangle"/>
          <p:cNvSpPr/>
          <p:nvPr/>
        </p:nvSpPr>
        <p:spPr>
          <a:xfrm>
            <a:off x="7277375" y="1156204"/>
            <a:ext cx="410257" cy="237641"/>
          </a:xfrm>
          <a:prstGeom prst="roundRect">
            <a:avLst>
              <a:gd name="adj" fmla="val 50000"/>
            </a:avLst>
          </a:prstGeom>
          <a:solidFill>
            <a:srgbClr val="70BF41"/>
          </a:solidFill>
          <a:ln w="12700" cap="flat">
            <a:solidFill>
              <a:srgbClr val="70BF4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>
              <a:defRPr sz="22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547"/>
          </a:p>
        </p:txBody>
      </p:sp>
      <p:sp>
        <p:nvSpPr>
          <p:cNvPr id="34" name="+6.1%"/>
          <p:cNvSpPr/>
          <p:nvPr/>
        </p:nvSpPr>
        <p:spPr>
          <a:xfrm>
            <a:off x="7277375" y="1183311"/>
            <a:ext cx="410257" cy="1899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fr-FR" sz="984" dirty="0" err="1"/>
              <a:t>+730%</a:t>
            </a:r>
            <a:endParaRPr sz="984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F00F275-654A-44EA-ABC7-65ABEB7A0CD8}"/>
              </a:ext>
            </a:extLst>
          </p:cNvPr>
          <p:cNvSpPr txBox="1"/>
          <p:nvPr/>
        </p:nvSpPr>
        <p:spPr>
          <a:xfrm>
            <a:off x="2885545" y="209164"/>
            <a:ext cx="427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FACEBOOK POSTS PUBLISHED - STATISTICS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410102023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803AF4-5806-41E3-A16A-28F397005E8F}"/>
              </a:ext>
            </a:extLst>
          </p:cNvPr>
          <p:cNvSpPr txBox="1"/>
          <p:nvPr/>
        </p:nvSpPr>
        <p:spPr>
          <a:xfrm>
            <a:off x="2885546" y="209164"/>
            <a:ext cx="429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WEBSITE NOTICES PUBLISHED -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2FE44C-46BC-4053-93A6-71ED259EA62F}"/>
              </a:ext>
            </a:extLst>
          </p:cNvPr>
          <p:cNvSpPr txBox="1"/>
          <p:nvPr/>
        </p:nvSpPr>
        <p:spPr>
          <a:xfrm>
            <a:off x="2468172" y="1945178"/>
            <a:ext cx="41730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54 ARTICLES PUBLISHED</a:t>
            </a:r>
          </a:p>
          <a:p>
            <a:r>
              <a:rPr lang="en-IE" dirty="0"/>
              <a:t>44,654 </a:t>
            </a:r>
            <a:r>
              <a:rPr lang="en-IE" dirty="0" smtClean="0"/>
              <a:t>web page </a:t>
            </a:r>
            <a:r>
              <a:rPr lang="en-IE" dirty="0"/>
              <a:t>views</a:t>
            </a:r>
          </a:p>
          <a:p>
            <a:r>
              <a:rPr lang="en-IE" dirty="0" smtClean="0"/>
              <a:t>62</a:t>
            </a:r>
            <a:r>
              <a:rPr lang="en-IE" dirty="0"/>
              <a:t>% of visitors were new visitors to the </a:t>
            </a:r>
            <a:r>
              <a:rPr lang="en-IE" dirty="0" smtClean="0"/>
              <a:t>website</a:t>
            </a:r>
          </a:p>
          <a:p>
            <a:r>
              <a:rPr lang="en-IE" dirty="0" smtClean="0"/>
              <a:t>388,000 number of </a:t>
            </a:r>
            <a:r>
              <a:rPr lang="en-IE" dirty="0" err="1" smtClean="0"/>
              <a:t>facebook</a:t>
            </a:r>
            <a:r>
              <a:rPr lang="en-IE" dirty="0" smtClean="0"/>
              <a:t> impressions</a:t>
            </a:r>
          </a:p>
          <a:p>
            <a:r>
              <a:rPr lang="en-IE" dirty="0" smtClean="0"/>
              <a:t>189,000 number of twitter impressions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66741493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Next Step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 algn="ctr">
              <a:buNone/>
            </a:pPr>
            <a:r>
              <a:rPr lang="en-IE" sz="4400" dirty="0" smtClean="0"/>
              <a:t>Review and Learning from both Severe Weather Events</a:t>
            </a:r>
            <a:endParaRPr lang="en-IE" sz="4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 Preparations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Email sent to Principal Response Agencies (PRA’s) – HSE, </a:t>
            </a:r>
            <a:r>
              <a:rPr lang="en-IE" dirty="0" err="1" smtClean="0"/>
              <a:t>Gardaí</a:t>
            </a:r>
            <a:r>
              <a:rPr lang="en-IE" dirty="0" smtClean="0"/>
              <a:t>, Defence Forces, Civil Defence, Fire Services </a:t>
            </a:r>
          </a:p>
          <a:p>
            <a:r>
              <a:rPr lang="en-IE" dirty="0" smtClean="0"/>
              <a:t>Contact with internal staff – Crisis Management Team, Area Engineers, Water Services, IT, Environment, Housing</a:t>
            </a:r>
          </a:p>
          <a:p>
            <a:r>
              <a:rPr lang="en-IE" dirty="0" smtClean="0"/>
              <a:t>Set up Call Centre with dedicated phones and laptops</a:t>
            </a:r>
          </a:p>
          <a:p>
            <a:r>
              <a:rPr lang="en-IE" dirty="0" smtClean="0"/>
              <a:t>Salt roads in accordance with Winter Maintenance Plan</a:t>
            </a:r>
          </a:p>
          <a:p>
            <a:r>
              <a:rPr lang="en-IE" dirty="0" smtClean="0"/>
              <a:t>Review of salt stocks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 Preparations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Preparation for treatment of Priority 3 Routes during severe weather</a:t>
            </a:r>
          </a:p>
          <a:p>
            <a:r>
              <a:rPr lang="en-IE" dirty="0" smtClean="0"/>
              <a:t>Contact IFA Re: grit at strategic locations throughout the County</a:t>
            </a:r>
          </a:p>
          <a:p>
            <a:r>
              <a:rPr lang="en-IE" dirty="0" smtClean="0"/>
              <a:t>Press release to local media</a:t>
            </a:r>
          </a:p>
          <a:p>
            <a:r>
              <a:rPr lang="en-IE" dirty="0" smtClean="0"/>
              <a:t>Distributed copies of Be Winter Ready to Council Offices, Libraries, </a:t>
            </a:r>
          </a:p>
          <a:p>
            <a:r>
              <a:rPr lang="en-IE" dirty="0" smtClean="0"/>
              <a:t>Messages on Social media Re: travel, neighbours, “Be Winter Ready”, </a:t>
            </a:r>
          </a:p>
          <a:p>
            <a:r>
              <a:rPr lang="en-IE" dirty="0" smtClean="0"/>
              <a:t>Extreme Weather Strategy implemented by Housing</a:t>
            </a:r>
          </a:p>
          <a:p>
            <a:r>
              <a:rPr lang="en-IE" dirty="0" smtClean="0"/>
              <a:t>Teleconference with PRA’s from South East</a:t>
            </a:r>
          </a:p>
          <a:p>
            <a:r>
              <a:rPr lang="en-IE" dirty="0" smtClean="0"/>
              <a:t>Severe weather Response Plan put into effect 27</a:t>
            </a:r>
            <a:r>
              <a:rPr lang="en-IE" baseline="30000" dirty="0" smtClean="0"/>
              <a:t>th</a:t>
            </a:r>
            <a:r>
              <a:rPr lang="en-IE" dirty="0" smtClean="0"/>
              <a:t> February, 2018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Snow / Severe Cold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February 27</a:t>
            </a:r>
            <a:r>
              <a:rPr lang="en-IE" baseline="30000" dirty="0" smtClean="0"/>
              <a:t>th</a:t>
            </a:r>
            <a:r>
              <a:rPr lang="en-IE" dirty="0" smtClean="0"/>
              <a:t> &amp; 28</a:t>
            </a:r>
            <a:r>
              <a:rPr lang="en-IE" baseline="30000" dirty="0" smtClean="0"/>
              <a:t>th</a:t>
            </a:r>
            <a:r>
              <a:rPr lang="en-IE" dirty="0" smtClean="0"/>
              <a:t> – snow showers and significant cold </a:t>
            </a:r>
          </a:p>
          <a:p>
            <a:r>
              <a:rPr lang="en-IE" dirty="0" smtClean="0"/>
              <a:t>Snowfall Kilkenny City 15 – 20 cm over the three days</a:t>
            </a:r>
          </a:p>
          <a:p>
            <a:r>
              <a:rPr lang="en-IE" dirty="0" smtClean="0"/>
              <a:t>Roads &amp; footpaths in treacherous condition</a:t>
            </a:r>
          </a:p>
          <a:p>
            <a:r>
              <a:rPr lang="en-IE" dirty="0" smtClean="0"/>
              <a:t>March 1</a:t>
            </a:r>
            <a:r>
              <a:rPr lang="en-IE" baseline="30000" dirty="0" smtClean="0"/>
              <a:t>st</a:t>
            </a:r>
            <a:r>
              <a:rPr lang="en-IE" dirty="0" smtClean="0"/>
              <a:t>, 2</a:t>
            </a:r>
            <a:r>
              <a:rPr lang="en-IE" baseline="30000" dirty="0" smtClean="0"/>
              <a:t>nd</a:t>
            </a:r>
            <a:r>
              <a:rPr lang="en-IE" dirty="0" smtClean="0"/>
              <a:t> &amp; 3</a:t>
            </a:r>
            <a:r>
              <a:rPr lang="en-IE" baseline="30000" dirty="0" smtClean="0"/>
              <a:t>rd</a:t>
            </a:r>
            <a:r>
              <a:rPr lang="en-IE" dirty="0" smtClean="0"/>
              <a:t> persistent snow showers with drifts mainly in North, East and South of County</a:t>
            </a:r>
          </a:p>
          <a:p>
            <a:r>
              <a:rPr lang="en-IE" dirty="0" smtClean="0"/>
              <a:t>Drifts of up to 2.5m in places</a:t>
            </a:r>
          </a:p>
          <a:p>
            <a:r>
              <a:rPr lang="en-IE" dirty="0" smtClean="0"/>
              <a:t>Extremely difficulty driving and walking conditions with many rural roads impassable </a:t>
            </a:r>
          </a:p>
          <a:p>
            <a:r>
              <a:rPr lang="en-IE" dirty="0" smtClean="0"/>
              <a:t>Significant homes in rural areas cut off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Effects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Difficulties in accessing hospital and care facilities </a:t>
            </a:r>
          </a:p>
          <a:p>
            <a:r>
              <a:rPr lang="en-IE" dirty="0" smtClean="0"/>
              <a:t>Critical routes and motorway impassable in certain areas - N24, N25, N29, N8</a:t>
            </a:r>
          </a:p>
          <a:p>
            <a:r>
              <a:rPr lang="en-IE" dirty="0" smtClean="0"/>
              <a:t>M9 drivable with care only one lane open</a:t>
            </a:r>
          </a:p>
          <a:p>
            <a:r>
              <a:rPr lang="en-IE" dirty="0" smtClean="0"/>
              <a:t>Access for emergency personnel to work and for emergency vehicles</a:t>
            </a:r>
          </a:p>
          <a:p>
            <a:r>
              <a:rPr lang="en-IE" dirty="0" smtClean="0"/>
              <a:t>Care staff and home help to access patients</a:t>
            </a:r>
          </a:p>
          <a:p>
            <a:r>
              <a:rPr lang="en-IE" dirty="0" smtClean="0"/>
              <a:t>Access to workplace for critical staff nursing, fire services</a:t>
            </a:r>
          </a:p>
          <a:p>
            <a:r>
              <a:rPr lang="en-IE" dirty="0" err="1" smtClean="0"/>
              <a:t>Dialasis</a:t>
            </a:r>
            <a:r>
              <a:rPr lang="en-IE" dirty="0" smtClean="0"/>
              <a:t> patients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Effects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Access to Dairy farms</a:t>
            </a:r>
          </a:p>
          <a:p>
            <a:r>
              <a:rPr lang="en-IE" dirty="0" smtClean="0"/>
              <a:t>Access to farm animals</a:t>
            </a:r>
          </a:p>
          <a:p>
            <a:r>
              <a:rPr lang="en-IE" dirty="0" smtClean="0"/>
              <a:t>Good Shepherd Centre full to capacity</a:t>
            </a:r>
          </a:p>
          <a:p>
            <a:r>
              <a:rPr lang="en-IE" dirty="0" smtClean="0"/>
              <a:t>Access to water and waste water plants problematic</a:t>
            </a:r>
          </a:p>
          <a:p>
            <a:r>
              <a:rPr lang="en-IE" dirty="0" smtClean="0"/>
              <a:t>Need to conserve water supplies</a:t>
            </a:r>
          </a:p>
          <a:p>
            <a:r>
              <a:rPr lang="en-IE" dirty="0" smtClean="0"/>
              <a:t>Housing maintenance calls – frozen pipes and heating</a:t>
            </a:r>
          </a:p>
          <a:p>
            <a:r>
              <a:rPr lang="en-IE" dirty="0" smtClean="0"/>
              <a:t>Difficulties to salt / plough roads in heavy snow showers</a:t>
            </a:r>
            <a:endParaRPr lang="en-I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Call Centre and Out of Hours Emergency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9552" y="2132856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Calls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 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28/02/2018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03/03/23018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05/03/2018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357</TotalTime>
  <Words>1081</Words>
  <Application>Microsoft Office PowerPoint</Application>
  <PresentationFormat>On-screen Show (4:3)</PresentationFormat>
  <Paragraphs>330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Severe Weather &amp; Storm Emma  28th Feb – 5th March 2018</vt:lpstr>
      <vt:lpstr>Content</vt:lpstr>
      <vt:lpstr>Early Warning</vt:lpstr>
      <vt:lpstr>Local Preparations</vt:lpstr>
      <vt:lpstr>Local Preparations</vt:lpstr>
      <vt:lpstr>Snow / Severe Cold</vt:lpstr>
      <vt:lpstr>The Effects</vt:lpstr>
      <vt:lpstr>The Effects</vt:lpstr>
      <vt:lpstr>Call Centre and Out of Hours Emergency</vt:lpstr>
      <vt:lpstr>Salt</vt:lpstr>
      <vt:lpstr>Machinery Yard</vt:lpstr>
      <vt:lpstr>Snow Ploughs </vt:lpstr>
      <vt:lpstr>Clearing the Roads</vt:lpstr>
      <vt:lpstr>Own &amp; Contractor Plant</vt:lpstr>
      <vt:lpstr>Slide 15</vt:lpstr>
      <vt:lpstr>Coppanagh</vt:lpstr>
      <vt:lpstr>Graiguenamanagh </vt:lpstr>
      <vt:lpstr>Piltown </vt:lpstr>
      <vt:lpstr>Deployment of Staff </vt:lpstr>
      <vt:lpstr>Kilkenny City </vt:lpstr>
      <vt:lpstr>Kilkenny City                  Urlingford </vt:lpstr>
      <vt:lpstr>Assistance Civil Defence</vt:lpstr>
      <vt:lpstr>Civil Defence</vt:lpstr>
      <vt:lpstr>Assistance Defence Forces</vt:lpstr>
      <vt:lpstr>Defence Forces Totals South East</vt:lpstr>
      <vt:lpstr>Defence Forces Total South East</vt:lpstr>
      <vt:lpstr>Defence Forces </vt:lpstr>
      <vt:lpstr>Fire Service</vt:lpstr>
      <vt:lpstr>Fire Services </vt:lpstr>
      <vt:lpstr>Other assistance</vt:lpstr>
      <vt:lpstr>Slide 31</vt:lpstr>
      <vt:lpstr>Slide 32</vt:lpstr>
      <vt:lpstr>Slide 33</vt:lpstr>
      <vt:lpstr>Slide 34</vt:lpstr>
      <vt:lpstr>Slide 35</vt:lpstr>
      <vt:lpstr>Next Step</vt:lpstr>
    </vt:vector>
  </TitlesOfParts>
  <Company>Kilkenny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&amp; Storm Emma  28th Feb – 5th March 2018</dc:title>
  <dc:creator>temp</dc:creator>
  <cp:lastModifiedBy>brkelly</cp:lastModifiedBy>
  <cp:revision>39</cp:revision>
  <dcterms:created xsi:type="dcterms:W3CDTF">2018-03-09T08:42:54Z</dcterms:created>
  <dcterms:modified xsi:type="dcterms:W3CDTF">2018-03-12T14:47:23Z</dcterms:modified>
</cp:coreProperties>
</file>