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4" r:id="rId8"/>
    <p:sldId id="289" r:id="rId9"/>
    <p:sldId id="285" r:id="rId10"/>
    <p:sldId id="286" r:id="rId11"/>
    <p:sldId id="287" r:id="rId12"/>
    <p:sldId id="288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CC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090DD-12D0-4294-ACC6-CADCBDFE0175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IE"/>
        </a:p>
      </dgm:t>
    </dgm:pt>
    <dgm:pt modelId="{264FF610-29FB-46CC-A205-A668564F9EFB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95000"/>
                  <a:lumOff val="5000"/>
                </a:schemeClr>
              </a:solidFill>
            </a:rPr>
            <a:t>Infrastructure and Service Delivery</a:t>
          </a:r>
          <a:endParaRPr lang="en-I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502723-72CB-4C85-A03F-19C3B18090C7}" type="parTrans" cxnId="{0CED53AA-548E-4453-89F2-20EEFB2AFC0F}">
      <dgm:prSet/>
      <dgm:spPr/>
      <dgm:t>
        <a:bodyPr/>
        <a:lstStyle/>
        <a:p>
          <a:endParaRPr lang="en-IE"/>
        </a:p>
      </dgm:t>
    </dgm:pt>
    <dgm:pt modelId="{02EE290C-E06C-4445-BDF5-17845DD27107}" type="sibTrans" cxnId="{0CED53AA-548E-4453-89F2-20EEFB2AFC0F}">
      <dgm:prSet/>
      <dgm:spPr/>
      <dgm:t>
        <a:bodyPr/>
        <a:lstStyle/>
        <a:p>
          <a:endParaRPr lang="en-IE"/>
        </a:p>
      </dgm:t>
    </dgm:pt>
    <dgm:pt modelId="{4F444591-1215-4602-A9CD-56F5C68FF7F4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95000"/>
                  <a:lumOff val="5000"/>
                </a:schemeClr>
              </a:solidFill>
            </a:rPr>
            <a:t>Library Team</a:t>
          </a:r>
          <a:endParaRPr lang="en-I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3FFC4C-252D-4F58-AB16-504A6CC8F2F7}" type="parTrans" cxnId="{141ECD6B-9825-49E9-B865-4D9F090B6B86}">
      <dgm:prSet/>
      <dgm:spPr/>
      <dgm:t>
        <a:bodyPr/>
        <a:lstStyle/>
        <a:p>
          <a:endParaRPr lang="en-IE"/>
        </a:p>
      </dgm:t>
    </dgm:pt>
    <dgm:pt modelId="{D5F47B75-C704-4143-B89B-50AE5BCF4B77}" type="sibTrans" cxnId="{141ECD6B-9825-49E9-B865-4D9F090B6B86}">
      <dgm:prSet/>
      <dgm:spPr/>
      <dgm:t>
        <a:bodyPr/>
        <a:lstStyle/>
        <a:p>
          <a:endParaRPr lang="en-IE"/>
        </a:p>
      </dgm:t>
    </dgm:pt>
    <dgm:pt modelId="{773F2348-1620-49DF-A1B7-76CD70B0A2CB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95000"/>
                  <a:lumOff val="5000"/>
                </a:schemeClr>
              </a:solidFill>
            </a:rPr>
            <a:t>Promotion &amp; Marketing</a:t>
          </a:r>
          <a:endParaRPr lang="en-I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3BF226-2340-47A1-8028-1BE08A8B50F2}" type="parTrans" cxnId="{2C951382-C2C6-4064-AAC3-3A2BFBE88E5C}">
      <dgm:prSet/>
      <dgm:spPr/>
      <dgm:t>
        <a:bodyPr/>
        <a:lstStyle/>
        <a:p>
          <a:endParaRPr lang="en-IE"/>
        </a:p>
      </dgm:t>
    </dgm:pt>
    <dgm:pt modelId="{022CC90C-EAAF-4B27-96E3-205F805BCFDC}" type="sibTrans" cxnId="{2C951382-C2C6-4064-AAC3-3A2BFBE88E5C}">
      <dgm:prSet/>
      <dgm:spPr/>
      <dgm:t>
        <a:bodyPr/>
        <a:lstStyle/>
        <a:p>
          <a:endParaRPr lang="en-IE"/>
        </a:p>
      </dgm:t>
    </dgm:pt>
    <dgm:pt modelId="{8EC4640C-7455-406A-8FF7-E9B55A7767F7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95000"/>
                  <a:lumOff val="5000"/>
                </a:schemeClr>
              </a:solidFill>
            </a:rPr>
            <a:t>Collections</a:t>
          </a:r>
          <a:endParaRPr lang="en-I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BA5B6A0-85B6-4A5D-A28C-0F285C7E7A41}" type="parTrans" cxnId="{D13CF973-CB92-46C8-BE28-03ECB8C12803}">
      <dgm:prSet/>
      <dgm:spPr/>
      <dgm:t>
        <a:bodyPr/>
        <a:lstStyle/>
        <a:p>
          <a:endParaRPr lang="en-IE"/>
        </a:p>
      </dgm:t>
    </dgm:pt>
    <dgm:pt modelId="{DD16D8C7-EEC3-4AD0-A45D-1B6537665305}" type="sibTrans" cxnId="{D13CF973-CB92-46C8-BE28-03ECB8C12803}">
      <dgm:prSet/>
      <dgm:spPr/>
      <dgm:t>
        <a:bodyPr/>
        <a:lstStyle/>
        <a:p>
          <a:endParaRPr lang="en-IE"/>
        </a:p>
      </dgm:t>
    </dgm:pt>
    <dgm:pt modelId="{E5FA2A6F-9DE4-4AFB-9245-CC211051B824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95000"/>
                  <a:lumOff val="5000"/>
                </a:schemeClr>
              </a:solidFill>
            </a:rPr>
            <a:t>Funding</a:t>
          </a:r>
          <a:endParaRPr lang="en-I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EF9A9DD-D6AB-4933-8DE1-B8E67ED1C17F}" type="parTrans" cxnId="{4DDB47EB-0993-4A90-8BEC-9EDCD48A51A9}">
      <dgm:prSet/>
      <dgm:spPr/>
      <dgm:t>
        <a:bodyPr/>
        <a:lstStyle/>
        <a:p>
          <a:endParaRPr lang="en-IE"/>
        </a:p>
      </dgm:t>
    </dgm:pt>
    <dgm:pt modelId="{FD839363-6853-4BFA-8D89-649D7EED4601}" type="sibTrans" cxnId="{4DDB47EB-0993-4A90-8BEC-9EDCD48A51A9}">
      <dgm:prSet/>
      <dgm:spPr/>
      <dgm:t>
        <a:bodyPr/>
        <a:lstStyle/>
        <a:p>
          <a:endParaRPr lang="en-IE"/>
        </a:p>
      </dgm:t>
    </dgm:pt>
    <dgm:pt modelId="{0FEFB8F3-9E32-47F3-A465-8CF58ACBEA20}">
      <dgm:prSet phldrT="[Text]"/>
      <dgm:spPr/>
      <dgm:t>
        <a:bodyPr/>
        <a:lstStyle/>
        <a:p>
          <a:r>
            <a:rPr lang="en-IE" dirty="0" smtClean="0">
              <a:solidFill>
                <a:schemeClr val="tx1">
                  <a:lumMod val="95000"/>
                  <a:lumOff val="5000"/>
                </a:schemeClr>
              </a:solidFill>
            </a:rPr>
            <a:t>Research &amp; Development</a:t>
          </a:r>
          <a:endParaRPr lang="en-IE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1947516-0A2A-4909-80E7-3B3B4936FB27}" type="parTrans" cxnId="{57AF467A-8329-4504-B1B9-9165A9216FAA}">
      <dgm:prSet/>
      <dgm:spPr/>
      <dgm:t>
        <a:bodyPr/>
        <a:lstStyle/>
        <a:p>
          <a:endParaRPr lang="en-IE"/>
        </a:p>
      </dgm:t>
    </dgm:pt>
    <dgm:pt modelId="{8CA3F7B2-4986-49A4-A465-AB825F3E6789}" type="sibTrans" cxnId="{57AF467A-8329-4504-B1B9-9165A9216FAA}">
      <dgm:prSet/>
      <dgm:spPr/>
      <dgm:t>
        <a:bodyPr/>
        <a:lstStyle/>
        <a:p>
          <a:endParaRPr lang="en-IE"/>
        </a:p>
      </dgm:t>
    </dgm:pt>
    <dgm:pt modelId="{BAC93322-F9AA-4A45-886D-F6F433357A8F}" type="pres">
      <dgm:prSet presAssocID="{932090DD-12D0-4294-ACC6-CADCBDFE01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04D52D3-46F2-4F71-9907-DA1D5A80D86B}" type="pres">
      <dgm:prSet presAssocID="{264FF610-29FB-46CC-A205-A668564F9E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3B396A2-7D9A-447D-B7DA-25E422E1BDB6}" type="pres">
      <dgm:prSet presAssocID="{02EE290C-E06C-4445-BDF5-17845DD27107}" presName="sibTrans" presStyleCnt="0"/>
      <dgm:spPr/>
    </dgm:pt>
    <dgm:pt modelId="{242D19BD-C78A-47D1-BF4E-EC3AD49F3251}" type="pres">
      <dgm:prSet presAssocID="{4F444591-1215-4602-A9CD-56F5C68FF7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819D5C9-57BA-4A2E-8527-9CAE3F7F8382}" type="pres">
      <dgm:prSet presAssocID="{D5F47B75-C704-4143-B89B-50AE5BCF4B77}" presName="sibTrans" presStyleCnt="0"/>
      <dgm:spPr/>
    </dgm:pt>
    <dgm:pt modelId="{D990E3BD-6B50-497B-A3BF-FEB1765FF7D0}" type="pres">
      <dgm:prSet presAssocID="{773F2348-1620-49DF-A1B7-76CD70B0A2C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2C075D6-EDA9-42AC-A662-7D305A74CC01}" type="pres">
      <dgm:prSet presAssocID="{022CC90C-EAAF-4B27-96E3-205F805BCFDC}" presName="sibTrans" presStyleCnt="0"/>
      <dgm:spPr/>
    </dgm:pt>
    <dgm:pt modelId="{0A68CFAB-19F6-4DB5-8230-7E731427A50C}" type="pres">
      <dgm:prSet presAssocID="{8EC4640C-7455-406A-8FF7-E9B55A7767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AD9AD2-B7CE-40B8-ACAE-DA4B06F536F7}" type="pres">
      <dgm:prSet presAssocID="{DD16D8C7-EEC3-4AD0-A45D-1B6537665305}" presName="sibTrans" presStyleCnt="0"/>
      <dgm:spPr/>
    </dgm:pt>
    <dgm:pt modelId="{AA5554B0-D1F9-4158-A565-31CA2F6DF46A}" type="pres">
      <dgm:prSet presAssocID="{E5FA2A6F-9DE4-4AFB-9245-CC211051B8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30C479A-E2FA-45EB-B2E9-C4717F765C79}" type="pres">
      <dgm:prSet presAssocID="{FD839363-6853-4BFA-8D89-649D7EED4601}" presName="sibTrans" presStyleCnt="0"/>
      <dgm:spPr/>
    </dgm:pt>
    <dgm:pt modelId="{C8BA4BD8-F056-4C42-9161-0418B2A80BC3}" type="pres">
      <dgm:prSet presAssocID="{0FEFB8F3-9E32-47F3-A465-8CF58ACBEA2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CED53AA-548E-4453-89F2-20EEFB2AFC0F}" srcId="{932090DD-12D0-4294-ACC6-CADCBDFE0175}" destId="{264FF610-29FB-46CC-A205-A668564F9EFB}" srcOrd="0" destOrd="0" parTransId="{20502723-72CB-4C85-A03F-19C3B18090C7}" sibTransId="{02EE290C-E06C-4445-BDF5-17845DD27107}"/>
    <dgm:cxn modelId="{57AF467A-8329-4504-B1B9-9165A9216FAA}" srcId="{932090DD-12D0-4294-ACC6-CADCBDFE0175}" destId="{0FEFB8F3-9E32-47F3-A465-8CF58ACBEA20}" srcOrd="5" destOrd="0" parTransId="{41947516-0A2A-4909-80E7-3B3B4936FB27}" sibTransId="{8CA3F7B2-4986-49A4-A465-AB825F3E6789}"/>
    <dgm:cxn modelId="{2C951382-C2C6-4064-AAC3-3A2BFBE88E5C}" srcId="{932090DD-12D0-4294-ACC6-CADCBDFE0175}" destId="{773F2348-1620-49DF-A1B7-76CD70B0A2CB}" srcOrd="2" destOrd="0" parTransId="{A03BF226-2340-47A1-8028-1BE08A8B50F2}" sibTransId="{022CC90C-EAAF-4B27-96E3-205F805BCFDC}"/>
    <dgm:cxn modelId="{7D1E739B-DECF-48A6-B880-085DAFFD0013}" type="presOf" srcId="{932090DD-12D0-4294-ACC6-CADCBDFE0175}" destId="{BAC93322-F9AA-4A45-886D-F6F433357A8F}" srcOrd="0" destOrd="0" presId="urn:microsoft.com/office/officeart/2005/8/layout/default"/>
    <dgm:cxn modelId="{D13CF973-CB92-46C8-BE28-03ECB8C12803}" srcId="{932090DD-12D0-4294-ACC6-CADCBDFE0175}" destId="{8EC4640C-7455-406A-8FF7-E9B55A7767F7}" srcOrd="3" destOrd="0" parTransId="{7BA5B6A0-85B6-4A5D-A28C-0F285C7E7A41}" sibTransId="{DD16D8C7-EEC3-4AD0-A45D-1B6537665305}"/>
    <dgm:cxn modelId="{4DDB47EB-0993-4A90-8BEC-9EDCD48A51A9}" srcId="{932090DD-12D0-4294-ACC6-CADCBDFE0175}" destId="{E5FA2A6F-9DE4-4AFB-9245-CC211051B824}" srcOrd="4" destOrd="0" parTransId="{CEF9A9DD-D6AB-4933-8DE1-B8E67ED1C17F}" sibTransId="{FD839363-6853-4BFA-8D89-649D7EED4601}"/>
    <dgm:cxn modelId="{141ECD6B-9825-49E9-B865-4D9F090B6B86}" srcId="{932090DD-12D0-4294-ACC6-CADCBDFE0175}" destId="{4F444591-1215-4602-A9CD-56F5C68FF7F4}" srcOrd="1" destOrd="0" parTransId="{953FFC4C-252D-4F58-AB16-504A6CC8F2F7}" sibTransId="{D5F47B75-C704-4143-B89B-50AE5BCF4B77}"/>
    <dgm:cxn modelId="{19C39F79-B9D9-4F78-B6BF-A753E139FDA5}" type="presOf" srcId="{773F2348-1620-49DF-A1B7-76CD70B0A2CB}" destId="{D990E3BD-6B50-497B-A3BF-FEB1765FF7D0}" srcOrd="0" destOrd="0" presId="urn:microsoft.com/office/officeart/2005/8/layout/default"/>
    <dgm:cxn modelId="{2D9B0EC0-63E2-49B3-8B53-433DFB60C77B}" type="presOf" srcId="{E5FA2A6F-9DE4-4AFB-9245-CC211051B824}" destId="{AA5554B0-D1F9-4158-A565-31CA2F6DF46A}" srcOrd="0" destOrd="0" presId="urn:microsoft.com/office/officeart/2005/8/layout/default"/>
    <dgm:cxn modelId="{6E1C17DD-22B6-44E4-9C5E-2AA82D2B7AE4}" type="presOf" srcId="{8EC4640C-7455-406A-8FF7-E9B55A7767F7}" destId="{0A68CFAB-19F6-4DB5-8230-7E731427A50C}" srcOrd="0" destOrd="0" presId="urn:microsoft.com/office/officeart/2005/8/layout/default"/>
    <dgm:cxn modelId="{2A80CAA4-F874-41A0-B18D-949046B893C6}" type="presOf" srcId="{264FF610-29FB-46CC-A205-A668564F9EFB}" destId="{304D52D3-46F2-4F71-9907-DA1D5A80D86B}" srcOrd="0" destOrd="0" presId="urn:microsoft.com/office/officeart/2005/8/layout/default"/>
    <dgm:cxn modelId="{F71B017A-5002-4778-AC9D-C9298C3DE426}" type="presOf" srcId="{4F444591-1215-4602-A9CD-56F5C68FF7F4}" destId="{242D19BD-C78A-47D1-BF4E-EC3AD49F3251}" srcOrd="0" destOrd="0" presId="urn:microsoft.com/office/officeart/2005/8/layout/default"/>
    <dgm:cxn modelId="{DE63BBD4-684F-402E-B38C-A325C3793E51}" type="presOf" srcId="{0FEFB8F3-9E32-47F3-A465-8CF58ACBEA20}" destId="{C8BA4BD8-F056-4C42-9161-0418B2A80BC3}" srcOrd="0" destOrd="0" presId="urn:microsoft.com/office/officeart/2005/8/layout/default"/>
    <dgm:cxn modelId="{CB4B4EED-9DB6-4F52-9963-F8E5A0D997A8}" type="presParOf" srcId="{BAC93322-F9AA-4A45-886D-F6F433357A8F}" destId="{304D52D3-46F2-4F71-9907-DA1D5A80D86B}" srcOrd="0" destOrd="0" presId="urn:microsoft.com/office/officeart/2005/8/layout/default"/>
    <dgm:cxn modelId="{92699C4C-9C21-449B-9892-EC2F0C40A498}" type="presParOf" srcId="{BAC93322-F9AA-4A45-886D-F6F433357A8F}" destId="{93B396A2-7D9A-447D-B7DA-25E422E1BDB6}" srcOrd="1" destOrd="0" presId="urn:microsoft.com/office/officeart/2005/8/layout/default"/>
    <dgm:cxn modelId="{DC440F26-47BF-4AE3-AE11-C382C989F02D}" type="presParOf" srcId="{BAC93322-F9AA-4A45-886D-F6F433357A8F}" destId="{242D19BD-C78A-47D1-BF4E-EC3AD49F3251}" srcOrd="2" destOrd="0" presId="urn:microsoft.com/office/officeart/2005/8/layout/default"/>
    <dgm:cxn modelId="{9E9A1FC9-F777-4022-9795-D0861EC52FD0}" type="presParOf" srcId="{BAC93322-F9AA-4A45-886D-F6F433357A8F}" destId="{F819D5C9-57BA-4A2E-8527-9CAE3F7F8382}" srcOrd="3" destOrd="0" presId="urn:microsoft.com/office/officeart/2005/8/layout/default"/>
    <dgm:cxn modelId="{23B68689-4205-4EDE-8361-CFEBCA4767F8}" type="presParOf" srcId="{BAC93322-F9AA-4A45-886D-F6F433357A8F}" destId="{D990E3BD-6B50-497B-A3BF-FEB1765FF7D0}" srcOrd="4" destOrd="0" presId="urn:microsoft.com/office/officeart/2005/8/layout/default"/>
    <dgm:cxn modelId="{E7FB1C56-26FA-426B-BDB2-D47D86F4E721}" type="presParOf" srcId="{BAC93322-F9AA-4A45-886D-F6F433357A8F}" destId="{E2C075D6-EDA9-42AC-A662-7D305A74CC01}" srcOrd="5" destOrd="0" presId="urn:microsoft.com/office/officeart/2005/8/layout/default"/>
    <dgm:cxn modelId="{5E306946-B6F7-427A-B242-6B515D999A22}" type="presParOf" srcId="{BAC93322-F9AA-4A45-886D-F6F433357A8F}" destId="{0A68CFAB-19F6-4DB5-8230-7E731427A50C}" srcOrd="6" destOrd="0" presId="urn:microsoft.com/office/officeart/2005/8/layout/default"/>
    <dgm:cxn modelId="{467F9C9A-D19B-4C44-B4DD-97360E119CB4}" type="presParOf" srcId="{BAC93322-F9AA-4A45-886D-F6F433357A8F}" destId="{DAAD9AD2-B7CE-40B8-ACAE-DA4B06F536F7}" srcOrd="7" destOrd="0" presId="urn:microsoft.com/office/officeart/2005/8/layout/default"/>
    <dgm:cxn modelId="{E87EAE77-F975-42D9-A902-9F201EB4D802}" type="presParOf" srcId="{BAC93322-F9AA-4A45-886D-F6F433357A8F}" destId="{AA5554B0-D1F9-4158-A565-31CA2F6DF46A}" srcOrd="8" destOrd="0" presId="urn:microsoft.com/office/officeart/2005/8/layout/default"/>
    <dgm:cxn modelId="{B4E2AE0D-0A12-4D24-A2DC-A50198FE73F8}" type="presParOf" srcId="{BAC93322-F9AA-4A45-886D-F6F433357A8F}" destId="{E30C479A-E2FA-45EB-B2E9-C4717F765C79}" srcOrd="9" destOrd="0" presId="urn:microsoft.com/office/officeart/2005/8/layout/default"/>
    <dgm:cxn modelId="{0766959E-B7D9-4E76-9D75-7ED2E554B121}" type="presParOf" srcId="{BAC93322-F9AA-4A45-886D-F6F433357A8F}" destId="{C8BA4BD8-F056-4C42-9161-0418B2A80BC3}" srcOrd="1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D52D3-46F2-4F71-9907-DA1D5A80D86B}">
      <dsp:nvSpPr>
        <dsp:cNvPr id="0" name=""/>
        <dsp:cNvSpPr/>
      </dsp:nvSpPr>
      <dsp:spPr>
        <a:xfrm>
          <a:off x="660201" y="2046"/>
          <a:ext cx="2274093" cy="1364456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Infrastructure and Service Delivery</a:t>
          </a:r>
          <a:endParaRPr lang="en-IE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60201" y="2046"/>
        <a:ext cx="2274093" cy="1364456"/>
      </dsp:txXfrm>
    </dsp:sp>
    <dsp:sp modelId="{242D19BD-C78A-47D1-BF4E-EC3AD49F3251}">
      <dsp:nvSpPr>
        <dsp:cNvPr id="0" name=""/>
        <dsp:cNvSpPr/>
      </dsp:nvSpPr>
      <dsp:spPr>
        <a:xfrm>
          <a:off x="3161704" y="2046"/>
          <a:ext cx="2274093" cy="1364456"/>
        </a:xfrm>
        <a:prstGeom prst="rect">
          <a:avLst/>
        </a:prstGeom>
        <a:solidFill>
          <a:schemeClr val="accent4">
            <a:shade val="50000"/>
            <a:hueOff val="91692"/>
            <a:satOff val="-5044"/>
            <a:lumOff val="14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Library Team</a:t>
          </a:r>
          <a:endParaRPr lang="en-IE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704" y="2046"/>
        <a:ext cx="2274093" cy="1364456"/>
      </dsp:txXfrm>
    </dsp:sp>
    <dsp:sp modelId="{D990E3BD-6B50-497B-A3BF-FEB1765FF7D0}">
      <dsp:nvSpPr>
        <dsp:cNvPr id="0" name=""/>
        <dsp:cNvSpPr/>
      </dsp:nvSpPr>
      <dsp:spPr>
        <a:xfrm>
          <a:off x="660201" y="1593911"/>
          <a:ext cx="2274093" cy="1364456"/>
        </a:xfrm>
        <a:prstGeom prst="rect">
          <a:avLst/>
        </a:prstGeom>
        <a:solidFill>
          <a:schemeClr val="accent4">
            <a:shade val="50000"/>
            <a:hueOff val="183384"/>
            <a:satOff val="-10088"/>
            <a:lumOff val="29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Promotion &amp; Marketing</a:t>
          </a:r>
          <a:endParaRPr lang="en-IE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60201" y="1593911"/>
        <a:ext cx="2274093" cy="1364456"/>
      </dsp:txXfrm>
    </dsp:sp>
    <dsp:sp modelId="{0A68CFAB-19F6-4DB5-8230-7E731427A50C}">
      <dsp:nvSpPr>
        <dsp:cNvPr id="0" name=""/>
        <dsp:cNvSpPr/>
      </dsp:nvSpPr>
      <dsp:spPr>
        <a:xfrm>
          <a:off x="3161704" y="1593911"/>
          <a:ext cx="2274093" cy="1364456"/>
        </a:xfrm>
        <a:prstGeom prst="rect">
          <a:avLst/>
        </a:prstGeom>
        <a:solidFill>
          <a:schemeClr val="accent4">
            <a:shade val="50000"/>
            <a:hueOff val="275077"/>
            <a:satOff val="-15132"/>
            <a:lumOff val="43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Collections</a:t>
          </a:r>
          <a:endParaRPr lang="en-IE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704" y="1593911"/>
        <a:ext cx="2274093" cy="1364456"/>
      </dsp:txXfrm>
    </dsp:sp>
    <dsp:sp modelId="{AA5554B0-D1F9-4158-A565-31CA2F6DF46A}">
      <dsp:nvSpPr>
        <dsp:cNvPr id="0" name=""/>
        <dsp:cNvSpPr/>
      </dsp:nvSpPr>
      <dsp:spPr>
        <a:xfrm>
          <a:off x="660201" y="3185777"/>
          <a:ext cx="2274093" cy="1364456"/>
        </a:xfrm>
        <a:prstGeom prst="rect">
          <a:avLst/>
        </a:prstGeom>
        <a:solidFill>
          <a:schemeClr val="accent4">
            <a:shade val="50000"/>
            <a:hueOff val="183384"/>
            <a:satOff val="-10088"/>
            <a:lumOff val="29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Funding</a:t>
          </a:r>
          <a:endParaRPr lang="en-IE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60201" y="3185777"/>
        <a:ext cx="2274093" cy="1364456"/>
      </dsp:txXfrm>
    </dsp:sp>
    <dsp:sp modelId="{C8BA4BD8-F056-4C42-9161-0418B2A80BC3}">
      <dsp:nvSpPr>
        <dsp:cNvPr id="0" name=""/>
        <dsp:cNvSpPr/>
      </dsp:nvSpPr>
      <dsp:spPr>
        <a:xfrm>
          <a:off x="3161704" y="3185777"/>
          <a:ext cx="2274093" cy="1364456"/>
        </a:xfrm>
        <a:prstGeom prst="rect">
          <a:avLst/>
        </a:prstGeom>
        <a:solidFill>
          <a:schemeClr val="accent4">
            <a:shade val="50000"/>
            <a:hueOff val="91692"/>
            <a:satOff val="-5044"/>
            <a:lumOff val="14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Research &amp; Development</a:t>
          </a:r>
          <a:endParaRPr lang="en-IE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61704" y="3185777"/>
        <a:ext cx="2274093" cy="1364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06EDB-805B-4AE6-A36C-BE6DB1E57A1D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B461C-BEBF-43DA-BE94-1356177B3A6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9B8EA-A151-4BBE-B8CF-B7F2022D8539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A64C0-54D9-46F4-BC0A-8C1CA3F0A9F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552FEB-5878-404B-99BD-49DFD713D733}" type="datetimeFigureOut">
              <a:rPr lang="en-IE" smtClean="0"/>
              <a:pPr/>
              <a:t>15/01/2018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440E6D-0D9B-405C-8496-0D60E339C83D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4869160"/>
            <a:ext cx="708883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 for Public Libraries</a:t>
            </a:r>
            <a:b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IE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2018-2022</a:t>
            </a:r>
            <a:endParaRPr lang="en-I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heading for KK people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968552" cy="1670461"/>
          </a:xfrm>
          <a:prstGeom prst="rect">
            <a:avLst/>
          </a:prstGeom>
        </p:spPr>
      </p:pic>
      <p:pic>
        <p:nvPicPr>
          <p:cNvPr id="6" name="Picture 5" descr="mobile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420888"/>
            <a:ext cx="3312368" cy="2208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95-EU9A3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420888"/>
            <a:ext cx="3333564" cy="2222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en-IE" sz="3900" b="1" dirty="0" smtClean="0"/>
              <a:t>Six Enablers</a:t>
            </a:r>
            <a:endParaRPr lang="en-IE" sz="39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979712" y="1340768"/>
          <a:ext cx="60960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en-IE" sz="3900" b="1" dirty="0" smtClean="0"/>
              <a:t>Consultation Process</a:t>
            </a:r>
            <a:endParaRPr lang="en-IE" sz="3900" b="1" dirty="0"/>
          </a:p>
        </p:txBody>
      </p:sp>
      <p:pic>
        <p:nvPicPr>
          <p:cNvPr id="4" name="Content Placeholder 3" descr="consultation po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4639149" cy="5344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 Issues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/>
          <a:lstStyle/>
          <a:p>
            <a:r>
              <a:rPr lang="en-IE" dirty="0" smtClean="0"/>
              <a:t>Increase Membership</a:t>
            </a:r>
          </a:p>
          <a:p>
            <a:r>
              <a:rPr lang="en-IE" dirty="0" smtClean="0"/>
              <a:t>Abolish fines and charges</a:t>
            </a:r>
          </a:p>
          <a:p>
            <a:r>
              <a:rPr lang="en-IE" dirty="0" smtClean="0"/>
              <a:t>Capital Programme</a:t>
            </a:r>
          </a:p>
          <a:p>
            <a:r>
              <a:rPr lang="en-IE" dirty="0" err="1" smtClean="0"/>
              <a:t>Bookfund</a:t>
            </a:r>
            <a:r>
              <a:rPr lang="en-IE" dirty="0" smtClean="0"/>
              <a:t> target of €4 per head of population</a:t>
            </a:r>
          </a:p>
          <a:p>
            <a:r>
              <a:rPr lang="en-IE" dirty="0" smtClean="0"/>
              <a:t>Provide for increased resources to deliver on the ambition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en-I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endParaRPr lang="en-IE" sz="3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1556792"/>
            <a:ext cx="324036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   Kilkenny County Council</a:t>
            </a:r>
          </a:p>
          <a:p>
            <a:r>
              <a:rPr lang="en-IE" dirty="0" smtClean="0"/>
              <a:t>   Public Library Service</a:t>
            </a:r>
            <a:endParaRPr lang="en-IE" dirty="0"/>
          </a:p>
        </p:txBody>
      </p:sp>
      <p:sp>
        <p:nvSpPr>
          <p:cNvPr id="9" name="Oval 8"/>
          <p:cNvSpPr/>
          <p:nvPr/>
        </p:nvSpPr>
        <p:spPr>
          <a:xfrm>
            <a:off x="2699792" y="1268760"/>
            <a:ext cx="1368152" cy="122413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92D050"/>
              </a:solidFill>
            </a:endParaRPr>
          </a:p>
        </p:txBody>
      </p:sp>
      <p:pic>
        <p:nvPicPr>
          <p:cNvPr id="1028" name="Picture 4" descr="C:\Users\aiskelly\AppData\Local\Microsoft\Windows\Temporary Internet Files\Content.IE5\14G9IV7G\2011_Arrow_black_curving_axe_67°_attracti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64288" y="1628800"/>
            <a:ext cx="1266332" cy="126633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75656" y="278092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Delivered via Network of 8 branches, Mobile Library, Local History service</a:t>
            </a:r>
            <a:br>
              <a:rPr lang="en-US" dirty="0" smtClean="0"/>
            </a:br>
            <a:endParaRPr lang="en-US" dirty="0" smtClean="0"/>
          </a:p>
          <a:p>
            <a:pPr algn="ctr" fontAlgn="base"/>
            <a:r>
              <a:rPr lang="en-US" dirty="0" smtClean="0"/>
              <a:t> &amp; online via  www.kilkennylibrary.ie</a:t>
            </a:r>
            <a:endParaRPr lang="en-US" dirty="0"/>
          </a:p>
        </p:txBody>
      </p:sp>
      <p:pic>
        <p:nvPicPr>
          <p:cNvPr id="1029" name="Picture 5" descr="C:\Users\aiskelly\AppData\Local\Microsoft\Windows\Temporary Internet Files\Content.IE5\14G9IV7G\1397079421633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824" y="2492896"/>
            <a:ext cx="1584176" cy="2240666"/>
          </a:xfrm>
          <a:prstGeom prst="rect">
            <a:avLst/>
          </a:prstGeom>
          <a:noFill/>
        </p:spPr>
      </p:pic>
      <p:pic>
        <p:nvPicPr>
          <p:cNvPr id="20" name="Picture 19" descr="loca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212976"/>
            <a:ext cx="1547664" cy="91892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36096" y="4581128"/>
            <a:ext cx="309634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   Minister for Community</a:t>
            </a:r>
          </a:p>
          <a:p>
            <a:r>
              <a:rPr lang="en-IE" dirty="0" smtClean="0"/>
              <a:t>   &amp; Rural Development</a:t>
            </a:r>
          </a:p>
        </p:txBody>
      </p:sp>
      <p:sp>
        <p:nvSpPr>
          <p:cNvPr id="21" name="Oval 20"/>
          <p:cNvSpPr/>
          <p:nvPr/>
        </p:nvSpPr>
        <p:spPr>
          <a:xfrm>
            <a:off x="4211960" y="4365104"/>
            <a:ext cx="1368152" cy="122413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5733256"/>
            <a:ext cx="352839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dirty="0" smtClean="0"/>
              <a:t>       Advisory support from  </a:t>
            </a:r>
          </a:p>
          <a:p>
            <a:r>
              <a:rPr lang="en-IE" dirty="0" smtClean="0"/>
              <a:t>      Libraries Development (LGMA)</a:t>
            </a:r>
            <a:endParaRPr lang="en-IE" dirty="0"/>
          </a:p>
        </p:txBody>
      </p:sp>
      <p:sp>
        <p:nvSpPr>
          <p:cNvPr id="22" name="Oval 21"/>
          <p:cNvSpPr/>
          <p:nvPr/>
        </p:nvSpPr>
        <p:spPr>
          <a:xfrm>
            <a:off x="1331640" y="5445224"/>
            <a:ext cx="1368152" cy="122413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rgbClr val="92D050"/>
              </a:solidFill>
            </a:endParaRPr>
          </a:p>
        </p:txBody>
      </p:sp>
      <p:pic>
        <p:nvPicPr>
          <p:cNvPr id="28" name="Picture 4" descr="C:\Users\aiskelly\AppData\Local\Microsoft\Windows\Temporary Internet Files\Content.IE5\14G9IV7G\2011_Arrow_black_curving_axe_67°_attracti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72727" flipH="1">
            <a:off x="2796023" y="4533344"/>
            <a:ext cx="1266332" cy="1266332"/>
          </a:xfrm>
          <a:prstGeom prst="rect">
            <a:avLst/>
          </a:prstGeom>
          <a:noFill/>
        </p:spPr>
      </p:pic>
      <p:pic>
        <p:nvPicPr>
          <p:cNvPr id="29" name="Picture 4" descr="C:\Users\aiskelly\AppData\Local\Microsoft\Windows\Temporary Internet Files\Content.IE5\14G9IV7G\2011_Arrow_black_curving_axe_67°_attractio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88224" y="3573016"/>
            <a:ext cx="1266332" cy="126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pPr algn="ctr"/>
            <a:r>
              <a:rPr lang="en-IE" sz="3900" b="1" dirty="0" smtClean="0"/>
              <a:t>Strategy</a:t>
            </a:r>
            <a:endParaRPr lang="en-IE" sz="3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7704856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E" dirty="0" smtClean="0"/>
              <a:t>Ambition:</a:t>
            </a:r>
          </a:p>
          <a:p>
            <a:pPr>
              <a:buNone/>
            </a:pPr>
            <a:r>
              <a:rPr lang="en-IE" dirty="0" smtClean="0"/>
              <a:t>To develop an attractive, vibrant and multifunctional service as a centre for information, learning, local culture and community.</a:t>
            </a:r>
          </a:p>
          <a:p>
            <a:pPr>
              <a:buNone/>
            </a:pP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852936"/>
            <a:ext cx="4968552" cy="368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6981"/>
            <a:ext cx="6336704" cy="64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K profile for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6315075" cy="6134100"/>
          </a:xfrm>
          <a:prstGeom prst="rect">
            <a:avLst/>
          </a:prstGeom>
          <a:solidFill>
            <a:srgbClr val="FF9966"/>
          </a:solidFill>
        </p:spPr>
      </p:pic>
      <p:pic>
        <p:nvPicPr>
          <p:cNvPr id="3" name="Picture 2" descr="www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301209"/>
            <a:ext cx="936104" cy="720080"/>
          </a:xfrm>
          <a:prstGeom prst="rect">
            <a:avLst/>
          </a:prstGeom>
        </p:spPr>
      </p:pic>
      <p:pic>
        <p:nvPicPr>
          <p:cNvPr id="5" name="Picture 4" descr="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301208"/>
            <a:ext cx="864096" cy="720080"/>
          </a:xfrm>
          <a:prstGeom prst="rect">
            <a:avLst/>
          </a:prstGeom>
        </p:spPr>
      </p:pic>
      <p:pic>
        <p:nvPicPr>
          <p:cNvPr id="6" name="Picture 5" descr="twitter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5229200"/>
            <a:ext cx="864096" cy="864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53012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Website:		      349,528	        260,600</a:t>
            </a:r>
          </a:p>
          <a:p>
            <a:r>
              <a:rPr lang="en-IE" dirty="0" smtClean="0"/>
              <a:t>24,659 views                 reached                  </a:t>
            </a:r>
            <a:r>
              <a:rPr lang="en-IE" dirty="0" err="1" smtClean="0"/>
              <a:t>reached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2123728" y="3140968"/>
            <a:ext cx="2376264" cy="172819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Expenditure per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 capita on stock: 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€0.97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2051720" y="2348880"/>
            <a:ext cx="2520280" cy="792088"/>
          </a:xfrm>
          <a:prstGeom prst="triangle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900" b="1" dirty="0" smtClean="0"/>
              <a:t>Strategic Programmes</a:t>
            </a:r>
            <a:endParaRPr lang="en-IE" sz="39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7510030" cy="437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7197873" cy="437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7510494" cy="44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en-IE" sz="3900" b="1" dirty="0" smtClean="0"/>
              <a:t>Targets</a:t>
            </a:r>
            <a:endParaRPr lang="en-IE" sz="39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5148064" y="1124744"/>
            <a:ext cx="3384376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Place library at the centre of local community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331640" y="1124744"/>
            <a:ext cx="3384376" cy="12961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          Increase % memberships 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      per population  from  15% to 30%</a:t>
            </a:r>
          </a:p>
        </p:txBody>
      </p:sp>
      <p:sp>
        <p:nvSpPr>
          <p:cNvPr id="6" name="Right Arrow 5"/>
          <p:cNvSpPr/>
          <p:nvPr/>
        </p:nvSpPr>
        <p:spPr>
          <a:xfrm rot="16200000">
            <a:off x="1254095" y="1346305"/>
            <a:ext cx="975056" cy="6759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ounded Rectangle 15"/>
          <p:cNvSpPr/>
          <p:nvPr/>
        </p:nvSpPr>
        <p:spPr>
          <a:xfrm>
            <a:off x="5148064" y="2636912"/>
            <a:ext cx="338437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Remove Library fines &amp; fees to ensure universal access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076056" y="4077072"/>
            <a:ext cx="3384376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Transform Library buildings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1640" y="2636912"/>
            <a:ext cx="3384376" cy="122413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Affirm library as the ‘go-to’ place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31640" y="4077072"/>
            <a:ext cx="3384376" cy="12241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National &amp; Local marketing campaign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03848" y="5517232"/>
            <a:ext cx="3384376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Provide increase resources to meet these targets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3F3F3F"/>
      </a:dk2>
      <a:lt2>
        <a:srgbClr val="63B6CC"/>
      </a:lt2>
      <a:accent1>
        <a:srgbClr val="1B4853"/>
      </a:accent1>
      <a:accent2>
        <a:srgbClr val="296C7D"/>
      </a:accent2>
      <a:accent3>
        <a:srgbClr val="93CC86"/>
      </a:accent3>
      <a:accent4>
        <a:srgbClr val="40A3BC"/>
      </a:accent4>
      <a:accent5>
        <a:srgbClr val="B9D679"/>
      </a:accent5>
      <a:accent6>
        <a:srgbClr val="66A53B"/>
      </a:accent6>
      <a:hlink>
        <a:srgbClr val="EACA53"/>
      </a:hlink>
      <a:folHlink>
        <a:srgbClr val="F1DB8C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167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  Strategy for Public Libraries 2018-2022</vt:lpstr>
      <vt:lpstr>Framework</vt:lpstr>
      <vt:lpstr>Strategy</vt:lpstr>
      <vt:lpstr>Slide 4</vt:lpstr>
      <vt:lpstr>Slide 5</vt:lpstr>
      <vt:lpstr>Strategic Programmes</vt:lpstr>
      <vt:lpstr>Slide 7</vt:lpstr>
      <vt:lpstr>Slide 8</vt:lpstr>
      <vt:lpstr>Targets</vt:lpstr>
      <vt:lpstr>Six Enablers</vt:lpstr>
      <vt:lpstr>Consultation Process</vt:lpstr>
      <vt:lpstr>Key Issues</vt:lpstr>
    </vt:vector>
  </TitlesOfParts>
  <Company>Kilkenny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Piltown Municipal District</dc:title>
  <dc:creator>temp</dc:creator>
  <cp:lastModifiedBy>brkelly</cp:lastModifiedBy>
  <cp:revision>153</cp:revision>
  <dcterms:created xsi:type="dcterms:W3CDTF">2017-08-09T10:52:53Z</dcterms:created>
  <dcterms:modified xsi:type="dcterms:W3CDTF">2018-01-15T09:47:02Z</dcterms:modified>
</cp:coreProperties>
</file>