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66" r:id="rId4"/>
    <p:sldId id="259" r:id="rId5"/>
    <p:sldId id="260" r:id="rId6"/>
    <p:sldId id="261" r:id="rId7"/>
    <p:sldId id="262" r:id="rId8"/>
    <p:sldId id="264" r:id="rId9"/>
    <p:sldId id="267" r:id="rId10"/>
    <p:sldId id="268" r:id="rId11"/>
    <p:sldId id="275" r:id="rId12"/>
    <p:sldId id="270" r:id="rId13"/>
    <p:sldId id="271" r:id="rId14"/>
    <p:sldId id="290" r:id="rId15"/>
    <p:sldId id="286" r:id="rId16"/>
    <p:sldId id="285" r:id="rId17"/>
    <p:sldId id="284" r:id="rId18"/>
    <p:sldId id="273" r:id="rId19"/>
    <p:sldId id="274" r:id="rId20"/>
    <p:sldId id="280" r:id="rId21"/>
    <p:sldId id="276" r:id="rId22"/>
    <p:sldId id="278" r:id="rId23"/>
    <p:sldId id="279" r:id="rId24"/>
    <p:sldId id="277" r:id="rId25"/>
    <p:sldId id="287" r:id="rId26"/>
    <p:sldId id="288" r:id="rId27"/>
    <p:sldId id="289" r:id="rId28"/>
    <p:sldId id="291" r:id="rId29"/>
    <p:sldId id="282" r:id="rId30"/>
    <p:sldId id="281"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66" d="100"/>
          <a:sy n="66" d="100"/>
        </p:scale>
        <p:origin x="-2850" y="-9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6DFC7CE1-88BE-4F22-8ED2-2E1725E94FC1}" type="datetimeFigureOut">
              <a:rPr lang="en-GB" smtClean="0"/>
              <a:pPr/>
              <a:t>15/01/2018</a:t>
            </a:fld>
            <a:endParaRPr lang="en-GB"/>
          </a:p>
        </p:txBody>
      </p:sp>
      <p:sp>
        <p:nvSpPr>
          <p:cNvPr id="19" name="Footer Placeholder 18"/>
          <p:cNvSpPr>
            <a:spLocks noGrp="1"/>
          </p:cNvSpPr>
          <p:nvPr>
            <p:ph type="ftr" sz="quarter" idx="11"/>
          </p:nvPr>
        </p:nvSpPr>
        <p:spPr/>
        <p:txBody>
          <a:bodyPr/>
          <a:lstStyle/>
          <a:p>
            <a:endParaRPr lang="en-GB"/>
          </a:p>
        </p:txBody>
      </p:sp>
      <p:sp>
        <p:nvSpPr>
          <p:cNvPr id="27" name="Slide Number Placeholder 26"/>
          <p:cNvSpPr>
            <a:spLocks noGrp="1"/>
          </p:cNvSpPr>
          <p:nvPr>
            <p:ph type="sldNum" sz="quarter" idx="12"/>
          </p:nvPr>
        </p:nvSpPr>
        <p:spPr/>
        <p:txBody>
          <a:bodyPr/>
          <a:lstStyle/>
          <a:p>
            <a:fld id="{12706A21-3145-445D-A37D-6B118D337D72}"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DFC7CE1-88BE-4F22-8ED2-2E1725E94FC1}" type="datetimeFigureOut">
              <a:rPr lang="en-GB" smtClean="0"/>
              <a:pPr/>
              <a:t>15/01/2018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706A21-3145-445D-A37D-6B118D337D72}"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DFC7CE1-88BE-4F22-8ED2-2E1725E94FC1}" type="datetimeFigureOut">
              <a:rPr lang="en-GB" smtClean="0"/>
              <a:pPr/>
              <a:t>15/01/2018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706A21-3145-445D-A37D-6B118D337D72}"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DFC7CE1-88BE-4F22-8ED2-2E1725E94FC1}" type="datetimeFigureOut">
              <a:rPr lang="en-GB" smtClean="0"/>
              <a:pPr/>
              <a:t>15/01/2018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706A21-3145-445D-A37D-6B118D337D72}"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DFC7CE1-88BE-4F22-8ED2-2E1725E94FC1}" type="datetimeFigureOut">
              <a:rPr lang="en-GB" smtClean="0"/>
              <a:pPr/>
              <a:t>15/01/2018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706A21-3145-445D-A37D-6B118D337D72}"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DFC7CE1-88BE-4F22-8ED2-2E1725E94FC1}" type="datetimeFigureOut">
              <a:rPr lang="en-GB" smtClean="0"/>
              <a:pPr/>
              <a:t>15/01/2018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2706A21-3145-445D-A37D-6B118D337D72}"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DFC7CE1-88BE-4F22-8ED2-2E1725E94FC1}" type="datetimeFigureOut">
              <a:rPr lang="en-GB" smtClean="0"/>
              <a:pPr/>
              <a:t>15/01/2018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2706A21-3145-445D-A37D-6B118D337D72}"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DFC7CE1-88BE-4F22-8ED2-2E1725E94FC1}" type="datetimeFigureOut">
              <a:rPr lang="en-GB" smtClean="0"/>
              <a:pPr/>
              <a:t>15/01/2018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2706A21-3145-445D-A37D-6B118D337D72}"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FC7CE1-88BE-4F22-8ED2-2E1725E94FC1}" type="datetimeFigureOut">
              <a:rPr lang="en-GB" smtClean="0"/>
              <a:pPr/>
              <a:t>15/01/2018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2706A21-3145-445D-A37D-6B118D337D72}"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DFC7CE1-88BE-4F22-8ED2-2E1725E94FC1}" type="datetimeFigureOut">
              <a:rPr lang="en-GB" smtClean="0"/>
              <a:pPr/>
              <a:t>15/01/2018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2706A21-3145-445D-A37D-6B118D337D72}"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DFC7CE1-88BE-4F22-8ED2-2E1725E94FC1}" type="datetimeFigureOut">
              <a:rPr lang="en-GB" smtClean="0"/>
              <a:pPr/>
              <a:t>15/01/2018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8077200" y="6356350"/>
            <a:ext cx="609600" cy="365125"/>
          </a:xfrm>
        </p:spPr>
        <p:txBody>
          <a:bodyPr/>
          <a:lstStyle/>
          <a:p>
            <a:fld id="{12706A21-3145-445D-A37D-6B118D337D72}" type="slidenum">
              <a:rPr lang="en-GB" smtClean="0"/>
              <a:pPr/>
              <a:t>‹#›</a:t>
            </a:fld>
            <a:endParaRPr lang="en-GB"/>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DFC7CE1-88BE-4F22-8ED2-2E1725E94FC1}" type="datetimeFigureOut">
              <a:rPr lang="en-GB" smtClean="0"/>
              <a:pPr/>
              <a:t>15/01/2018</a:t>
            </a:fld>
            <a:endParaRPr lang="en-GB"/>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GB"/>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2706A21-3145-445D-A37D-6B118D337D72}" type="slidenum">
              <a:rPr lang="en-GB" smtClean="0"/>
              <a:pPr/>
              <a:t>‹#›</a:t>
            </a:fld>
            <a:endParaRPr lang="en-GB"/>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1124744"/>
            <a:ext cx="7772400" cy="1829761"/>
          </a:xfrm>
        </p:spPr>
        <p:txBody>
          <a:bodyPr/>
          <a:lstStyle/>
          <a:p>
            <a:pPr algn="ctr"/>
            <a:r>
              <a:rPr lang="en-GB" dirty="0" smtClean="0"/>
              <a:t>Update on Rural Grants 2016 - 2017</a:t>
            </a:r>
            <a:endParaRPr lang="en-GB" dirty="0"/>
          </a:p>
        </p:txBody>
      </p:sp>
      <p:sp>
        <p:nvSpPr>
          <p:cNvPr id="3" name="Subtitle 2"/>
          <p:cNvSpPr>
            <a:spLocks noGrp="1"/>
          </p:cNvSpPr>
          <p:nvPr>
            <p:ph type="subTitle" idx="1"/>
          </p:nvPr>
        </p:nvSpPr>
        <p:spPr>
          <a:xfrm>
            <a:off x="3851920" y="3611607"/>
            <a:ext cx="4606280" cy="1199704"/>
          </a:xfrm>
        </p:spPr>
        <p:txBody>
          <a:bodyPr/>
          <a:lstStyle/>
          <a:p>
            <a:r>
              <a:rPr lang="en-GB" dirty="0" smtClean="0"/>
              <a:t>Kilkenny County Council</a:t>
            </a:r>
          </a:p>
          <a:p>
            <a:r>
              <a:rPr lang="en-GB" sz="2000" dirty="0" smtClean="0"/>
              <a:t>15</a:t>
            </a:r>
            <a:r>
              <a:rPr lang="en-GB" sz="2000" baseline="30000" dirty="0" smtClean="0"/>
              <a:t>th</a:t>
            </a:r>
            <a:r>
              <a:rPr lang="en-GB" sz="2000" dirty="0" smtClean="0"/>
              <a:t> January, 2018</a:t>
            </a:r>
            <a:endParaRPr lang="en-GB"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dirty="0" smtClean="0"/>
              <a:t>CLÁR 2016 </a:t>
            </a:r>
            <a:r>
              <a:rPr lang="en-IE" dirty="0" err="1" smtClean="0"/>
              <a:t>Kilmaganny</a:t>
            </a:r>
            <a:endParaRPr lang="en-IE" dirty="0"/>
          </a:p>
        </p:txBody>
      </p:sp>
      <p:pic>
        <p:nvPicPr>
          <p:cNvPr id="1026" name="Picture 2"/>
          <p:cNvPicPr>
            <a:picLocks noGrp="1" noChangeAspect="1" noChangeArrowheads="1"/>
          </p:cNvPicPr>
          <p:nvPr>
            <p:ph sz="half" idx="1"/>
          </p:nvPr>
        </p:nvPicPr>
        <p:blipFill>
          <a:blip r:embed="rId2" cstate="print"/>
          <a:stretch>
            <a:fillRect/>
          </a:stretch>
        </p:blipFill>
        <p:spPr bwMode="auto">
          <a:xfrm>
            <a:off x="755576" y="2132856"/>
            <a:ext cx="3384376" cy="3028950"/>
          </a:xfrm>
          <a:prstGeom prst="rect">
            <a:avLst/>
          </a:prstGeom>
          <a:noFill/>
          <a:ln w="9525">
            <a:noFill/>
            <a:miter lim="800000"/>
            <a:headEnd/>
            <a:tailEnd/>
          </a:ln>
          <a:effectLst/>
        </p:spPr>
      </p:pic>
      <p:pic>
        <p:nvPicPr>
          <p:cNvPr id="1027" name="Picture 3"/>
          <p:cNvPicPr>
            <a:picLocks noGrp="1" noChangeAspect="1" noChangeArrowheads="1"/>
          </p:cNvPicPr>
          <p:nvPr>
            <p:ph sz="half" idx="2"/>
          </p:nvPr>
        </p:nvPicPr>
        <p:blipFill>
          <a:blip r:embed="rId3" cstate="print"/>
          <a:stretch>
            <a:fillRect/>
          </a:stretch>
        </p:blipFill>
        <p:spPr bwMode="auto">
          <a:xfrm>
            <a:off x="4572000" y="2132856"/>
            <a:ext cx="3534544" cy="3037364"/>
          </a:xfrm>
          <a:prstGeom prst="rect">
            <a:avLst/>
          </a:prstGeom>
          <a:noFill/>
          <a:ln w="9525">
            <a:noFill/>
            <a:miter lim="800000"/>
            <a:headEnd/>
            <a:tailEnd/>
          </a:ln>
          <a:effectLst/>
        </p:spPr>
      </p:pic>
      <p:sp>
        <p:nvSpPr>
          <p:cNvPr id="8" name="TextBox 7"/>
          <p:cNvSpPr txBox="1"/>
          <p:nvPr/>
        </p:nvSpPr>
        <p:spPr>
          <a:xfrm>
            <a:off x="755576" y="5517232"/>
            <a:ext cx="7848872" cy="923330"/>
          </a:xfrm>
          <a:prstGeom prst="rect">
            <a:avLst/>
          </a:prstGeom>
          <a:noFill/>
        </p:spPr>
        <p:txBody>
          <a:bodyPr wrap="square" rtlCol="0">
            <a:spAutoFit/>
          </a:bodyPr>
          <a:lstStyle/>
          <a:p>
            <a:r>
              <a:rPr lang="en-IE" dirty="0" smtClean="0"/>
              <a:t>Pedestrian crossing constructed on the R698 at </a:t>
            </a:r>
            <a:r>
              <a:rPr lang="en-IE" dirty="0" err="1" smtClean="0"/>
              <a:t>Kilmaganny</a:t>
            </a:r>
            <a:r>
              <a:rPr lang="en-IE" dirty="0" smtClean="0"/>
              <a:t> National School.  We are currently waiting for the crossing to be commissioned.</a:t>
            </a:r>
            <a:endParaRPr lang="en-IE"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dirty="0" smtClean="0"/>
              <a:t>CLÁR 2016 - </a:t>
            </a:r>
            <a:r>
              <a:rPr lang="en-IE" dirty="0" err="1" smtClean="0"/>
              <a:t>Windgap</a:t>
            </a:r>
            <a:endParaRPr lang="en-IE" dirty="0"/>
          </a:p>
        </p:txBody>
      </p:sp>
      <p:pic>
        <p:nvPicPr>
          <p:cNvPr id="29698" name="Picture 2"/>
          <p:cNvPicPr>
            <a:picLocks noGrp="1" noChangeAspect="1" noChangeArrowheads="1"/>
          </p:cNvPicPr>
          <p:nvPr>
            <p:ph sz="half" idx="1"/>
          </p:nvPr>
        </p:nvPicPr>
        <p:blipFill>
          <a:blip r:embed="rId2" cstate="print"/>
          <a:srcRect/>
          <a:stretch>
            <a:fillRect/>
          </a:stretch>
        </p:blipFill>
        <p:spPr bwMode="auto">
          <a:xfrm>
            <a:off x="467544" y="2132856"/>
            <a:ext cx="4038600" cy="3028950"/>
          </a:xfrm>
          <a:prstGeom prst="rect">
            <a:avLst/>
          </a:prstGeom>
          <a:noFill/>
          <a:ln w="9525">
            <a:noFill/>
            <a:miter lim="800000"/>
            <a:headEnd/>
            <a:tailEnd/>
          </a:ln>
          <a:effectLst/>
        </p:spPr>
      </p:pic>
      <p:pic>
        <p:nvPicPr>
          <p:cNvPr id="29699" name="Picture 3"/>
          <p:cNvPicPr>
            <a:picLocks noGrp="1" noChangeAspect="1" noChangeArrowheads="1"/>
          </p:cNvPicPr>
          <p:nvPr>
            <p:ph sz="half" idx="2"/>
          </p:nvPr>
        </p:nvPicPr>
        <p:blipFill>
          <a:blip r:embed="rId3" cstate="print"/>
          <a:srcRect/>
          <a:stretch>
            <a:fillRect/>
          </a:stretch>
        </p:blipFill>
        <p:spPr bwMode="auto">
          <a:xfrm>
            <a:off x="4716016" y="2132856"/>
            <a:ext cx="4038600" cy="3037364"/>
          </a:xfrm>
          <a:prstGeom prst="rect">
            <a:avLst/>
          </a:prstGeom>
          <a:noFill/>
          <a:ln w="9525">
            <a:noFill/>
            <a:miter lim="800000"/>
            <a:headEnd/>
            <a:tailEnd/>
          </a:ln>
          <a:effectLst/>
        </p:spPr>
      </p:pic>
      <p:sp>
        <p:nvSpPr>
          <p:cNvPr id="7" name="TextBox 6"/>
          <p:cNvSpPr txBox="1"/>
          <p:nvPr/>
        </p:nvSpPr>
        <p:spPr>
          <a:xfrm>
            <a:off x="827584" y="5877272"/>
            <a:ext cx="7560840" cy="923330"/>
          </a:xfrm>
          <a:prstGeom prst="rect">
            <a:avLst/>
          </a:prstGeom>
          <a:noFill/>
        </p:spPr>
        <p:txBody>
          <a:bodyPr wrap="square" rtlCol="0">
            <a:spAutoFit/>
          </a:bodyPr>
          <a:lstStyle/>
          <a:p>
            <a:r>
              <a:rPr lang="en-IE" dirty="0" smtClean="0"/>
              <a:t>The scheme consisted of drainage, kerbing/footpath and surfacing works to an access road that serves the National School, GAA grounds and playground in </a:t>
            </a:r>
            <a:r>
              <a:rPr lang="en-IE" dirty="0" err="1" smtClean="0"/>
              <a:t>Windgap</a:t>
            </a:r>
            <a:r>
              <a:rPr lang="en-IE" dirty="0" smtClean="0"/>
              <a:t>.</a:t>
            </a:r>
            <a:endParaRPr lang="en-IE"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CLÁR </a:t>
            </a:r>
            <a:r>
              <a:rPr lang="sv-SE" dirty="0" smtClean="0"/>
              <a:t>2017 - Skeogh GAA </a:t>
            </a:r>
            <a:endParaRPr lang="en-IE" dirty="0"/>
          </a:p>
        </p:txBody>
      </p:sp>
      <p:pic>
        <p:nvPicPr>
          <p:cNvPr id="3074" name="Picture 2"/>
          <p:cNvPicPr>
            <a:picLocks noGrp="1" noChangeAspect="1" noChangeArrowheads="1"/>
          </p:cNvPicPr>
          <p:nvPr>
            <p:ph sz="half" idx="1"/>
          </p:nvPr>
        </p:nvPicPr>
        <p:blipFill>
          <a:blip r:embed="rId2" cstate="print"/>
          <a:srcRect/>
          <a:stretch>
            <a:fillRect/>
          </a:stretch>
        </p:blipFill>
        <p:spPr bwMode="auto">
          <a:xfrm>
            <a:off x="457200" y="2204864"/>
            <a:ext cx="4038600" cy="3068811"/>
          </a:xfrm>
          <a:prstGeom prst="rect">
            <a:avLst/>
          </a:prstGeom>
          <a:noFill/>
          <a:ln w="9525">
            <a:noFill/>
            <a:miter lim="800000"/>
            <a:headEnd/>
            <a:tailEnd/>
          </a:ln>
          <a:effectLst/>
        </p:spPr>
      </p:pic>
      <p:pic>
        <p:nvPicPr>
          <p:cNvPr id="3075" name="Picture 3"/>
          <p:cNvPicPr>
            <a:picLocks noGrp="1" noChangeAspect="1" noChangeArrowheads="1"/>
          </p:cNvPicPr>
          <p:nvPr>
            <p:ph sz="half" idx="2"/>
          </p:nvPr>
        </p:nvPicPr>
        <p:blipFill>
          <a:blip r:embed="rId3" cstate="print"/>
          <a:srcRect/>
          <a:stretch>
            <a:fillRect/>
          </a:stretch>
        </p:blipFill>
        <p:spPr bwMode="auto">
          <a:xfrm>
            <a:off x="4648200" y="2204864"/>
            <a:ext cx="4038600" cy="3068811"/>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IE" dirty="0" smtClean="0"/>
              <a:t>CLÁR 2017 - </a:t>
            </a:r>
            <a:r>
              <a:rPr lang="en-IE" dirty="0" err="1" smtClean="0"/>
              <a:t>Galmoy</a:t>
            </a:r>
            <a:r>
              <a:rPr lang="en-IE" dirty="0" smtClean="0"/>
              <a:t> Community Hall </a:t>
            </a:r>
            <a:endParaRPr lang="en-IE" dirty="0"/>
          </a:p>
        </p:txBody>
      </p:sp>
      <p:pic>
        <p:nvPicPr>
          <p:cNvPr id="4098" name="Picture 2"/>
          <p:cNvPicPr>
            <a:picLocks noGrp="1" noChangeAspect="1" noChangeArrowheads="1"/>
          </p:cNvPicPr>
          <p:nvPr>
            <p:ph sz="half" idx="4294967295"/>
          </p:nvPr>
        </p:nvPicPr>
        <p:blipFill>
          <a:blip r:embed="rId2" cstate="print"/>
          <a:stretch>
            <a:fillRect/>
          </a:stretch>
        </p:blipFill>
        <p:spPr bwMode="auto">
          <a:xfrm>
            <a:off x="251520" y="2997200"/>
            <a:ext cx="3787080" cy="2271713"/>
          </a:xfrm>
          <a:prstGeom prst="rect">
            <a:avLst/>
          </a:prstGeom>
          <a:noFill/>
          <a:ln w="9525">
            <a:noFill/>
            <a:miter lim="800000"/>
            <a:headEnd/>
            <a:tailEnd/>
          </a:ln>
          <a:effectLst/>
        </p:spPr>
      </p:pic>
      <p:sp>
        <p:nvSpPr>
          <p:cNvPr id="7" name="TextBox 6"/>
          <p:cNvSpPr txBox="1"/>
          <p:nvPr/>
        </p:nvSpPr>
        <p:spPr>
          <a:xfrm>
            <a:off x="539552" y="5589240"/>
            <a:ext cx="8208912" cy="646331"/>
          </a:xfrm>
          <a:prstGeom prst="rect">
            <a:avLst/>
          </a:prstGeom>
          <a:noFill/>
        </p:spPr>
        <p:txBody>
          <a:bodyPr wrap="square" rtlCol="0">
            <a:spAutoFit/>
          </a:bodyPr>
          <a:lstStyle/>
          <a:p>
            <a:r>
              <a:rPr lang="en-IE" dirty="0" smtClean="0"/>
              <a:t>Improvement works , new windows, new flat over the kitchen area, refurbishment of the kitchen</a:t>
            </a:r>
            <a:endParaRPr lang="en-IE" dirty="0"/>
          </a:p>
        </p:txBody>
      </p:sp>
      <p:pic>
        <p:nvPicPr>
          <p:cNvPr id="6" name="Picture 4" descr="20171220_111636"/>
          <p:cNvPicPr>
            <a:picLocks noChangeAspect="1" noChangeArrowheads="1"/>
          </p:cNvPicPr>
          <p:nvPr/>
        </p:nvPicPr>
        <p:blipFill>
          <a:blip r:embed="rId3" cstate="print"/>
          <a:srcRect/>
          <a:stretch>
            <a:fillRect/>
          </a:stretch>
        </p:blipFill>
        <p:spPr bwMode="auto">
          <a:xfrm>
            <a:off x="4860032" y="2492897"/>
            <a:ext cx="3877519" cy="288032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124744"/>
            <a:ext cx="8229600" cy="1143000"/>
          </a:xfrm>
        </p:spPr>
        <p:txBody>
          <a:bodyPr>
            <a:normAutofit fontScale="90000"/>
          </a:bodyPr>
          <a:lstStyle/>
          <a:p>
            <a:r>
              <a:rPr lang="en-IE" dirty="0" smtClean="0"/>
              <a:t>CLÁR 2017</a:t>
            </a:r>
            <a:br>
              <a:rPr lang="en-IE" dirty="0" smtClean="0"/>
            </a:br>
            <a:r>
              <a:rPr lang="en-IE" dirty="0" smtClean="0"/>
              <a:t>Clontubrid National School </a:t>
            </a:r>
            <a:br>
              <a:rPr lang="en-IE" dirty="0" smtClean="0"/>
            </a:br>
            <a:r>
              <a:rPr lang="en-IE" dirty="0" smtClean="0"/>
              <a:t>All-weather Playing Field</a:t>
            </a:r>
            <a:endParaRPr lang="en-IE" dirty="0"/>
          </a:p>
        </p:txBody>
      </p:sp>
      <p:pic>
        <p:nvPicPr>
          <p:cNvPr id="2050" name="Picture 2"/>
          <p:cNvPicPr>
            <a:picLocks noChangeAspect="1" noChangeArrowheads="1"/>
          </p:cNvPicPr>
          <p:nvPr/>
        </p:nvPicPr>
        <p:blipFill>
          <a:blip r:embed="rId2" cstate="print"/>
          <a:srcRect/>
          <a:stretch>
            <a:fillRect/>
          </a:stretch>
        </p:blipFill>
        <p:spPr bwMode="auto">
          <a:xfrm>
            <a:off x="539552" y="3140968"/>
            <a:ext cx="3421445" cy="2566084"/>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cstate="print"/>
          <a:srcRect/>
          <a:stretch>
            <a:fillRect/>
          </a:stretch>
        </p:blipFill>
        <p:spPr bwMode="auto">
          <a:xfrm>
            <a:off x="5724128" y="3573016"/>
            <a:ext cx="3240360" cy="2430270"/>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Town &amp; Village Renewal 2017</a:t>
            </a:r>
            <a:endParaRPr lang="en-IE" dirty="0"/>
          </a:p>
        </p:txBody>
      </p:sp>
      <p:sp>
        <p:nvSpPr>
          <p:cNvPr id="3" name="Content Placeholder 2"/>
          <p:cNvSpPr>
            <a:spLocks noGrp="1"/>
          </p:cNvSpPr>
          <p:nvPr>
            <p:ph idx="1"/>
          </p:nvPr>
        </p:nvSpPr>
        <p:spPr/>
        <p:txBody>
          <a:bodyPr>
            <a:normAutofit fontScale="92500" lnSpcReduction="20000"/>
          </a:bodyPr>
          <a:lstStyle/>
          <a:p>
            <a:pPr algn="ctr"/>
            <a:r>
              <a:rPr lang="en-IE" dirty="0" smtClean="0"/>
              <a:t>Aims.</a:t>
            </a:r>
          </a:p>
          <a:p>
            <a:r>
              <a:rPr lang="en-IE" dirty="0" smtClean="0"/>
              <a:t>To support the revitalisation of towns and villages with populations under 10,000 in order to improve the living and working environment and increase potential to support increased economic activity into the future.</a:t>
            </a:r>
          </a:p>
          <a:p>
            <a:r>
              <a:rPr lang="en-IE" dirty="0" smtClean="0"/>
              <a:t>Increase the attractiveness of the town or village as a local commercial and social centre, </a:t>
            </a:r>
          </a:p>
          <a:p>
            <a:r>
              <a:rPr lang="en-IE" dirty="0" smtClean="0"/>
              <a:t>Enhance the towns/village environment and amenities in the interests of residents, businesses,  and visitors,</a:t>
            </a:r>
          </a:p>
          <a:p>
            <a:r>
              <a:rPr lang="en-IE" dirty="0" smtClean="0"/>
              <a:t>Promote the town/village’s potential for tourism and as a centre for culture and local heritage</a:t>
            </a:r>
          </a:p>
          <a:p>
            <a:r>
              <a:rPr lang="en-IE" dirty="0" smtClean="0"/>
              <a:t>Encourage community/LA collaboration</a:t>
            </a:r>
          </a:p>
          <a:p>
            <a:endParaRPr lang="en-IE"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Town &amp; Village Renewal 2017</a:t>
            </a:r>
            <a:endParaRPr lang="en-IE" dirty="0"/>
          </a:p>
        </p:txBody>
      </p:sp>
      <p:sp>
        <p:nvSpPr>
          <p:cNvPr id="3" name="Content Placeholder 2"/>
          <p:cNvSpPr>
            <a:spLocks noGrp="1"/>
          </p:cNvSpPr>
          <p:nvPr>
            <p:ph idx="1"/>
          </p:nvPr>
        </p:nvSpPr>
        <p:spPr/>
        <p:txBody>
          <a:bodyPr>
            <a:normAutofit fontScale="85000" lnSpcReduction="20000"/>
          </a:bodyPr>
          <a:lstStyle/>
          <a:p>
            <a:r>
              <a:rPr lang="en-IE" dirty="0" smtClean="0"/>
              <a:t>A competitive call for proposals to the Local Authority  under 2 categories (primary category=Renewal, secondary category=Arts project)</a:t>
            </a:r>
          </a:p>
          <a:p>
            <a:r>
              <a:rPr lang="en-IE" dirty="0" smtClean="0"/>
              <a:t>Max Grant €100,000 .(+20% match funding required)</a:t>
            </a:r>
          </a:p>
          <a:p>
            <a:r>
              <a:rPr lang="en-IE" dirty="0" smtClean="0"/>
              <a:t>Max Grant for a limited number of projects demonstrating an exceptionally economic case was €200,000.</a:t>
            </a:r>
          </a:p>
          <a:p>
            <a:r>
              <a:rPr lang="en-IE" dirty="0" smtClean="0"/>
              <a:t>12 town/village Renewal proposals and 1 Art proposal developed with communities</a:t>
            </a:r>
          </a:p>
          <a:p>
            <a:r>
              <a:rPr lang="en-IE" dirty="0" smtClean="0"/>
              <a:t> 11 projects were successful in being awarded funds to the value of €873,320 including 1 for €200,000. (1 of 10 nationally)</a:t>
            </a:r>
          </a:p>
          <a:p>
            <a:r>
              <a:rPr lang="en-IE" dirty="0" smtClean="0"/>
              <a:t>No decisions yet on the Arts applications</a:t>
            </a:r>
          </a:p>
          <a:p>
            <a:r>
              <a:rPr lang="en-IE" dirty="0" smtClean="0"/>
              <a:t>The Scheme represents a joint investment of €1.1m (min) in towns and villages </a:t>
            </a:r>
          </a:p>
          <a:p>
            <a:r>
              <a:rPr lang="en-IE" dirty="0" smtClean="0"/>
              <a:t>Projects currently progressing through various stages.</a:t>
            </a:r>
          </a:p>
          <a:p>
            <a:endParaRPr lang="en-IE"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nvGraphicFramePr>
        <p:xfrm>
          <a:off x="611559" y="922886"/>
          <a:ext cx="7992888" cy="5694227"/>
        </p:xfrm>
        <a:graphic>
          <a:graphicData uri="http://schemas.openxmlformats.org/drawingml/2006/table">
            <a:tbl>
              <a:tblPr firstRow="1" bandRow="1">
                <a:tableStyleId>{5C22544A-7EE6-4342-B048-85BDC9FD1C3A}</a:tableStyleId>
              </a:tblPr>
              <a:tblGrid>
                <a:gridCol w="2154604"/>
                <a:gridCol w="3544672"/>
                <a:gridCol w="2293612"/>
              </a:tblGrid>
              <a:tr h="346198">
                <a:tc>
                  <a:txBody>
                    <a:bodyPr/>
                    <a:lstStyle/>
                    <a:p>
                      <a:r>
                        <a:rPr lang="en-IE" dirty="0" smtClean="0"/>
                        <a:t>Location</a:t>
                      </a:r>
                      <a:endParaRPr lang="en-IE" dirty="0"/>
                    </a:p>
                  </a:txBody>
                  <a:tcPr/>
                </a:tc>
                <a:tc>
                  <a:txBody>
                    <a:bodyPr/>
                    <a:lstStyle/>
                    <a:p>
                      <a:r>
                        <a:rPr lang="en-IE" dirty="0" smtClean="0"/>
                        <a:t>Project</a:t>
                      </a:r>
                      <a:endParaRPr lang="en-IE" dirty="0"/>
                    </a:p>
                  </a:txBody>
                  <a:tcPr/>
                </a:tc>
                <a:tc>
                  <a:txBody>
                    <a:bodyPr/>
                    <a:lstStyle/>
                    <a:p>
                      <a:r>
                        <a:rPr lang="en-IE" dirty="0" smtClean="0"/>
                        <a:t>Offer</a:t>
                      </a:r>
                      <a:endParaRPr lang="en-IE" dirty="0"/>
                    </a:p>
                  </a:txBody>
                  <a:tcPr/>
                </a:tc>
              </a:tr>
              <a:tr h="346198">
                <a:tc>
                  <a:txBody>
                    <a:bodyPr/>
                    <a:lstStyle/>
                    <a:p>
                      <a:r>
                        <a:rPr lang="en-IE" dirty="0" err="1" smtClean="0"/>
                        <a:t>Piltown</a:t>
                      </a:r>
                      <a:endParaRPr lang="en-IE" dirty="0"/>
                    </a:p>
                  </a:txBody>
                  <a:tcPr/>
                </a:tc>
                <a:tc>
                  <a:txBody>
                    <a:bodyPr/>
                    <a:lstStyle/>
                    <a:p>
                      <a:r>
                        <a:rPr lang="en-IE" dirty="0" smtClean="0"/>
                        <a:t>Enterprise Centre</a:t>
                      </a:r>
                      <a:endParaRPr lang="en-IE" dirty="0"/>
                    </a:p>
                  </a:txBody>
                  <a:tcPr/>
                </a:tc>
                <a:tc>
                  <a:txBody>
                    <a:bodyPr/>
                    <a:lstStyle/>
                    <a:p>
                      <a:r>
                        <a:rPr lang="en-IE" dirty="0" smtClean="0"/>
                        <a:t>€200,000</a:t>
                      </a:r>
                      <a:endParaRPr lang="en-IE" dirty="0"/>
                    </a:p>
                  </a:txBody>
                  <a:tcPr/>
                </a:tc>
              </a:tr>
              <a:tr h="346198">
                <a:tc>
                  <a:txBody>
                    <a:bodyPr/>
                    <a:lstStyle/>
                    <a:p>
                      <a:r>
                        <a:rPr lang="en-IE" dirty="0" err="1" smtClean="0"/>
                        <a:t>Graiguenamanagh</a:t>
                      </a:r>
                      <a:endParaRPr lang="en-IE" dirty="0"/>
                    </a:p>
                  </a:txBody>
                  <a:tcPr/>
                </a:tc>
                <a:tc>
                  <a:txBody>
                    <a:bodyPr/>
                    <a:lstStyle/>
                    <a:p>
                      <a:r>
                        <a:rPr lang="en-IE" dirty="0" smtClean="0"/>
                        <a:t>Festival</a:t>
                      </a:r>
                      <a:endParaRPr lang="en-IE" dirty="0"/>
                    </a:p>
                  </a:txBody>
                  <a:tcPr/>
                </a:tc>
                <a:tc>
                  <a:txBody>
                    <a:bodyPr/>
                    <a:lstStyle/>
                    <a:p>
                      <a:r>
                        <a:rPr lang="en-IE" dirty="0" smtClean="0"/>
                        <a:t>€41,000</a:t>
                      </a:r>
                      <a:endParaRPr lang="en-IE" dirty="0"/>
                    </a:p>
                  </a:txBody>
                  <a:tcPr/>
                </a:tc>
              </a:tr>
              <a:tr h="346198">
                <a:tc>
                  <a:txBody>
                    <a:bodyPr/>
                    <a:lstStyle/>
                    <a:p>
                      <a:r>
                        <a:rPr lang="en-IE" dirty="0" smtClean="0"/>
                        <a:t>Callan</a:t>
                      </a:r>
                      <a:endParaRPr lang="en-IE" dirty="0"/>
                    </a:p>
                  </a:txBody>
                  <a:tcPr/>
                </a:tc>
                <a:tc>
                  <a:txBody>
                    <a:bodyPr/>
                    <a:lstStyle/>
                    <a:p>
                      <a:r>
                        <a:rPr lang="en-IE" dirty="0" smtClean="0"/>
                        <a:t>In</a:t>
                      </a:r>
                      <a:r>
                        <a:rPr lang="en-IE" baseline="0" dirty="0" smtClean="0"/>
                        <a:t> River Project</a:t>
                      </a:r>
                      <a:endParaRPr lang="en-IE" dirty="0"/>
                    </a:p>
                  </a:txBody>
                  <a:tcPr/>
                </a:tc>
                <a:tc>
                  <a:txBody>
                    <a:bodyPr/>
                    <a:lstStyle/>
                    <a:p>
                      <a:r>
                        <a:rPr lang="en-IE" dirty="0" smtClean="0"/>
                        <a:t>€72,000</a:t>
                      </a:r>
                      <a:endParaRPr lang="en-IE" dirty="0"/>
                    </a:p>
                  </a:txBody>
                  <a:tcPr/>
                </a:tc>
              </a:tr>
              <a:tr h="611026">
                <a:tc>
                  <a:txBody>
                    <a:bodyPr/>
                    <a:lstStyle/>
                    <a:p>
                      <a:r>
                        <a:rPr lang="en-IE" dirty="0" err="1" smtClean="0"/>
                        <a:t>Ballyraggett</a:t>
                      </a:r>
                      <a:endParaRPr lang="en-IE" dirty="0"/>
                    </a:p>
                  </a:txBody>
                  <a:tcPr/>
                </a:tc>
                <a:tc>
                  <a:txBody>
                    <a:bodyPr/>
                    <a:lstStyle/>
                    <a:p>
                      <a:r>
                        <a:rPr lang="en-IE" dirty="0" smtClean="0"/>
                        <a:t>Youth and Adult </a:t>
                      </a:r>
                      <a:r>
                        <a:rPr lang="en-IE" baseline="0" dirty="0" smtClean="0"/>
                        <a:t> facilities in Community Centre</a:t>
                      </a:r>
                      <a:endParaRPr lang="en-IE" dirty="0"/>
                    </a:p>
                  </a:txBody>
                  <a:tcPr/>
                </a:tc>
                <a:tc>
                  <a:txBody>
                    <a:bodyPr/>
                    <a:lstStyle/>
                    <a:p>
                      <a:r>
                        <a:rPr lang="en-IE" dirty="0" smtClean="0"/>
                        <a:t>€55,000</a:t>
                      </a:r>
                      <a:endParaRPr lang="en-IE" dirty="0"/>
                    </a:p>
                  </a:txBody>
                  <a:tcPr/>
                </a:tc>
              </a:tr>
              <a:tr h="346198">
                <a:tc>
                  <a:txBody>
                    <a:bodyPr/>
                    <a:lstStyle/>
                    <a:p>
                      <a:r>
                        <a:rPr lang="en-IE" dirty="0" err="1" smtClean="0"/>
                        <a:t>Hugginstown</a:t>
                      </a:r>
                      <a:endParaRPr lang="en-IE" dirty="0" smtClean="0"/>
                    </a:p>
                  </a:txBody>
                  <a:tcPr/>
                </a:tc>
                <a:tc>
                  <a:txBody>
                    <a:bodyPr/>
                    <a:lstStyle/>
                    <a:p>
                      <a:r>
                        <a:rPr lang="en-IE" dirty="0" smtClean="0"/>
                        <a:t>Public Realm works 1</a:t>
                      </a:r>
                      <a:r>
                        <a:rPr lang="en-IE" baseline="30000" dirty="0" smtClean="0"/>
                        <a:t>st</a:t>
                      </a:r>
                      <a:r>
                        <a:rPr lang="en-IE" dirty="0" smtClean="0"/>
                        <a:t> Phase</a:t>
                      </a:r>
                      <a:endParaRPr lang="en-IE" dirty="0"/>
                    </a:p>
                  </a:txBody>
                  <a:tcPr/>
                </a:tc>
                <a:tc>
                  <a:txBody>
                    <a:bodyPr/>
                    <a:lstStyle/>
                    <a:p>
                      <a:r>
                        <a:rPr lang="en-IE" dirty="0" smtClean="0"/>
                        <a:t>€95,000</a:t>
                      </a:r>
                      <a:endParaRPr lang="en-IE" dirty="0"/>
                    </a:p>
                  </a:txBody>
                  <a:tcPr/>
                </a:tc>
              </a:tr>
              <a:tr h="57358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dirty="0" smtClean="0"/>
                        <a:t>Newmarket</a:t>
                      </a:r>
                      <a:endParaRPr lang="en-IE" dirty="0"/>
                    </a:p>
                  </a:txBody>
                  <a:tcPr/>
                </a:tc>
                <a:tc>
                  <a:txBody>
                    <a:bodyPr/>
                    <a:lstStyle/>
                    <a:p>
                      <a:r>
                        <a:rPr lang="en-IE" dirty="0" smtClean="0"/>
                        <a:t>Extension to local </a:t>
                      </a:r>
                      <a:r>
                        <a:rPr lang="en-IE" baseline="0" dirty="0" smtClean="0"/>
                        <a:t>heritage c</a:t>
                      </a:r>
                      <a:r>
                        <a:rPr lang="en-IE" dirty="0" smtClean="0"/>
                        <a:t>entre</a:t>
                      </a:r>
                      <a:endParaRPr lang="en-IE" dirty="0"/>
                    </a:p>
                  </a:txBody>
                  <a:tcPr/>
                </a:tc>
                <a:tc>
                  <a:txBody>
                    <a:bodyPr/>
                    <a:lstStyle/>
                    <a:p>
                      <a:r>
                        <a:rPr lang="en-IE" dirty="0" smtClean="0"/>
                        <a:t>€80,000</a:t>
                      </a:r>
                      <a:endParaRPr lang="en-IE" dirty="0"/>
                    </a:p>
                  </a:txBody>
                  <a:tcPr/>
                </a:tc>
              </a:tr>
              <a:tr h="6058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dirty="0" err="1" smtClean="0"/>
                        <a:t>Kilmacow</a:t>
                      </a:r>
                      <a:endParaRPr lang="en-IE" dirty="0" smtClean="0"/>
                    </a:p>
                    <a:p>
                      <a:endParaRPr lang="en-IE" dirty="0"/>
                    </a:p>
                  </a:txBody>
                  <a:tcPr/>
                </a:tc>
                <a:tc>
                  <a:txBody>
                    <a:bodyPr/>
                    <a:lstStyle/>
                    <a:p>
                      <a:r>
                        <a:rPr lang="en-IE" dirty="0" smtClean="0"/>
                        <a:t>Public Realm Works 1</a:t>
                      </a:r>
                      <a:r>
                        <a:rPr lang="en-IE" baseline="30000" dirty="0" smtClean="0"/>
                        <a:t>st</a:t>
                      </a:r>
                      <a:r>
                        <a:rPr lang="en-IE" dirty="0" smtClean="0"/>
                        <a:t> Phase</a:t>
                      </a:r>
                      <a:endParaRPr lang="en-IE" dirty="0"/>
                    </a:p>
                  </a:txBody>
                  <a:tcPr/>
                </a:tc>
                <a:tc>
                  <a:txBody>
                    <a:bodyPr/>
                    <a:lstStyle/>
                    <a:p>
                      <a:r>
                        <a:rPr lang="en-IE" dirty="0" smtClean="0"/>
                        <a:t>€77,760</a:t>
                      </a:r>
                      <a:endParaRPr lang="en-IE" dirty="0"/>
                    </a:p>
                  </a:txBody>
                  <a:tcPr/>
                </a:tc>
              </a:tr>
              <a:tr h="6058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dirty="0" smtClean="0"/>
                        <a:t>Inistioge</a:t>
                      </a:r>
                      <a:endParaRPr lang="en-IE" dirty="0"/>
                    </a:p>
                  </a:txBody>
                  <a:tcPr/>
                </a:tc>
                <a:tc>
                  <a:txBody>
                    <a:bodyPr/>
                    <a:lstStyle/>
                    <a:p>
                      <a:r>
                        <a:rPr lang="en-IE" dirty="0" smtClean="0"/>
                        <a:t>Stabilising works to protected structure</a:t>
                      </a:r>
                      <a:endParaRPr lang="en-IE" dirty="0"/>
                    </a:p>
                  </a:txBody>
                  <a:tcPr/>
                </a:tc>
                <a:tc>
                  <a:txBody>
                    <a:bodyPr/>
                    <a:lstStyle/>
                    <a:p>
                      <a:r>
                        <a:rPr lang="en-IE" dirty="0" smtClean="0"/>
                        <a:t>€26,000</a:t>
                      </a:r>
                      <a:endParaRPr lang="en-IE" dirty="0"/>
                    </a:p>
                  </a:txBody>
                  <a:tcPr/>
                </a:tc>
              </a:tr>
              <a:tr h="346198">
                <a:tc>
                  <a:txBody>
                    <a:bodyPr/>
                    <a:lstStyle/>
                    <a:p>
                      <a:r>
                        <a:rPr lang="en-IE" dirty="0" err="1" smtClean="0"/>
                        <a:t>Windgap</a:t>
                      </a:r>
                      <a:endParaRPr lang="en-IE" dirty="0"/>
                    </a:p>
                  </a:txBody>
                  <a:tcPr/>
                </a:tc>
                <a:tc>
                  <a:txBody>
                    <a:bodyPr/>
                    <a:lstStyle/>
                    <a:p>
                      <a:r>
                        <a:rPr lang="en-IE" dirty="0" smtClean="0"/>
                        <a:t>Fit out</a:t>
                      </a:r>
                      <a:r>
                        <a:rPr lang="en-IE" baseline="0" dirty="0" smtClean="0"/>
                        <a:t> of Co-Op shop</a:t>
                      </a:r>
                      <a:endParaRPr lang="en-IE" dirty="0"/>
                    </a:p>
                  </a:txBody>
                  <a:tcPr/>
                </a:tc>
                <a:tc>
                  <a:txBody>
                    <a:bodyPr/>
                    <a:lstStyle/>
                    <a:p>
                      <a:r>
                        <a:rPr lang="en-IE" dirty="0" smtClean="0"/>
                        <a:t>€79,960</a:t>
                      </a:r>
                      <a:endParaRPr lang="en-IE" dirty="0"/>
                    </a:p>
                  </a:txBody>
                  <a:tcPr/>
                </a:tc>
              </a:tr>
              <a:tr h="605847">
                <a:tc>
                  <a:txBody>
                    <a:bodyPr/>
                    <a:lstStyle/>
                    <a:p>
                      <a:r>
                        <a:rPr lang="en-IE" dirty="0" err="1" smtClean="0"/>
                        <a:t>Goresbridge</a:t>
                      </a:r>
                      <a:endParaRPr lang="en-IE" dirty="0"/>
                    </a:p>
                  </a:txBody>
                  <a:tcPr/>
                </a:tc>
                <a:tc>
                  <a:txBody>
                    <a:bodyPr/>
                    <a:lstStyle/>
                    <a:p>
                      <a:r>
                        <a:rPr lang="en-IE" dirty="0" smtClean="0"/>
                        <a:t>Park entrance and public</a:t>
                      </a:r>
                      <a:r>
                        <a:rPr lang="en-IE" baseline="0" dirty="0" smtClean="0"/>
                        <a:t> realm works at Quayside</a:t>
                      </a:r>
                      <a:endParaRPr lang="en-IE" dirty="0"/>
                    </a:p>
                  </a:txBody>
                  <a:tcPr/>
                </a:tc>
                <a:tc>
                  <a:txBody>
                    <a:bodyPr/>
                    <a:lstStyle/>
                    <a:p>
                      <a:r>
                        <a:rPr lang="en-IE" dirty="0" smtClean="0"/>
                        <a:t>€46,600</a:t>
                      </a:r>
                      <a:endParaRPr lang="en-IE" dirty="0"/>
                    </a:p>
                  </a:txBody>
                  <a:tcPr/>
                </a:tc>
              </a:tr>
              <a:tr h="346198">
                <a:tc>
                  <a:txBody>
                    <a:bodyPr/>
                    <a:lstStyle/>
                    <a:p>
                      <a:r>
                        <a:rPr lang="en-IE" dirty="0" smtClean="0"/>
                        <a:t>Castlecomer</a:t>
                      </a:r>
                      <a:endParaRPr lang="en-IE" dirty="0"/>
                    </a:p>
                  </a:txBody>
                  <a:tcPr/>
                </a:tc>
                <a:tc>
                  <a:txBody>
                    <a:bodyPr/>
                    <a:lstStyle/>
                    <a:p>
                      <a:r>
                        <a:rPr lang="en-IE" dirty="0" smtClean="0"/>
                        <a:t>Pedestrian bridge</a:t>
                      </a:r>
                      <a:endParaRPr lang="en-IE" dirty="0"/>
                    </a:p>
                  </a:txBody>
                  <a:tcPr/>
                </a:tc>
                <a:tc>
                  <a:txBody>
                    <a:bodyPr/>
                    <a:lstStyle/>
                    <a:p>
                      <a:r>
                        <a:rPr lang="en-IE" dirty="0" smtClean="0"/>
                        <a:t>€100,000 </a:t>
                      </a:r>
                      <a:endParaRPr lang="en-IE" dirty="0"/>
                    </a:p>
                  </a:txBody>
                  <a:tcPr/>
                </a:tc>
              </a:tr>
            </a:tbl>
          </a:graphicData>
        </a:graphic>
      </p:graphicFrame>
      <p:sp>
        <p:nvSpPr>
          <p:cNvPr id="5" name="Title 4"/>
          <p:cNvSpPr>
            <a:spLocks noGrp="1"/>
          </p:cNvSpPr>
          <p:nvPr>
            <p:ph type="title"/>
          </p:nvPr>
        </p:nvSpPr>
        <p:spPr>
          <a:xfrm>
            <a:off x="457200" y="0"/>
            <a:ext cx="8305800" cy="836712"/>
          </a:xfrm>
        </p:spPr>
        <p:txBody>
          <a:bodyPr>
            <a:normAutofit/>
          </a:bodyPr>
          <a:lstStyle/>
          <a:p>
            <a:r>
              <a:rPr lang="en-IE" sz="3600" dirty="0" smtClean="0"/>
              <a:t>Town &amp; Village Renewal 2017 – €850,000</a:t>
            </a:r>
            <a:endParaRPr lang="en-IE" sz="36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IE" dirty="0" smtClean="0"/>
              <a:t>Town &amp; Village Renewal Scheme in </a:t>
            </a:r>
            <a:r>
              <a:rPr lang="en-IE" dirty="0" err="1" smtClean="0"/>
              <a:t>Urlingford</a:t>
            </a:r>
            <a:r>
              <a:rPr lang="en-IE" dirty="0" smtClean="0"/>
              <a:t> </a:t>
            </a:r>
            <a:endParaRPr lang="en-IE" dirty="0"/>
          </a:p>
        </p:txBody>
      </p:sp>
      <p:pic>
        <p:nvPicPr>
          <p:cNvPr id="6146" name="Picture 2"/>
          <p:cNvPicPr>
            <a:picLocks noGrp="1" noChangeAspect="1" noChangeArrowheads="1"/>
          </p:cNvPicPr>
          <p:nvPr>
            <p:ph sz="half" idx="1"/>
          </p:nvPr>
        </p:nvPicPr>
        <p:blipFill>
          <a:blip r:embed="rId2" cstate="print"/>
          <a:srcRect/>
          <a:stretch>
            <a:fillRect/>
          </a:stretch>
        </p:blipFill>
        <p:spPr bwMode="auto">
          <a:xfrm>
            <a:off x="467544" y="2060848"/>
            <a:ext cx="4038600" cy="3600400"/>
          </a:xfrm>
          <a:prstGeom prst="rect">
            <a:avLst/>
          </a:prstGeom>
          <a:noFill/>
          <a:ln w="9525">
            <a:noFill/>
            <a:miter lim="800000"/>
            <a:headEnd/>
            <a:tailEnd/>
          </a:ln>
          <a:effectLst/>
        </p:spPr>
      </p:pic>
      <p:pic>
        <p:nvPicPr>
          <p:cNvPr id="6147" name="Picture 3"/>
          <p:cNvPicPr>
            <a:picLocks noGrp="1" noChangeAspect="1" noChangeArrowheads="1"/>
          </p:cNvPicPr>
          <p:nvPr>
            <p:ph sz="half" idx="2"/>
          </p:nvPr>
        </p:nvPicPr>
        <p:blipFill>
          <a:blip r:embed="rId3" cstate="print"/>
          <a:srcRect/>
          <a:stretch>
            <a:fillRect/>
          </a:stretch>
        </p:blipFill>
        <p:spPr bwMode="auto">
          <a:xfrm>
            <a:off x="4648200" y="2060849"/>
            <a:ext cx="4038600" cy="2232248"/>
          </a:xfrm>
          <a:prstGeom prst="rect">
            <a:avLst/>
          </a:prstGeom>
          <a:noFill/>
          <a:ln w="9525">
            <a:noFill/>
            <a:miter lim="800000"/>
            <a:headEnd/>
            <a:tailEnd/>
          </a:ln>
          <a:effectLst/>
        </p:spPr>
      </p:pic>
      <p:sp>
        <p:nvSpPr>
          <p:cNvPr id="7" name="TextBox 6"/>
          <p:cNvSpPr txBox="1"/>
          <p:nvPr/>
        </p:nvSpPr>
        <p:spPr>
          <a:xfrm>
            <a:off x="611560" y="5877272"/>
            <a:ext cx="7992888" cy="369332"/>
          </a:xfrm>
          <a:prstGeom prst="rect">
            <a:avLst/>
          </a:prstGeom>
          <a:noFill/>
        </p:spPr>
        <p:txBody>
          <a:bodyPr wrap="square" rtlCol="0">
            <a:spAutoFit/>
          </a:bodyPr>
          <a:lstStyle/>
          <a:p>
            <a:r>
              <a:rPr lang="en-IE" dirty="0" smtClean="0"/>
              <a:t>Painting of the outside of the Community Hall on Mill Street</a:t>
            </a:r>
          </a:p>
        </p:txBody>
      </p:sp>
      <p:sp>
        <p:nvSpPr>
          <p:cNvPr id="10" name="TextBox 9"/>
          <p:cNvSpPr txBox="1"/>
          <p:nvPr/>
        </p:nvSpPr>
        <p:spPr>
          <a:xfrm>
            <a:off x="4932040" y="4581128"/>
            <a:ext cx="3888432" cy="923330"/>
          </a:xfrm>
          <a:prstGeom prst="rect">
            <a:avLst/>
          </a:prstGeom>
          <a:noFill/>
        </p:spPr>
        <p:txBody>
          <a:bodyPr wrap="square" rtlCol="0">
            <a:spAutoFit/>
          </a:bodyPr>
          <a:lstStyle/>
          <a:p>
            <a:r>
              <a:rPr lang="en-IE" dirty="0" smtClean="0"/>
              <a:t>Plastering of the outside masonry walls of the handball alley on Mills Street</a:t>
            </a:r>
            <a:endParaRPr lang="en-IE"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Old school </a:t>
            </a:r>
            <a:r>
              <a:rPr lang="en-US" dirty="0" err="1" smtClean="0"/>
              <a:t>Urlingford</a:t>
            </a:r>
            <a:r>
              <a:rPr lang="en-US" dirty="0" smtClean="0"/>
              <a:t> and all weather facility</a:t>
            </a:r>
            <a:endParaRPr lang="en-IE" dirty="0"/>
          </a:p>
        </p:txBody>
      </p:sp>
      <p:pic>
        <p:nvPicPr>
          <p:cNvPr id="7171" name="Picture 3"/>
          <p:cNvPicPr>
            <a:picLocks noGrp="1" noChangeAspect="1" noChangeArrowheads="1"/>
          </p:cNvPicPr>
          <p:nvPr>
            <p:ph sz="half" idx="2"/>
          </p:nvPr>
        </p:nvPicPr>
        <p:blipFill>
          <a:blip r:embed="rId2" cstate="print"/>
          <a:srcRect/>
          <a:stretch>
            <a:fillRect/>
          </a:stretch>
        </p:blipFill>
        <p:spPr bwMode="auto">
          <a:xfrm>
            <a:off x="4788024" y="1988840"/>
            <a:ext cx="4038600" cy="2271713"/>
          </a:xfrm>
          <a:prstGeom prst="rect">
            <a:avLst/>
          </a:prstGeom>
          <a:noFill/>
          <a:ln w="9525">
            <a:noFill/>
            <a:miter lim="800000"/>
            <a:headEnd/>
            <a:tailEnd/>
          </a:ln>
          <a:effectLst/>
        </p:spPr>
      </p:pic>
      <p:pic>
        <p:nvPicPr>
          <p:cNvPr id="7172" name="Picture 4"/>
          <p:cNvPicPr>
            <a:picLocks noGrp="1" noChangeAspect="1" noChangeArrowheads="1"/>
          </p:cNvPicPr>
          <p:nvPr>
            <p:ph sz="half" idx="1"/>
          </p:nvPr>
        </p:nvPicPr>
        <p:blipFill>
          <a:blip r:embed="rId3" cstate="print"/>
          <a:srcRect/>
          <a:stretch>
            <a:fillRect/>
          </a:stretch>
        </p:blipFill>
        <p:spPr bwMode="auto">
          <a:xfrm>
            <a:off x="467544" y="1988840"/>
            <a:ext cx="4038600" cy="2271713"/>
          </a:xfrm>
          <a:prstGeom prst="rect">
            <a:avLst/>
          </a:prstGeom>
          <a:noFill/>
          <a:ln w="9525">
            <a:noFill/>
            <a:miter lim="800000"/>
            <a:headEnd/>
            <a:tailEnd/>
          </a:ln>
          <a:effectLst/>
        </p:spPr>
      </p:pic>
      <p:sp>
        <p:nvSpPr>
          <p:cNvPr id="9" name="TextBox 8"/>
          <p:cNvSpPr txBox="1"/>
          <p:nvPr/>
        </p:nvSpPr>
        <p:spPr>
          <a:xfrm>
            <a:off x="899592" y="5589240"/>
            <a:ext cx="7560840" cy="646331"/>
          </a:xfrm>
          <a:prstGeom prst="rect">
            <a:avLst/>
          </a:prstGeom>
          <a:noFill/>
        </p:spPr>
        <p:txBody>
          <a:bodyPr wrap="square" rtlCol="0">
            <a:spAutoFit/>
          </a:bodyPr>
          <a:lstStyle/>
          <a:p>
            <a:endParaRPr lang="en-IE" dirty="0" smtClean="0"/>
          </a:p>
          <a:p>
            <a:endParaRPr lang="en-IE" dirty="0" smtClean="0"/>
          </a:p>
        </p:txBody>
      </p:sp>
      <p:sp>
        <p:nvSpPr>
          <p:cNvPr id="10" name="TextBox 9"/>
          <p:cNvSpPr txBox="1"/>
          <p:nvPr/>
        </p:nvSpPr>
        <p:spPr>
          <a:xfrm>
            <a:off x="899592" y="4725144"/>
            <a:ext cx="7704856" cy="923330"/>
          </a:xfrm>
          <a:prstGeom prst="rect">
            <a:avLst/>
          </a:prstGeom>
          <a:noFill/>
        </p:spPr>
        <p:txBody>
          <a:bodyPr wrap="square" rtlCol="0">
            <a:spAutoFit/>
          </a:bodyPr>
          <a:lstStyle/>
          <a:p>
            <a:endParaRPr lang="en-IE" dirty="0" smtClean="0"/>
          </a:p>
          <a:p>
            <a:endParaRPr lang="en-IE" dirty="0" smtClean="0"/>
          </a:p>
          <a:p>
            <a:endParaRPr lang="en-IE" dirty="0"/>
          </a:p>
        </p:txBody>
      </p:sp>
      <p:sp>
        <p:nvSpPr>
          <p:cNvPr id="11" name="TextBox 10"/>
          <p:cNvSpPr txBox="1"/>
          <p:nvPr/>
        </p:nvSpPr>
        <p:spPr>
          <a:xfrm>
            <a:off x="611560" y="4581128"/>
            <a:ext cx="8352928" cy="1200329"/>
          </a:xfrm>
          <a:prstGeom prst="rect">
            <a:avLst/>
          </a:prstGeom>
          <a:noFill/>
        </p:spPr>
        <p:txBody>
          <a:bodyPr wrap="square" rtlCol="0">
            <a:spAutoFit/>
          </a:bodyPr>
          <a:lstStyle/>
          <a:p>
            <a:r>
              <a:rPr lang="en-IE" dirty="0" smtClean="0"/>
              <a:t>Refurbishment of the all weather facility at the back of the Old School on Main Street, now used as a </a:t>
            </a:r>
            <a:r>
              <a:rPr lang="en-IE" dirty="0" err="1" smtClean="0"/>
              <a:t>creche</a:t>
            </a:r>
            <a:endParaRPr lang="en-IE" dirty="0" smtClean="0"/>
          </a:p>
          <a:p>
            <a:r>
              <a:rPr lang="en-IE" dirty="0" smtClean="0"/>
              <a:t>Painting the outside of the Old School and refurbishment if the toilets within the facility</a:t>
            </a:r>
            <a:endParaRPr lang="en-IE"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smtClean="0"/>
              <a:t>CLAR 2016 Background </a:t>
            </a:r>
            <a:endParaRPr lang="en-GB" dirty="0"/>
          </a:p>
        </p:txBody>
      </p:sp>
      <p:sp>
        <p:nvSpPr>
          <p:cNvPr id="2" name="Content Placeholder 1"/>
          <p:cNvSpPr>
            <a:spLocks noGrp="1"/>
          </p:cNvSpPr>
          <p:nvPr>
            <p:ph idx="1"/>
          </p:nvPr>
        </p:nvSpPr>
        <p:spPr/>
        <p:txBody>
          <a:bodyPr>
            <a:normAutofit/>
          </a:bodyPr>
          <a:lstStyle/>
          <a:p>
            <a:r>
              <a:rPr lang="en-GB" dirty="0" smtClean="0"/>
              <a:t>Investment programme for rural areas</a:t>
            </a:r>
          </a:p>
          <a:p>
            <a:r>
              <a:rPr lang="en-GB" dirty="0" smtClean="0"/>
              <a:t>Re-opened 2016 with the hope of funding for future years</a:t>
            </a:r>
          </a:p>
          <a:p>
            <a:r>
              <a:rPr lang="en-GB" dirty="0" smtClean="0"/>
              <a:t>Targeting areas that have experienced significant  depopulation</a:t>
            </a:r>
          </a:p>
          <a:p>
            <a:r>
              <a:rPr lang="en-GB" dirty="0" smtClean="0"/>
              <a:t>Aim to attract people to live and work in the area</a:t>
            </a:r>
          </a:p>
          <a:p>
            <a:r>
              <a:rPr lang="en-GB" dirty="0" smtClean="0"/>
              <a:t>Works in conjunction with locally identified priorities</a:t>
            </a:r>
          </a:p>
          <a:p>
            <a:r>
              <a:rPr lang="en-GB" dirty="0" smtClean="0"/>
              <a:t>Map overleaf sets out the areas in Kilkenny that are covered under the CLAR programme</a:t>
            </a:r>
          </a:p>
          <a:p>
            <a:endParaRPr lang="en-GB" dirty="0" smtClean="0"/>
          </a:p>
          <a:p>
            <a:endParaRPr lang="en-GB" dirty="0" smtClean="0"/>
          </a:p>
          <a:p>
            <a:endParaRPr lang="en-GB"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err="1" smtClean="0"/>
              <a:t>Piltown</a:t>
            </a:r>
            <a:r>
              <a:rPr lang="en-IE" dirty="0" smtClean="0"/>
              <a:t> Town &amp; Renewal Scheme </a:t>
            </a:r>
            <a:endParaRPr lang="en-IE" dirty="0"/>
          </a:p>
        </p:txBody>
      </p:sp>
      <p:pic>
        <p:nvPicPr>
          <p:cNvPr id="34818" name="Picture 2"/>
          <p:cNvPicPr>
            <a:picLocks noGrp="1" noChangeAspect="1" noChangeArrowheads="1"/>
          </p:cNvPicPr>
          <p:nvPr>
            <p:ph sz="half" idx="1"/>
          </p:nvPr>
        </p:nvPicPr>
        <p:blipFill>
          <a:blip r:embed="rId2" cstate="print"/>
          <a:srcRect/>
          <a:stretch>
            <a:fillRect/>
          </a:stretch>
        </p:blipFill>
        <p:spPr bwMode="auto">
          <a:xfrm>
            <a:off x="457200" y="2623344"/>
            <a:ext cx="4038600" cy="3028950"/>
          </a:xfrm>
          <a:prstGeom prst="rect">
            <a:avLst/>
          </a:prstGeom>
          <a:noFill/>
          <a:ln w="9525">
            <a:noFill/>
            <a:miter lim="800000"/>
            <a:headEnd/>
            <a:tailEnd/>
          </a:ln>
          <a:effectLst/>
        </p:spPr>
      </p:pic>
      <p:pic>
        <p:nvPicPr>
          <p:cNvPr id="34819" name="Picture 3"/>
          <p:cNvPicPr>
            <a:picLocks noGrp="1" noChangeAspect="1" noChangeArrowheads="1"/>
          </p:cNvPicPr>
          <p:nvPr>
            <p:ph sz="half" idx="2"/>
          </p:nvPr>
        </p:nvPicPr>
        <p:blipFill>
          <a:blip r:embed="rId3" cstate="print"/>
          <a:srcRect/>
          <a:stretch>
            <a:fillRect/>
          </a:stretch>
        </p:blipFill>
        <p:spPr bwMode="auto">
          <a:xfrm>
            <a:off x="4648200" y="2619137"/>
            <a:ext cx="4038600" cy="3037364"/>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IE" dirty="0" smtClean="0"/>
              <a:t>Town &amp; Village Renewal </a:t>
            </a:r>
            <a:r>
              <a:rPr lang="en-IE" dirty="0" err="1" smtClean="0"/>
              <a:t>Kells</a:t>
            </a:r>
            <a:endParaRPr lang="en-IE" dirty="0"/>
          </a:p>
        </p:txBody>
      </p:sp>
      <p:sp>
        <p:nvSpPr>
          <p:cNvPr id="6" name="TextBox 5"/>
          <p:cNvSpPr txBox="1"/>
          <p:nvPr/>
        </p:nvSpPr>
        <p:spPr>
          <a:xfrm>
            <a:off x="539552" y="5949280"/>
            <a:ext cx="3816424" cy="369332"/>
          </a:xfrm>
          <a:prstGeom prst="rect">
            <a:avLst/>
          </a:prstGeom>
          <a:noFill/>
        </p:spPr>
        <p:txBody>
          <a:bodyPr wrap="square" rtlCol="0">
            <a:spAutoFit/>
          </a:bodyPr>
          <a:lstStyle/>
          <a:p>
            <a:r>
              <a:rPr lang="en-IE" dirty="0" err="1" smtClean="0"/>
              <a:t>Creche</a:t>
            </a:r>
            <a:r>
              <a:rPr lang="en-IE" dirty="0" smtClean="0"/>
              <a:t> Car Park </a:t>
            </a:r>
            <a:endParaRPr lang="en-IE" dirty="0"/>
          </a:p>
        </p:txBody>
      </p:sp>
      <p:pic>
        <p:nvPicPr>
          <p:cNvPr id="30723" name="Picture 3"/>
          <p:cNvPicPr>
            <a:picLocks noGrp="1" noChangeAspect="1" noChangeArrowheads="1"/>
          </p:cNvPicPr>
          <p:nvPr>
            <p:ph sz="half" idx="1"/>
          </p:nvPr>
        </p:nvPicPr>
        <p:blipFill>
          <a:blip r:embed="rId2" cstate="print"/>
          <a:srcRect/>
          <a:stretch>
            <a:fillRect/>
          </a:stretch>
        </p:blipFill>
        <p:spPr bwMode="auto">
          <a:xfrm>
            <a:off x="457200" y="2623344"/>
            <a:ext cx="4038600" cy="3028950"/>
          </a:xfrm>
          <a:prstGeom prst="rect">
            <a:avLst/>
          </a:prstGeom>
          <a:noFill/>
          <a:ln w="9525">
            <a:noFill/>
            <a:miter lim="800000"/>
            <a:headEnd/>
            <a:tailEnd/>
          </a:ln>
          <a:effectLst/>
        </p:spPr>
      </p:pic>
      <p:pic>
        <p:nvPicPr>
          <p:cNvPr id="30724" name="Picture 4"/>
          <p:cNvPicPr>
            <a:picLocks noGrp="1" noChangeAspect="1" noChangeArrowheads="1"/>
          </p:cNvPicPr>
          <p:nvPr>
            <p:ph sz="half" idx="2"/>
          </p:nvPr>
        </p:nvPicPr>
        <p:blipFill>
          <a:blip r:embed="rId3" cstate="print"/>
          <a:srcRect/>
          <a:stretch>
            <a:fillRect/>
          </a:stretch>
        </p:blipFill>
        <p:spPr bwMode="auto">
          <a:xfrm>
            <a:off x="5004048" y="2636912"/>
            <a:ext cx="3325416" cy="2952328"/>
          </a:xfrm>
          <a:prstGeom prst="rect">
            <a:avLst/>
          </a:prstGeom>
          <a:noFill/>
          <a:ln w="9525">
            <a:noFill/>
            <a:miter lim="800000"/>
            <a:headEnd/>
            <a:tailEnd/>
          </a:ln>
          <a:effectLst/>
        </p:spPr>
      </p:pic>
      <p:sp>
        <p:nvSpPr>
          <p:cNvPr id="10" name="TextBox 9"/>
          <p:cNvSpPr txBox="1"/>
          <p:nvPr/>
        </p:nvSpPr>
        <p:spPr>
          <a:xfrm>
            <a:off x="5148064" y="5949280"/>
            <a:ext cx="3312368" cy="369332"/>
          </a:xfrm>
          <a:prstGeom prst="rect">
            <a:avLst/>
          </a:prstGeom>
          <a:noFill/>
        </p:spPr>
        <p:txBody>
          <a:bodyPr wrap="square" rtlCol="0">
            <a:spAutoFit/>
          </a:bodyPr>
          <a:lstStyle/>
          <a:p>
            <a:r>
              <a:rPr lang="en-IE" dirty="0" smtClean="0"/>
              <a:t> New Village Signs</a:t>
            </a:r>
            <a:endParaRPr lang="en-IE"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dirty="0" smtClean="0"/>
              <a:t>Tourist Trails Signage </a:t>
            </a:r>
            <a:endParaRPr lang="en-IE" dirty="0"/>
          </a:p>
        </p:txBody>
      </p:sp>
      <p:pic>
        <p:nvPicPr>
          <p:cNvPr id="32770" name="Picture 2"/>
          <p:cNvPicPr>
            <a:picLocks noGrp="1" noChangeAspect="1" noChangeArrowheads="1"/>
          </p:cNvPicPr>
          <p:nvPr>
            <p:ph sz="half" idx="1"/>
          </p:nvPr>
        </p:nvPicPr>
        <p:blipFill>
          <a:blip r:embed="rId2" cstate="print"/>
          <a:srcRect/>
          <a:stretch>
            <a:fillRect/>
          </a:stretch>
        </p:blipFill>
        <p:spPr bwMode="auto">
          <a:xfrm>
            <a:off x="899592" y="1916832"/>
            <a:ext cx="3325416" cy="4392488"/>
          </a:xfrm>
          <a:prstGeom prst="rect">
            <a:avLst/>
          </a:prstGeom>
          <a:noFill/>
          <a:ln w="9525">
            <a:noFill/>
            <a:miter lim="800000"/>
            <a:headEnd/>
            <a:tailEnd/>
          </a:ln>
          <a:effectLst/>
        </p:spPr>
      </p:pic>
      <p:pic>
        <p:nvPicPr>
          <p:cNvPr id="32772" name="Picture 4"/>
          <p:cNvPicPr>
            <a:picLocks noGrp="1" noChangeAspect="1" noChangeArrowheads="1"/>
          </p:cNvPicPr>
          <p:nvPr>
            <p:ph sz="half" idx="2"/>
          </p:nvPr>
        </p:nvPicPr>
        <p:blipFill>
          <a:blip r:embed="rId3" cstate="print"/>
          <a:srcRect/>
          <a:stretch>
            <a:fillRect/>
          </a:stretch>
        </p:blipFill>
        <p:spPr bwMode="auto">
          <a:xfrm>
            <a:off x="5076825" y="1988840"/>
            <a:ext cx="3324225" cy="4248472"/>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dirty="0" smtClean="0"/>
              <a:t>New Wall Haggard Road </a:t>
            </a:r>
            <a:endParaRPr lang="en-IE" dirty="0"/>
          </a:p>
        </p:txBody>
      </p:sp>
      <p:pic>
        <p:nvPicPr>
          <p:cNvPr id="33794" name="Picture 2"/>
          <p:cNvPicPr>
            <a:picLocks noGrp="1" noChangeAspect="1" noChangeArrowheads="1"/>
          </p:cNvPicPr>
          <p:nvPr>
            <p:ph sz="half" idx="1"/>
          </p:nvPr>
        </p:nvPicPr>
        <p:blipFill>
          <a:blip r:embed="rId2" cstate="print"/>
          <a:srcRect/>
          <a:stretch>
            <a:fillRect/>
          </a:stretch>
        </p:blipFill>
        <p:spPr bwMode="auto">
          <a:xfrm>
            <a:off x="457200" y="2623344"/>
            <a:ext cx="4038600" cy="3028950"/>
          </a:xfrm>
          <a:prstGeom prst="rect">
            <a:avLst/>
          </a:prstGeom>
          <a:noFill/>
          <a:ln w="9525">
            <a:noFill/>
            <a:miter lim="800000"/>
            <a:headEnd/>
            <a:tailEnd/>
          </a:ln>
          <a:effectLst/>
        </p:spPr>
      </p:pic>
      <p:pic>
        <p:nvPicPr>
          <p:cNvPr id="33795" name="Picture 3"/>
          <p:cNvPicPr>
            <a:picLocks noGrp="1" noChangeAspect="1" noChangeArrowheads="1"/>
          </p:cNvPicPr>
          <p:nvPr>
            <p:ph sz="half" idx="2"/>
          </p:nvPr>
        </p:nvPicPr>
        <p:blipFill>
          <a:blip r:embed="rId3" cstate="print"/>
          <a:srcRect/>
          <a:stretch>
            <a:fillRect/>
          </a:stretch>
        </p:blipFill>
        <p:spPr bwMode="auto">
          <a:xfrm>
            <a:off x="4648200" y="2623344"/>
            <a:ext cx="4038600" cy="3028950"/>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dirty="0" smtClean="0"/>
              <a:t>Island Walk Fencing </a:t>
            </a:r>
            <a:endParaRPr lang="en-IE" dirty="0"/>
          </a:p>
        </p:txBody>
      </p:sp>
      <p:pic>
        <p:nvPicPr>
          <p:cNvPr id="31746" name="Picture 2"/>
          <p:cNvPicPr>
            <a:picLocks noGrp="1" noChangeAspect="1" noChangeArrowheads="1"/>
          </p:cNvPicPr>
          <p:nvPr>
            <p:ph sz="half" idx="1"/>
          </p:nvPr>
        </p:nvPicPr>
        <p:blipFill>
          <a:blip r:embed="rId2" cstate="print"/>
          <a:srcRect/>
          <a:stretch>
            <a:fillRect/>
          </a:stretch>
        </p:blipFill>
        <p:spPr bwMode="auto">
          <a:xfrm>
            <a:off x="457200" y="2623344"/>
            <a:ext cx="4038600" cy="3028950"/>
          </a:xfrm>
          <a:prstGeom prst="rect">
            <a:avLst/>
          </a:prstGeom>
          <a:noFill/>
          <a:ln w="9525">
            <a:noFill/>
            <a:miter lim="800000"/>
            <a:headEnd/>
            <a:tailEnd/>
          </a:ln>
          <a:effectLst/>
        </p:spPr>
      </p:pic>
      <p:pic>
        <p:nvPicPr>
          <p:cNvPr id="31747" name="Picture 3"/>
          <p:cNvPicPr>
            <a:picLocks noGrp="1" noChangeAspect="1" noChangeArrowheads="1"/>
          </p:cNvPicPr>
          <p:nvPr>
            <p:ph sz="half" idx="2"/>
          </p:nvPr>
        </p:nvPicPr>
        <p:blipFill>
          <a:blip r:embed="rId3" cstate="print"/>
          <a:srcRect/>
          <a:stretch>
            <a:fillRect/>
          </a:stretch>
        </p:blipFill>
        <p:spPr bwMode="auto">
          <a:xfrm>
            <a:off x="4648200" y="2623344"/>
            <a:ext cx="4038600" cy="3028950"/>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REDZ Scheme 2016</a:t>
            </a:r>
            <a:endParaRPr lang="en-IE" dirty="0"/>
          </a:p>
        </p:txBody>
      </p:sp>
      <p:sp>
        <p:nvSpPr>
          <p:cNvPr id="3" name="Content Placeholder 2"/>
          <p:cNvSpPr>
            <a:spLocks noGrp="1"/>
          </p:cNvSpPr>
          <p:nvPr>
            <p:ph idx="1"/>
          </p:nvPr>
        </p:nvSpPr>
        <p:spPr/>
        <p:txBody>
          <a:bodyPr>
            <a:normAutofit fontScale="77500" lnSpcReduction="20000"/>
          </a:bodyPr>
          <a:lstStyle/>
          <a:p>
            <a:r>
              <a:rPr lang="en-IE" b="1" dirty="0" smtClean="0"/>
              <a:t>€5M</a:t>
            </a:r>
            <a:r>
              <a:rPr lang="en-IE" dirty="0" smtClean="0"/>
              <a:t> for 2016 REDZ scheme following on to the CEDRA report.</a:t>
            </a:r>
          </a:p>
          <a:p>
            <a:endParaRPr lang="en-IE" dirty="0" smtClean="0"/>
          </a:p>
          <a:p>
            <a:r>
              <a:rPr lang="en-IE" dirty="0" smtClean="0"/>
              <a:t>REDZ are functional, rather than administrative geographic, areas that reflect the spatial patterns of local economic activities and development processes. </a:t>
            </a:r>
          </a:p>
          <a:p>
            <a:endParaRPr lang="en-IE" dirty="0" smtClean="0"/>
          </a:p>
          <a:p>
            <a:r>
              <a:rPr lang="en-IE" dirty="0" smtClean="0"/>
              <a:t>They are, in effect, the sub-county zones within which most people live and work. </a:t>
            </a:r>
          </a:p>
          <a:p>
            <a:endParaRPr lang="en-IE" dirty="0" smtClean="0"/>
          </a:p>
          <a:p>
            <a:r>
              <a:rPr lang="en-IE" dirty="0" smtClean="0"/>
              <a:t>The central objective of the REDZ model is to utilise the synergies and interdependencies between rural towns and their hinterlands to generate economic activity in the local area. </a:t>
            </a:r>
          </a:p>
          <a:p>
            <a:endParaRPr lang="en-IE" dirty="0" smtClean="0"/>
          </a:p>
          <a:p>
            <a:r>
              <a:rPr lang="en-IE" dirty="0" smtClean="0"/>
              <a:t>The involvement of local communities, including the business community, is a key element in the REDZ model.</a:t>
            </a:r>
          </a:p>
          <a:p>
            <a:endParaRPr lang="en-IE"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lvl="0"/>
            <a:r>
              <a:rPr lang="en-IE" dirty="0" smtClean="0"/>
              <a:t>3 major Flagship projects – 1 in each </a:t>
            </a:r>
            <a:r>
              <a:rPr lang="en-IE" b="1" u="sng" dirty="0" smtClean="0"/>
              <a:t>region*</a:t>
            </a:r>
            <a:r>
              <a:rPr lang="en-IE" dirty="0" smtClean="0"/>
              <a:t> to a max grant of €400,000 per project.</a:t>
            </a:r>
          </a:p>
          <a:p>
            <a:pPr lvl="0"/>
            <a:endParaRPr lang="en-IE" dirty="0" smtClean="0"/>
          </a:p>
          <a:p>
            <a:pPr lvl="0"/>
            <a:r>
              <a:rPr lang="en-IE" dirty="0" smtClean="0"/>
              <a:t>9 Medium scale projects – 3 in each </a:t>
            </a:r>
            <a:r>
              <a:rPr lang="en-IE" b="1" u="sng" dirty="0" smtClean="0"/>
              <a:t>region*</a:t>
            </a:r>
            <a:r>
              <a:rPr lang="en-IE" dirty="0" smtClean="0"/>
              <a:t> to a max grant of €200,000 per project. </a:t>
            </a:r>
          </a:p>
          <a:p>
            <a:pPr lvl="0"/>
            <a:endParaRPr lang="en-IE" dirty="0" smtClean="0"/>
          </a:p>
          <a:p>
            <a:r>
              <a:rPr lang="en-IE" dirty="0" smtClean="0"/>
              <a:t>No county will be approved for more than one Medium REDZ project.</a:t>
            </a:r>
          </a:p>
          <a:p>
            <a:endParaRPr lang="en-IE" dirty="0" smtClean="0"/>
          </a:p>
          <a:p>
            <a:pPr lvl="0"/>
            <a:r>
              <a:rPr lang="en-IE" dirty="0" smtClean="0"/>
              <a:t>1 or 2 small REDZ projects – 1 or 2 in each remaining </a:t>
            </a:r>
            <a:r>
              <a:rPr lang="en-IE" b="1" u="sng" dirty="0" smtClean="0"/>
              <a:t>county</a:t>
            </a:r>
            <a:r>
              <a:rPr lang="en-IE" dirty="0" smtClean="0"/>
              <a:t> to a maximum grant of €100,000 to each County.</a:t>
            </a:r>
          </a:p>
          <a:p>
            <a:pPr lvl="0">
              <a:buNone/>
            </a:pPr>
            <a:endParaRPr lang="en-IE" dirty="0" smtClean="0"/>
          </a:p>
          <a:p>
            <a:r>
              <a:rPr lang="en-IE" sz="2600" i="1" dirty="0" smtClean="0"/>
              <a:t>Based on the three Regional Assembly regions: Northern and Western region, Eastern and Midlands region and Southern region</a:t>
            </a:r>
            <a:r>
              <a:rPr lang="en-IE" i="1" dirty="0" smtClean="0"/>
              <a:t>. </a:t>
            </a:r>
          </a:p>
          <a:p>
            <a:endParaRPr lang="en-IE" i="1" dirty="0" smtClean="0"/>
          </a:p>
          <a:p>
            <a:r>
              <a:rPr lang="en-IE" i="1" dirty="0" smtClean="0"/>
              <a:t>Decisions made at National Level.</a:t>
            </a:r>
            <a:endParaRPr lang="en-IE" dirty="0" smtClean="0"/>
          </a:p>
          <a:p>
            <a:endParaRPr lang="en-IE" dirty="0"/>
          </a:p>
        </p:txBody>
      </p:sp>
      <p:sp>
        <p:nvSpPr>
          <p:cNvPr id="3" name="Title 2"/>
          <p:cNvSpPr>
            <a:spLocks noGrp="1"/>
          </p:cNvSpPr>
          <p:nvPr>
            <p:ph type="title"/>
          </p:nvPr>
        </p:nvSpPr>
        <p:spPr/>
        <p:txBody>
          <a:bodyPr/>
          <a:lstStyle/>
          <a:p>
            <a:r>
              <a:rPr lang="en-IE" dirty="0" smtClean="0"/>
              <a:t>REDZ Scheme 2016</a:t>
            </a:r>
            <a:endParaRPr lang="en-IE"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25000" lnSpcReduction="20000"/>
          </a:bodyPr>
          <a:lstStyle/>
          <a:p>
            <a:pPr lvl="0"/>
            <a:r>
              <a:rPr lang="en-IE" sz="6400" b="1" dirty="0" smtClean="0"/>
              <a:t>Woodstock</a:t>
            </a:r>
            <a:r>
              <a:rPr lang="en-IE" sz="6400" dirty="0" smtClean="0"/>
              <a:t>  potential driver of economic development in </a:t>
            </a:r>
            <a:r>
              <a:rPr lang="en-IE" sz="6400" dirty="0" err="1" smtClean="0"/>
              <a:t>Inistioge</a:t>
            </a:r>
            <a:r>
              <a:rPr lang="en-IE" sz="6400" dirty="0" smtClean="0"/>
              <a:t> and surrounding area </a:t>
            </a:r>
          </a:p>
          <a:p>
            <a:pPr lvl="0"/>
            <a:r>
              <a:rPr lang="en-IE" sz="6400" dirty="0" smtClean="0"/>
              <a:t>Annual cost in revenue budget of Kilkenny County Council 245,000  Visitor numbers </a:t>
            </a:r>
            <a:r>
              <a:rPr lang="en-IE" sz="6400" dirty="0" err="1" smtClean="0"/>
              <a:t>est</a:t>
            </a:r>
            <a:r>
              <a:rPr lang="en-IE" sz="6400" dirty="0" smtClean="0"/>
              <a:t> 35,000</a:t>
            </a:r>
          </a:p>
          <a:p>
            <a:pPr lvl="0"/>
            <a:r>
              <a:rPr lang="en-IE" sz="6400" dirty="0" smtClean="0"/>
              <a:t>Ambition to develop Woodstock further, building on work done to date.</a:t>
            </a:r>
          </a:p>
          <a:p>
            <a:pPr lvl="0"/>
            <a:r>
              <a:rPr lang="en-IE" sz="6400" dirty="0" smtClean="0"/>
              <a:t>Focus this application on  </a:t>
            </a:r>
            <a:r>
              <a:rPr lang="en-IE" sz="6400" b="1" dirty="0" err="1" smtClean="0"/>
              <a:t>Inistioge</a:t>
            </a:r>
            <a:r>
              <a:rPr lang="en-IE" sz="6400" b="1" dirty="0" smtClean="0"/>
              <a:t> and Woodstock. </a:t>
            </a:r>
          </a:p>
          <a:p>
            <a:pPr lvl="0"/>
            <a:r>
              <a:rPr lang="en-IE" sz="6400" dirty="0" smtClean="0"/>
              <a:t>Signage/interpretation and improved paths and visitor facilities in Woodstock – area owned by Kilkenny County Council.</a:t>
            </a:r>
          </a:p>
          <a:p>
            <a:pPr lvl="0"/>
            <a:r>
              <a:rPr lang="en-IE" sz="6400" dirty="0" smtClean="0"/>
              <a:t>Master/Business  Plan required for overall estate but pending same we progress with improvements to area in Council ownership.</a:t>
            </a:r>
          </a:p>
          <a:p>
            <a:pPr lvl="0"/>
            <a:endParaRPr lang="en-IE" sz="6400" dirty="0" smtClean="0"/>
          </a:p>
          <a:p>
            <a:pPr lvl="0"/>
            <a:r>
              <a:rPr lang="en-IE" sz="6400" b="1" dirty="0" err="1" smtClean="0"/>
              <a:t>Inistioge</a:t>
            </a:r>
            <a:r>
              <a:rPr lang="en-IE" sz="6400" b="1" dirty="0" smtClean="0"/>
              <a:t> </a:t>
            </a:r>
            <a:r>
              <a:rPr lang="en-IE" sz="6400" dirty="0" smtClean="0"/>
              <a:t>– Improve Visitor facilities including: -</a:t>
            </a:r>
          </a:p>
          <a:p>
            <a:r>
              <a:rPr lang="en-IE" sz="6400" dirty="0" smtClean="0"/>
              <a:t>Car parking</a:t>
            </a:r>
          </a:p>
          <a:p>
            <a:r>
              <a:rPr lang="en-IE" sz="6400" dirty="0" smtClean="0"/>
              <a:t>Create “Visitor Arrival” area – Car parking/signage   </a:t>
            </a:r>
          </a:p>
          <a:p>
            <a:pPr lvl="0"/>
            <a:r>
              <a:rPr lang="en-IE" sz="6400" dirty="0" smtClean="0"/>
              <a:t>Riverside Walking Route interpretation and signposting etc, unifying </a:t>
            </a:r>
            <a:r>
              <a:rPr lang="en-IE" sz="6400" dirty="0" err="1" smtClean="0"/>
              <a:t>Inistioge</a:t>
            </a:r>
            <a:r>
              <a:rPr lang="en-IE" sz="6400" dirty="0" smtClean="0"/>
              <a:t> and Woodstock  and riverside walk towards </a:t>
            </a:r>
            <a:r>
              <a:rPr lang="en-IE" sz="6400" dirty="0" err="1" smtClean="0"/>
              <a:t>Thomastown</a:t>
            </a:r>
            <a:r>
              <a:rPr lang="en-IE" sz="6400" dirty="0" smtClean="0"/>
              <a:t>.</a:t>
            </a:r>
          </a:p>
          <a:p>
            <a:pPr lvl="0"/>
            <a:endParaRPr lang="en-IE" sz="6400" dirty="0" smtClean="0"/>
          </a:p>
          <a:p>
            <a:pPr lvl="0"/>
            <a:r>
              <a:rPr lang="en-IE" sz="6400" b="1" dirty="0" smtClean="0"/>
              <a:t>Development of a business plan for Woodstock, with the aim of applying to </a:t>
            </a:r>
            <a:r>
              <a:rPr lang="en-IE" sz="6400" b="1" dirty="0" err="1" smtClean="0"/>
              <a:t>Failte</a:t>
            </a:r>
            <a:r>
              <a:rPr lang="en-IE" sz="6400" b="1" dirty="0" smtClean="0"/>
              <a:t> for a Large Capital Grant</a:t>
            </a:r>
          </a:p>
          <a:p>
            <a:endParaRPr lang="en-IE" dirty="0"/>
          </a:p>
        </p:txBody>
      </p:sp>
      <p:sp>
        <p:nvSpPr>
          <p:cNvPr id="3" name="Title 2"/>
          <p:cNvSpPr>
            <a:spLocks noGrp="1"/>
          </p:cNvSpPr>
          <p:nvPr>
            <p:ph type="title"/>
          </p:nvPr>
        </p:nvSpPr>
        <p:spPr/>
        <p:txBody>
          <a:bodyPr/>
          <a:lstStyle/>
          <a:p>
            <a:r>
              <a:rPr lang="en-IE" dirty="0" smtClean="0"/>
              <a:t>REDZ Scheme 2016</a:t>
            </a:r>
            <a:endParaRPr lang="en-IE"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REDZ 2016 Car park </a:t>
            </a:r>
            <a:r>
              <a:rPr lang="en-IE" dirty="0" err="1" smtClean="0"/>
              <a:t>Inistioge</a:t>
            </a:r>
            <a:endParaRPr lang="en-IE" dirty="0"/>
          </a:p>
        </p:txBody>
      </p:sp>
      <p:sp>
        <p:nvSpPr>
          <p:cNvPr id="3" name="Content Placeholder 2"/>
          <p:cNvSpPr>
            <a:spLocks noGrp="1"/>
          </p:cNvSpPr>
          <p:nvPr>
            <p:ph idx="1"/>
          </p:nvPr>
        </p:nvSpPr>
        <p:spPr/>
        <p:txBody>
          <a:bodyPr/>
          <a:lstStyle/>
          <a:p>
            <a:endParaRPr lang="en-IE"/>
          </a:p>
        </p:txBody>
      </p:sp>
      <p:pic>
        <p:nvPicPr>
          <p:cNvPr id="1026" name="Picture 2" descr="C:\Users\tbutler\AppData\Local\Microsoft\Windows\Temporary Internet Files\Content.Outlook\JLB655IK\Inistoige 1 (11).jpg"/>
          <p:cNvPicPr>
            <a:picLocks noChangeAspect="1" noChangeArrowheads="1"/>
          </p:cNvPicPr>
          <p:nvPr/>
        </p:nvPicPr>
        <p:blipFill>
          <a:blip r:embed="rId2" cstate="print"/>
          <a:srcRect/>
          <a:stretch>
            <a:fillRect/>
          </a:stretch>
        </p:blipFill>
        <p:spPr bwMode="auto">
          <a:xfrm>
            <a:off x="395536" y="1844824"/>
            <a:ext cx="7956376" cy="4475462"/>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dirty="0" smtClean="0"/>
              <a:t>Woodstock Winter Garden</a:t>
            </a:r>
            <a:endParaRPr lang="en-IE" dirty="0"/>
          </a:p>
        </p:txBody>
      </p:sp>
      <p:pic>
        <p:nvPicPr>
          <p:cNvPr id="4" name="Content Placeholder 3" descr="wintergarden"/>
          <p:cNvPicPr>
            <a:picLocks noGrp="1"/>
          </p:cNvPicPr>
          <p:nvPr>
            <p:ph idx="1"/>
          </p:nvPr>
        </p:nvPicPr>
        <p:blipFill>
          <a:blip r:embed="rId2" cstate="print"/>
          <a:srcRect/>
          <a:stretch>
            <a:fillRect/>
          </a:stretch>
        </p:blipFill>
        <p:spPr bwMode="auto">
          <a:xfrm>
            <a:off x="1953541" y="2404564"/>
            <a:ext cx="5236918" cy="3450635"/>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tbutler\Desktop\CLAR and REDZ\Kilkenny.tif"/>
          <p:cNvPicPr>
            <a:picLocks noChangeAspect="1" noChangeArrowheads="1"/>
          </p:cNvPicPr>
          <p:nvPr/>
        </p:nvPicPr>
        <p:blipFill>
          <a:blip r:embed="rId2" cstate="print"/>
          <a:srcRect/>
          <a:stretch>
            <a:fillRect/>
          </a:stretch>
        </p:blipFill>
        <p:spPr bwMode="auto">
          <a:xfrm>
            <a:off x="2267743" y="172860"/>
            <a:ext cx="4730839" cy="668514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Woodstock Winter Gardens</a:t>
            </a:r>
            <a:endParaRPr lang="en-IE" dirty="0"/>
          </a:p>
        </p:txBody>
      </p:sp>
      <p:pic>
        <p:nvPicPr>
          <p:cNvPr id="4" name="Content Placeholder 3" descr="20170904_145832"/>
          <p:cNvPicPr>
            <a:picLocks noGrp="1"/>
          </p:cNvPicPr>
          <p:nvPr>
            <p:ph idx="1"/>
          </p:nvPr>
        </p:nvPicPr>
        <p:blipFill>
          <a:blip r:embed="rId2" cstate="print"/>
          <a:srcRect/>
          <a:stretch>
            <a:fillRect/>
          </a:stretch>
        </p:blipFill>
        <p:spPr bwMode="auto">
          <a:xfrm>
            <a:off x="1668780" y="2396678"/>
            <a:ext cx="5806440" cy="3466407"/>
          </a:xfrm>
          <a:prstGeom prst="rect">
            <a:avLst/>
          </a:prstGeom>
          <a:noFill/>
          <a:ln w="6350" cmpd="sng">
            <a:solidFill>
              <a:srgbClr val="000000"/>
            </a:solid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Measures Covered - Priority</a:t>
            </a:r>
            <a:endParaRPr lang="en-GB" dirty="0"/>
          </a:p>
        </p:txBody>
      </p:sp>
      <p:sp>
        <p:nvSpPr>
          <p:cNvPr id="2" name="Content Placeholder 1"/>
          <p:cNvSpPr>
            <a:spLocks noGrp="1"/>
          </p:cNvSpPr>
          <p:nvPr>
            <p:ph idx="1"/>
          </p:nvPr>
        </p:nvSpPr>
        <p:spPr/>
        <p:txBody>
          <a:bodyPr/>
          <a:lstStyle/>
          <a:p>
            <a:r>
              <a:rPr lang="en-GB" dirty="0" smtClean="0"/>
              <a:t>Support for Schools / Community Safety Measures</a:t>
            </a:r>
          </a:p>
          <a:p>
            <a:endParaRPr lang="en-GB" dirty="0" smtClean="0"/>
          </a:p>
          <a:p>
            <a:r>
              <a:rPr lang="en-GB" dirty="0" smtClean="0"/>
              <a:t>Enhancements for outdoor play facilities</a:t>
            </a:r>
          </a:p>
          <a:p>
            <a:endParaRPr lang="en-GB" dirty="0" smtClean="0"/>
          </a:p>
          <a:p>
            <a:r>
              <a:rPr lang="en-GB" dirty="0" smtClean="0"/>
              <a:t>Targeted Community Infrastructure Needs</a:t>
            </a:r>
          </a:p>
          <a:p>
            <a:endParaRPr lang="en-GB" dirty="0" smtClean="0"/>
          </a:p>
          <a:p>
            <a:r>
              <a:rPr lang="en-GB" dirty="0" smtClean="0"/>
              <a:t>Note: priority to be will be given in the order outlined above</a:t>
            </a:r>
          </a:p>
          <a:p>
            <a:endParaRPr lang="en-GB" dirty="0" smtClean="0"/>
          </a:p>
          <a:p>
            <a:endParaRPr lang="en-GB"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GB" dirty="0" smtClean="0"/>
              <a:t>Measure 1: Safety Measures Schools / Community Facilities</a:t>
            </a:r>
            <a:endParaRPr lang="en-GB" dirty="0"/>
          </a:p>
        </p:txBody>
      </p:sp>
      <p:sp>
        <p:nvSpPr>
          <p:cNvPr id="2" name="Content Placeholder 1"/>
          <p:cNvSpPr>
            <a:spLocks noGrp="1"/>
          </p:cNvSpPr>
          <p:nvPr>
            <p:ph idx="1"/>
          </p:nvPr>
        </p:nvSpPr>
        <p:spPr/>
        <p:txBody>
          <a:bodyPr>
            <a:normAutofit fontScale="92500"/>
          </a:bodyPr>
          <a:lstStyle/>
          <a:p>
            <a:r>
              <a:rPr lang="en-GB" dirty="0" smtClean="0"/>
              <a:t>Interventions designed to ensure safety of children attending schools and adults / children attending community facilities</a:t>
            </a:r>
          </a:p>
          <a:p>
            <a:r>
              <a:rPr lang="en-GB" dirty="0" smtClean="0"/>
              <a:t>Replacement flashing amber lights</a:t>
            </a:r>
          </a:p>
          <a:p>
            <a:r>
              <a:rPr lang="en-GB" dirty="0" smtClean="0"/>
              <a:t>Child safety signs</a:t>
            </a:r>
          </a:p>
          <a:p>
            <a:r>
              <a:rPr lang="en-GB" dirty="0" smtClean="0"/>
              <a:t>Car speed signs for entering specific zones</a:t>
            </a:r>
          </a:p>
          <a:p>
            <a:r>
              <a:rPr lang="en-GB" dirty="0" smtClean="0"/>
              <a:t>Removal of hedging, upgrade road markings</a:t>
            </a:r>
          </a:p>
          <a:p>
            <a:r>
              <a:rPr lang="en-GB" dirty="0" smtClean="0"/>
              <a:t>Erection of pedestrian crossings in small towns/villages.</a:t>
            </a:r>
          </a:p>
          <a:p>
            <a:r>
              <a:rPr lang="en-GB" dirty="0" smtClean="0"/>
              <a:t>90% funding is provided with 10% from LA / Community / other and minimum 5% cash School/Community </a:t>
            </a:r>
            <a:endParaRPr lang="en-GB"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9552" y="764704"/>
            <a:ext cx="8147248" cy="1082384"/>
          </a:xfrm>
        </p:spPr>
        <p:txBody>
          <a:bodyPr>
            <a:normAutofit fontScale="90000"/>
          </a:bodyPr>
          <a:lstStyle/>
          <a:p>
            <a:r>
              <a:rPr lang="en-GB" dirty="0" smtClean="0"/>
              <a:t>Measure 2: Outdoor Play Facilities Enhancement Scheme</a:t>
            </a:r>
            <a:endParaRPr lang="en-GB" dirty="0"/>
          </a:p>
        </p:txBody>
      </p:sp>
      <p:sp>
        <p:nvSpPr>
          <p:cNvPr id="2" name="Content Placeholder 1"/>
          <p:cNvSpPr>
            <a:spLocks noGrp="1"/>
          </p:cNvSpPr>
          <p:nvPr>
            <p:ph idx="1"/>
          </p:nvPr>
        </p:nvSpPr>
        <p:spPr/>
        <p:txBody>
          <a:bodyPr>
            <a:normAutofit/>
          </a:bodyPr>
          <a:lstStyle/>
          <a:p>
            <a:r>
              <a:rPr lang="en-GB" dirty="0" smtClean="0"/>
              <a:t>Enhance existing outdoor play areas or develop new for Schools / Communities</a:t>
            </a:r>
          </a:p>
          <a:p>
            <a:r>
              <a:rPr lang="en-GB" dirty="0" smtClean="0"/>
              <a:t>Grassing / </a:t>
            </a:r>
            <a:r>
              <a:rPr lang="en-GB" dirty="0" err="1" smtClean="0"/>
              <a:t>tarmacadam</a:t>
            </a:r>
            <a:r>
              <a:rPr lang="en-GB" dirty="0" smtClean="0"/>
              <a:t> of play areas</a:t>
            </a:r>
          </a:p>
          <a:p>
            <a:r>
              <a:rPr lang="en-GB" dirty="0" smtClean="0"/>
              <a:t>Supply of equipment</a:t>
            </a:r>
          </a:p>
          <a:p>
            <a:r>
              <a:rPr lang="en-GB" dirty="0" smtClean="0"/>
              <a:t>New Multi Use Games Area – if planning in place</a:t>
            </a:r>
          </a:p>
          <a:p>
            <a:r>
              <a:rPr lang="en-GB" dirty="0" smtClean="0"/>
              <a:t>Must be clear evidence of need</a:t>
            </a:r>
          </a:p>
          <a:p>
            <a:r>
              <a:rPr lang="en-GB" dirty="0" smtClean="0"/>
              <a:t>Maximum grant €50,000 with 90% funding is provided - 10% from LA / Community / other and minimum 5% cash </a:t>
            </a:r>
            <a:r>
              <a:rPr lang="en-GB" smtClean="0"/>
              <a:t>School/Community </a:t>
            </a:r>
            <a:endParaRPr lang="en-GB" dirty="0" smtClean="0"/>
          </a:p>
          <a:p>
            <a:endParaRPr lang="en-GB"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GB" dirty="0" smtClean="0"/>
              <a:t>Measure 3: Targeted Community Infrastructure</a:t>
            </a:r>
            <a:endParaRPr lang="en-GB" dirty="0"/>
          </a:p>
        </p:txBody>
      </p:sp>
      <p:sp>
        <p:nvSpPr>
          <p:cNvPr id="2" name="Content Placeholder 1"/>
          <p:cNvSpPr>
            <a:spLocks noGrp="1"/>
          </p:cNvSpPr>
          <p:nvPr>
            <p:ph idx="1"/>
          </p:nvPr>
        </p:nvSpPr>
        <p:spPr/>
        <p:txBody>
          <a:bodyPr>
            <a:normAutofit fontScale="92500"/>
          </a:bodyPr>
          <a:lstStyle/>
          <a:p>
            <a:r>
              <a:rPr lang="en-GB" dirty="0" smtClean="0"/>
              <a:t>Non County Roads leading to important community amenities e.g. graveyards, beaches, piers,...</a:t>
            </a:r>
          </a:p>
          <a:p>
            <a:r>
              <a:rPr lang="en-GB" dirty="0" smtClean="0"/>
              <a:t>LA’s can submit list of roads identified as local access roads </a:t>
            </a:r>
          </a:p>
          <a:p>
            <a:r>
              <a:rPr lang="en-GB" dirty="0" smtClean="0"/>
              <a:t>Exclude those to benefit from LIS or other existing schemes</a:t>
            </a:r>
          </a:p>
          <a:p>
            <a:r>
              <a:rPr lang="en-GB" dirty="0" smtClean="0"/>
              <a:t>Identify and prioritise balance LA wishes to include under the CLAR programme.</a:t>
            </a:r>
          </a:p>
          <a:p>
            <a:r>
              <a:rPr lang="en-GB" dirty="0" smtClean="0"/>
              <a:t>Should be approved by LCDC</a:t>
            </a:r>
          </a:p>
          <a:p>
            <a:r>
              <a:rPr lang="en-GB" dirty="0" smtClean="0"/>
              <a:t>Maximum grant €50,000 with 85% funding is provided - 15% from LA / Community / other and minimum 5% cash School/Community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7544" y="0"/>
            <a:ext cx="8305800" cy="980728"/>
          </a:xfrm>
        </p:spPr>
        <p:txBody>
          <a:bodyPr/>
          <a:lstStyle/>
          <a:p>
            <a:r>
              <a:rPr lang="en-IE" dirty="0" smtClean="0"/>
              <a:t> 2016 Projects - €223,000</a:t>
            </a:r>
            <a:endParaRPr lang="en-IE" dirty="0"/>
          </a:p>
        </p:txBody>
      </p:sp>
      <p:sp>
        <p:nvSpPr>
          <p:cNvPr id="2" name="Content Placeholder 1"/>
          <p:cNvSpPr>
            <a:spLocks noGrp="1"/>
          </p:cNvSpPr>
          <p:nvPr>
            <p:ph idx="4294967295"/>
          </p:nvPr>
        </p:nvSpPr>
        <p:spPr>
          <a:xfrm>
            <a:off x="0" y="1935163"/>
            <a:ext cx="8229600" cy="4389437"/>
          </a:xfrm>
        </p:spPr>
        <p:txBody>
          <a:bodyPr>
            <a:normAutofit/>
          </a:bodyPr>
          <a:lstStyle/>
          <a:p>
            <a:pPr marL="624078" indent="-514350">
              <a:buFont typeface="Wingdings 3"/>
              <a:buAutoNum type="arabicPeriod"/>
            </a:pPr>
            <a:endParaRPr lang="en-GB" dirty="0" smtClean="0"/>
          </a:p>
          <a:p>
            <a:pPr marL="624078" indent="-514350">
              <a:buFont typeface="Wingdings 3"/>
              <a:buAutoNum type="arabicPeriod"/>
            </a:pPr>
            <a:endParaRPr lang="en-GB" dirty="0" smtClean="0"/>
          </a:p>
          <a:p>
            <a:pPr marL="624078" indent="-514350">
              <a:buAutoNum type="arabicPeriod"/>
            </a:pPr>
            <a:endParaRPr lang="en-GB" dirty="0" smtClean="0"/>
          </a:p>
          <a:p>
            <a:endParaRPr lang="en-GB" dirty="0"/>
          </a:p>
        </p:txBody>
      </p:sp>
      <p:graphicFrame>
        <p:nvGraphicFramePr>
          <p:cNvPr id="4" name="Table 3"/>
          <p:cNvGraphicFramePr>
            <a:graphicFrameLocks noGrp="1"/>
          </p:cNvGraphicFramePr>
          <p:nvPr/>
        </p:nvGraphicFramePr>
        <p:xfrm>
          <a:off x="1043608" y="953514"/>
          <a:ext cx="7416824" cy="5861173"/>
        </p:xfrm>
        <a:graphic>
          <a:graphicData uri="http://schemas.openxmlformats.org/drawingml/2006/table">
            <a:tbl>
              <a:tblPr/>
              <a:tblGrid>
                <a:gridCol w="3178640"/>
                <a:gridCol w="3098886"/>
                <a:gridCol w="1139298"/>
              </a:tblGrid>
              <a:tr h="937861">
                <a:tc>
                  <a:txBody>
                    <a:bodyPr/>
                    <a:lstStyle/>
                    <a:p>
                      <a:pPr algn="l" fontAlgn="ctr"/>
                      <a:r>
                        <a:rPr lang="en-US" sz="1600" b="0" i="0" u="none" strike="noStrike" dirty="0">
                          <a:solidFill>
                            <a:srgbClr val="000000"/>
                          </a:solidFill>
                          <a:latin typeface="Calibri"/>
                        </a:rPr>
                        <a:t>Provide public lighting along the public road between the Village and the Community Hall &amp; Sports Ground.</a:t>
                      </a:r>
                    </a:p>
                  </a:txBody>
                  <a:tcPr marL="5814" marR="5814" marT="58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IE" sz="1600" b="0" i="0" u="none" strike="noStrike" dirty="0">
                          <a:solidFill>
                            <a:srgbClr val="000000"/>
                          </a:solidFill>
                          <a:latin typeface="Calibri"/>
                        </a:rPr>
                        <a:t>Community Hall &amp; Sports Ground</a:t>
                      </a:r>
                    </a:p>
                  </a:txBody>
                  <a:tcPr marL="5814" marR="5814" marT="58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E" sz="1600" b="1" i="0" u="none" strike="noStrike" dirty="0">
                          <a:solidFill>
                            <a:srgbClr val="000000"/>
                          </a:solidFill>
                          <a:latin typeface="Calibri"/>
                        </a:rPr>
                        <a:t>€30,000.00</a:t>
                      </a:r>
                    </a:p>
                  </a:txBody>
                  <a:tcPr marL="5814" marR="5814" marT="58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71709">
                <a:tc>
                  <a:txBody>
                    <a:bodyPr/>
                    <a:lstStyle/>
                    <a:p>
                      <a:pPr algn="l" fontAlgn="ctr"/>
                      <a:r>
                        <a:rPr lang="en-US" sz="1600" b="0" i="0" u="none" strike="noStrike" dirty="0">
                          <a:solidFill>
                            <a:srgbClr val="000000"/>
                          </a:solidFill>
                          <a:latin typeface="Calibri"/>
                        </a:rPr>
                        <a:t>Installation of </a:t>
                      </a:r>
                      <a:r>
                        <a:rPr lang="en-US" sz="1600" b="0" i="0" u="none" strike="noStrike" dirty="0" err="1">
                          <a:solidFill>
                            <a:srgbClr val="000000"/>
                          </a:solidFill>
                          <a:latin typeface="Calibri"/>
                        </a:rPr>
                        <a:t>signalised</a:t>
                      </a:r>
                      <a:r>
                        <a:rPr lang="en-US" sz="1600" b="0" i="0" u="none" strike="noStrike" dirty="0">
                          <a:solidFill>
                            <a:srgbClr val="000000"/>
                          </a:solidFill>
                          <a:latin typeface="Calibri"/>
                        </a:rPr>
                        <a:t> pedestrian crossing.</a:t>
                      </a:r>
                    </a:p>
                  </a:txBody>
                  <a:tcPr marL="5814" marR="5814" marT="58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latin typeface="Calibri"/>
                        </a:rPr>
                        <a:t>St Aidan's National School, </a:t>
                      </a:r>
                      <a:r>
                        <a:rPr lang="en-US" sz="1600" b="0" i="0" u="none" strike="noStrike" dirty="0" err="1">
                          <a:solidFill>
                            <a:srgbClr val="000000"/>
                          </a:solidFill>
                          <a:latin typeface="Calibri"/>
                        </a:rPr>
                        <a:t>Kilmanagh</a:t>
                      </a:r>
                      <a:endParaRPr lang="en-US" sz="1600" b="0" i="0" u="none" strike="noStrike" dirty="0">
                        <a:solidFill>
                          <a:srgbClr val="000000"/>
                        </a:solidFill>
                        <a:latin typeface="Calibri"/>
                      </a:endParaRPr>
                    </a:p>
                  </a:txBody>
                  <a:tcPr marL="5814" marR="5814" marT="58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E" sz="1600" b="1" i="0" u="none" strike="noStrike">
                          <a:solidFill>
                            <a:srgbClr val="000000"/>
                          </a:solidFill>
                          <a:latin typeface="Calibri"/>
                        </a:rPr>
                        <a:t>€15,000.00</a:t>
                      </a:r>
                    </a:p>
                  </a:txBody>
                  <a:tcPr marL="5814" marR="5814" marT="58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71709">
                <a:tc>
                  <a:txBody>
                    <a:bodyPr/>
                    <a:lstStyle/>
                    <a:p>
                      <a:pPr algn="l" fontAlgn="ctr"/>
                      <a:r>
                        <a:rPr lang="en-US" sz="1600" b="0" i="0" u="none" strike="noStrike" dirty="0">
                          <a:solidFill>
                            <a:srgbClr val="000000"/>
                          </a:solidFill>
                          <a:latin typeface="Calibri"/>
                        </a:rPr>
                        <a:t>Replace amber flashing lights and speed safety signs.</a:t>
                      </a:r>
                    </a:p>
                  </a:txBody>
                  <a:tcPr marL="5814" marR="5814" marT="58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IE" sz="1600" b="0" i="0" u="none" strike="noStrike">
                          <a:solidFill>
                            <a:srgbClr val="000000"/>
                          </a:solidFill>
                          <a:latin typeface="Calibri"/>
                        </a:rPr>
                        <a:t>Listerlin Mixed National School</a:t>
                      </a:r>
                    </a:p>
                  </a:txBody>
                  <a:tcPr marL="5814" marR="5814" marT="58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E" sz="1600" b="1" i="0" u="none" strike="noStrike">
                          <a:solidFill>
                            <a:srgbClr val="000000"/>
                          </a:solidFill>
                          <a:latin typeface="Calibri"/>
                        </a:rPr>
                        <a:t>€25,000.00</a:t>
                      </a:r>
                    </a:p>
                  </a:txBody>
                  <a:tcPr marL="5814" marR="5814" marT="58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71709">
                <a:tc>
                  <a:txBody>
                    <a:bodyPr/>
                    <a:lstStyle/>
                    <a:p>
                      <a:pPr algn="l" fontAlgn="ctr"/>
                      <a:r>
                        <a:rPr lang="en-US" sz="1600" b="0" i="0" u="none" strike="noStrike" dirty="0">
                          <a:solidFill>
                            <a:srgbClr val="000000"/>
                          </a:solidFill>
                          <a:latin typeface="Calibri"/>
                        </a:rPr>
                        <a:t>Installation of </a:t>
                      </a:r>
                      <a:r>
                        <a:rPr lang="en-US" sz="1600" b="0" i="0" u="none" strike="noStrike" dirty="0" err="1">
                          <a:solidFill>
                            <a:srgbClr val="000000"/>
                          </a:solidFill>
                          <a:latin typeface="Calibri"/>
                        </a:rPr>
                        <a:t>signalised</a:t>
                      </a:r>
                      <a:r>
                        <a:rPr lang="en-US" sz="1600" b="0" i="0" u="none" strike="noStrike" dirty="0">
                          <a:solidFill>
                            <a:srgbClr val="000000"/>
                          </a:solidFill>
                          <a:latin typeface="Calibri"/>
                        </a:rPr>
                        <a:t> pedestrian crossing and speed safety signs.</a:t>
                      </a:r>
                    </a:p>
                  </a:txBody>
                  <a:tcPr marL="5814" marR="5814" marT="58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a:solidFill>
                            <a:srgbClr val="000000"/>
                          </a:solidFill>
                          <a:latin typeface="Calibri"/>
                        </a:rPr>
                        <a:t>St. Eoghan's National School Kilmaganny</a:t>
                      </a:r>
                    </a:p>
                  </a:txBody>
                  <a:tcPr marL="5814" marR="5814" marT="58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E" sz="1600" b="1" i="0" u="none" strike="noStrike">
                          <a:solidFill>
                            <a:srgbClr val="000000"/>
                          </a:solidFill>
                          <a:latin typeface="Calibri"/>
                        </a:rPr>
                        <a:t>€30,000.00</a:t>
                      </a:r>
                    </a:p>
                  </a:txBody>
                  <a:tcPr marL="5814" marR="5814" marT="58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04785">
                <a:tc>
                  <a:txBody>
                    <a:bodyPr/>
                    <a:lstStyle/>
                    <a:p>
                      <a:pPr algn="l" fontAlgn="ctr"/>
                      <a:r>
                        <a:rPr lang="en-US" sz="1600" b="0" i="0" u="none" strike="noStrike" dirty="0">
                          <a:solidFill>
                            <a:srgbClr val="000000"/>
                          </a:solidFill>
                          <a:latin typeface="Calibri"/>
                        </a:rPr>
                        <a:t>Provision of footpaths and </a:t>
                      </a:r>
                      <a:r>
                        <a:rPr lang="en-US" sz="1600" b="0" i="0" u="none" strike="noStrike" dirty="0" err="1">
                          <a:solidFill>
                            <a:srgbClr val="000000"/>
                          </a:solidFill>
                          <a:latin typeface="Calibri"/>
                        </a:rPr>
                        <a:t>roadmarkings</a:t>
                      </a:r>
                      <a:r>
                        <a:rPr lang="en-US" sz="1600" b="0" i="0" u="none" strike="noStrike" dirty="0">
                          <a:solidFill>
                            <a:srgbClr val="000000"/>
                          </a:solidFill>
                          <a:latin typeface="Calibri"/>
                        </a:rPr>
                        <a:t> between Playschool and Crèche.</a:t>
                      </a:r>
                    </a:p>
                  </a:txBody>
                  <a:tcPr marL="5814" marR="5814" marT="58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a:solidFill>
                            <a:srgbClr val="000000"/>
                          </a:solidFill>
                          <a:latin typeface="Calibri"/>
                        </a:rPr>
                        <a:t>Muckalee Community Playschool and Community Crèche</a:t>
                      </a:r>
                    </a:p>
                  </a:txBody>
                  <a:tcPr marL="5814" marR="5814" marT="58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E" sz="1600" b="1" i="0" u="none" strike="noStrike">
                          <a:solidFill>
                            <a:srgbClr val="000000"/>
                          </a:solidFill>
                          <a:latin typeface="Calibri"/>
                        </a:rPr>
                        <a:t>€30,000.00</a:t>
                      </a:r>
                    </a:p>
                  </a:txBody>
                  <a:tcPr marL="5814" marR="5814" marT="58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71709">
                <a:tc>
                  <a:txBody>
                    <a:bodyPr/>
                    <a:lstStyle/>
                    <a:p>
                      <a:pPr algn="l" fontAlgn="ctr"/>
                      <a:r>
                        <a:rPr lang="en-US" sz="1600" b="0" i="0" u="none" strike="noStrike" dirty="0">
                          <a:solidFill>
                            <a:srgbClr val="000000"/>
                          </a:solidFill>
                          <a:latin typeface="Calibri"/>
                        </a:rPr>
                        <a:t>Upgrade of church / graveyard car park.</a:t>
                      </a:r>
                    </a:p>
                  </a:txBody>
                  <a:tcPr marL="5814" marR="5814" marT="58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latin typeface="Calibri"/>
                        </a:rPr>
                        <a:t>12th century </a:t>
                      </a:r>
                      <a:r>
                        <a:rPr lang="en-US" sz="1600" b="0" i="0" u="none" strike="noStrike" dirty="0" err="1">
                          <a:solidFill>
                            <a:srgbClr val="000000"/>
                          </a:solidFill>
                          <a:latin typeface="Calibri"/>
                        </a:rPr>
                        <a:t>Ullard</a:t>
                      </a:r>
                      <a:r>
                        <a:rPr lang="en-US" sz="1600" b="0" i="0" u="none" strike="noStrike" dirty="0">
                          <a:solidFill>
                            <a:srgbClr val="000000"/>
                          </a:solidFill>
                          <a:latin typeface="Calibri"/>
                        </a:rPr>
                        <a:t> Church (Ruin), Graveyard and Handball Alley</a:t>
                      </a:r>
                    </a:p>
                  </a:txBody>
                  <a:tcPr marL="5814" marR="5814" marT="58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E" sz="1600" b="1" i="0" u="none" strike="noStrike">
                          <a:solidFill>
                            <a:srgbClr val="000000"/>
                          </a:solidFill>
                          <a:latin typeface="Calibri"/>
                        </a:rPr>
                        <a:t>€20,000.00</a:t>
                      </a:r>
                    </a:p>
                  </a:txBody>
                  <a:tcPr marL="5814" marR="5814" marT="58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37861">
                <a:tc>
                  <a:txBody>
                    <a:bodyPr/>
                    <a:lstStyle/>
                    <a:p>
                      <a:pPr algn="l" fontAlgn="ctr"/>
                      <a:r>
                        <a:rPr lang="en-US" sz="1600" b="0" i="0" u="none" strike="noStrike">
                          <a:solidFill>
                            <a:srgbClr val="000000"/>
                          </a:solidFill>
                          <a:latin typeface="Calibri"/>
                        </a:rPr>
                        <a:t>Safety improvements and pavement upgrade to provide safer connectivity between Community facilities .</a:t>
                      </a:r>
                    </a:p>
                  </a:txBody>
                  <a:tcPr marL="5814" marR="5814" marT="58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latin typeface="Calibri"/>
                        </a:rPr>
                        <a:t>Benefiting from proposals include </a:t>
                      </a:r>
                      <a:r>
                        <a:rPr lang="en-US" sz="1600" b="0" i="0" u="none" strike="noStrike" dirty="0" err="1">
                          <a:solidFill>
                            <a:srgbClr val="000000"/>
                          </a:solidFill>
                          <a:latin typeface="Calibri"/>
                        </a:rPr>
                        <a:t>Scoil</a:t>
                      </a:r>
                      <a:r>
                        <a:rPr lang="en-US" sz="1600" b="0" i="0" u="none" strike="noStrike" dirty="0">
                          <a:solidFill>
                            <a:srgbClr val="000000"/>
                          </a:solidFill>
                          <a:latin typeface="Calibri"/>
                        </a:rPr>
                        <a:t> San </a:t>
                      </a:r>
                      <a:r>
                        <a:rPr lang="en-US" sz="1600" b="0" i="0" u="none" strike="noStrike" dirty="0" err="1">
                          <a:solidFill>
                            <a:srgbClr val="000000"/>
                          </a:solidFill>
                          <a:latin typeface="Calibri"/>
                        </a:rPr>
                        <a:t>Nioclás</a:t>
                      </a:r>
                      <a:r>
                        <a:rPr lang="en-US" sz="1600" b="0" i="0" u="none" strike="noStrike" dirty="0">
                          <a:solidFill>
                            <a:srgbClr val="000000"/>
                          </a:solidFill>
                          <a:latin typeface="Calibri"/>
                        </a:rPr>
                        <a:t> (</a:t>
                      </a:r>
                      <a:r>
                        <a:rPr lang="en-US" sz="1600" b="0" i="0" u="none" strike="noStrike" dirty="0" err="1">
                          <a:solidFill>
                            <a:srgbClr val="000000"/>
                          </a:solidFill>
                          <a:latin typeface="Calibri"/>
                        </a:rPr>
                        <a:t>Windgap</a:t>
                      </a:r>
                      <a:r>
                        <a:rPr lang="en-US" sz="1600" b="0" i="0" u="none" strike="noStrike" dirty="0">
                          <a:solidFill>
                            <a:srgbClr val="000000"/>
                          </a:solidFill>
                          <a:latin typeface="Calibri"/>
                        </a:rPr>
                        <a:t> N.S., </a:t>
                      </a:r>
                      <a:r>
                        <a:rPr lang="en-US" sz="1600" b="0" i="0" u="none" strike="noStrike" dirty="0" err="1">
                          <a:solidFill>
                            <a:srgbClr val="000000"/>
                          </a:solidFill>
                          <a:latin typeface="Calibri"/>
                        </a:rPr>
                        <a:t>Windgap</a:t>
                      </a:r>
                      <a:r>
                        <a:rPr lang="en-US" sz="1600" b="0" i="0" u="none" strike="noStrike" dirty="0">
                          <a:solidFill>
                            <a:srgbClr val="000000"/>
                          </a:solidFill>
                          <a:latin typeface="Calibri"/>
                        </a:rPr>
                        <a:t> GAA Ground and the Community Playground  </a:t>
                      </a:r>
                    </a:p>
                  </a:txBody>
                  <a:tcPr marL="5814" marR="5814" marT="58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E" sz="1600" b="1" i="0" u="none" strike="noStrike" dirty="0">
                          <a:solidFill>
                            <a:srgbClr val="000000"/>
                          </a:solidFill>
                          <a:latin typeface="Calibri"/>
                        </a:rPr>
                        <a:t>€30,000.00</a:t>
                      </a:r>
                    </a:p>
                  </a:txBody>
                  <a:tcPr marL="5814" marR="5814" marT="58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04785">
                <a:tc>
                  <a:txBody>
                    <a:bodyPr/>
                    <a:lstStyle/>
                    <a:p>
                      <a:pPr algn="l" fontAlgn="ctr"/>
                      <a:r>
                        <a:rPr lang="en-US" sz="1600" b="0" i="0" u="none" strike="noStrike">
                          <a:solidFill>
                            <a:srgbClr val="000000"/>
                          </a:solidFill>
                          <a:latin typeface="Calibri"/>
                        </a:rPr>
                        <a:t>Replace amber flashing lights and Install a signalised pedestrian crossing.</a:t>
                      </a:r>
                    </a:p>
                  </a:txBody>
                  <a:tcPr marL="5814" marR="5814" marT="58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err="1">
                          <a:solidFill>
                            <a:srgbClr val="000000"/>
                          </a:solidFill>
                          <a:latin typeface="Calibri"/>
                        </a:rPr>
                        <a:t>Scoil</a:t>
                      </a:r>
                      <a:r>
                        <a:rPr lang="en-US" sz="1600" b="0" i="0" u="none" strike="noStrike" dirty="0">
                          <a:solidFill>
                            <a:srgbClr val="000000"/>
                          </a:solidFill>
                          <a:latin typeface="Calibri"/>
                        </a:rPr>
                        <a:t> </a:t>
                      </a:r>
                      <a:r>
                        <a:rPr lang="en-US" sz="1600" b="0" i="0" u="none" strike="noStrike" dirty="0" err="1">
                          <a:solidFill>
                            <a:srgbClr val="000000"/>
                          </a:solidFill>
                          <a:latin typeface="Calibri"/>
                        </a:rPr>
                        <a:t>na</a:t>
                      </a:r>
                      <a:r>
                        <a:rPr lang="en-US" sz="1600" b="0" i="0" u="none" strike="noStrike" dirty="0">
                          <a:solidFill>
                            <a:srgbClr val="000000"/>
                          </a:solidFill>
                          <a:latin typeface="Calibri"/>
                        </a:rPr>
                        <a:t> </a:t>
                      </a:r>
                      <a:r>
                        <a:rPr lang="en-US" sz="1600" b="0" i="0" u="none" strike="noStrike" dirty="0" err="1">
                          <a:solidFill>
                            <a:srgbClr val="000000"/>
                          </a:solidFill>
                          <a:latin typeface="Calibri"/>
                        </a:rPr>
                        <a:t>Críon</a:t>
                      </a:r>
                      <a:r>
                        <a:rPr lang="en-US" sz="1600" b="0" i="0" u="none" strike="noStrike" dirty="0">
                          <a:solidFill>
                            <a:srgbClr val="000000"/>
                          </a:solidFill>
                          <a:latin typeface="Calibri"/>
                        </a:rPr>
                        <a:t> </a:t>
                      </a:r>
                      <a:r>
                        <a:rPr lang="en-US" sz="1600" b="0" i="0" u="none" strike="noStrike" dirty="0" err="1">
                          <a:solidFill>
                            <a:srgbClr val="000000"/>
                          </a:solidFill>
                          <a:latin typeface="Calibri"/>
                        </a:rPr>
                        <a:t>Coille</a:t>
                      </a:r>
                      <a:r>
                        <a:rPr lang="en-US" sz="1600" b="0" i="0" u="none" strike="noStrike" dirty="0">
                          <a:solidFill>
                            <a:srgbClr val="000000"/>
                          </a:solidFill>
                          <a:latin typeface="Calibri"/>
                        </a:rPr>
                        <a:t> ( </a:t>
                      </a:r>
                      <a:r>
                        <a:rPr lang="en-US" sz="1600" b="0" i="0" u="none" strike="noStrike" dirty="0" err="1">
                          <a:solidFill>
                            <a:srgbClr val="000000"/>
                          </a:solidFill>
                          <a:latin typeface="Calibri"/>
                        </a:rPr>
                        <a:t>Gattabawn</a:t>
                      </a:r>
                      <a:r>
                        <a:rPr lang="en-US" sz="1600" b="0" i="0" u="none" strike="noStrike" dirty="0">
                          <a:solidFill>
                            <a:srgbClr val="000000"/>
                          </a:solidFill>
                          <a:latin typeface="Calibri"/>
                        </a:rPr>
                        <a:t> National School)</a:t>
                      </a:r>
                    </a:p>
                  </a:txBody>
                  <a:tcPr marL="5814" marR="5814" marT="58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E" sz="1600" b="1" i="0" u="none" strike="noStrike" dirty="0">
                          <a:solidFill>
                            <a:srgbClr val="000000"/>
                          </a:solidFill>
                          <a:latin typeface="Calibri"/>
                        </a:rPr>
                        <a:t>€29,000.00</a:t>
                      </a:r>
                    </a:p>
                  </a:txBody>
                  <a:tcPr marL="5814" marR="5814" marT="58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71709">
                <a:tc>
                  <a:txBody>
                    <a:bodyPr/>
                    <a:lstStyle/>
                    <a:p>
                      <a:pPr algn="l" fontAlgn="ctr"/>
                      <a:r>
                        <a:rPr lang="en-IE" sz="1600" b="0" i="0" u="none" strike="noStrike" dirty="0">
                          <a:solidFill>
                            <a:srgbClr val="000000"/>
                          </a:solidFill>
                          <a:latin typeface="Calibri"/>
                        </a:rPr>
                        <a:t>Replace amber flashing lights.</a:t>
                      </a:r>
                    </a:p>
                  </a:txBody>
                  <a:tcPr marL="5814" marR="5814" marT="58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err="1">
                          <a:solidFill>
                            <a:srgbClr val="000000"/>
                          </a:solidFill>
                          <a:latin typeface="Calibri"/>
                        </a:rPr>
                        <a:t>Scoil</a:t>
                      </a:r>
                      <a:r>
                        <a:rPr lang="en-US" sz="1600" b="0" i="0" u="none" strike="noStrike" dirty="0">
                          <a:solidFill>
                            <a:srgbClr val="000000"/>
                          </a:solidFill>
                          <a:latin typeface="Calibri"/>
                        </a:rPr>
                        <a:t> </a:t>
                      </a:r>
                      <a:r>
                        <a:rPr lang="en-US" sz="1600" b="0" i="0" u="none" strike="noStrike" dirty="0" err="1">
                          <a:solidFill>
                            <a:srgbClr val="000000"/>
                          </a:solidFill>
                          <a:latin typeface="Calibri"/>
                        </a:rPr>
                        <a:t>Mhichil</a:t>
                      </a:r>
                      <a:r>
                        <a:rPr lang="en-US" sz="1600" b="0" i="0" u="none" strike="noStrike" dirty="0">
                          <a:solidFill>
                            <a:srgbClr val="000000"/>
                          </a:solidFill>
                          <a:latin typeface="Calibri"/>
                        </a:rPr>
                        <a:t> </a:t>
                      </a:r>
                      <a:r>
                        <a:rPr lang="en-US" sz="1600" b="0" i="0" u="none" strike="noStrike" dirty="0" err="1">
                          <a:solidFill>
                            <a:srgbClr val="000000"/>
                          </a:solidFill>
                          <a:latin typeface="Calibri"/>
                        </a:rPr>
                        <a:t>Naofa</a:t>
                      </a:r>
                      <a:r>
                        <a:rPr lang="en-US" sz="1600" b="0" i="0" u="none" strike="noStrike" dirty="0">
                          <a:solidFill>
                            <a:srgbClr val="000000"/>
                          </a:solidFill>
                          <a:latin typeface="Calibri"/>
                        </a:rPr>
                        <a:t> (</a:t>
                      </a:r>
                      <a:r>
                        <a:rPr lang="en-US" sz="1600" b="0" i="0" u="none" strike="noStrike" dirty="0" err="1">
                          <a:solidFill>
                            <a:srgbClr val="000000"/>
                          </a:solidFill>
                          <a:latin typeface="Calibri"/>
                        </a:rPr>
                        <a:t>Galmoy</a:t>
                      </a:r>
                      <a:r>
                        <a:rPr lang="en-US" sz="1600" b="0" i="0" u="none" strike="noStrike" dirty="0">
                          <a:solidFill>
                            <a:srgbClr val="000000"/>
                          </a:solidFill>
                          <a:latin typeface="Calibri"/>
                        </a:rPr>
                        <a:t> National School)</a:t>
                      </a:r>
                    </a:p>
                  </a:txBody>
                  <a:tcPr marL="5814" marR="5814" marT="58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E" sz="1600" b="1" i="0" u="none" strike="noStrike" dirty="0">
                          <a:solidFill>
                            <a:srgbClr val="000000"/>
                          </a:solidFill>
                          <a:latin typeface="Calibri"/>
                        </a:rPr>
                        <a:t>€14,000.00</a:t>
                      </a:r>
                    </a:p>
                  </a:txBody>
                  <a:tcPr marL="5814" marR="5814" marT="58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274638"/>
            <a:ext cx="8229600" cy="1143000"/>
          </a:xfrm>
        </p:spPr>
        <p:txBody>
          <a:bodyPr/>
          <a:lstStyle/>
          <a:p>
            <a:r>
              <a:rPr lang="en-IE" dirty="0" smtClean="0"/>
              <a:t>	2017 Projects €161,000</a:t>
            </a:r>
            <a:endParaRPr lang="en-IE" dirty="0"/>
          </a:p>
        </p:txBody>
      </p:sp>
      <p:graphicFrame>
        <p:nvGraphicFramePr>
          <p:cNvPr id="5" name="Table 4"/>
          <p:cNvGraphicFramePr>
            <a:graphicFrameLocks noGrp="1"/>
          </p:cNvGraphicFramePr>
          <p:nvPr/>
        </p:nvGraphicFramePr>
        <p:xfrm>
          <a:off x="539553" y="1628801"/>
          <a:ext cx="7992886" cy="4176463"/>
        </p:xfrm>
        <a:graphic>
          <a:graphicData uri="http://schemas.openxmlformats.org/drawingml/2006/table">
            <a:tbl>
              <a:tblPr/>
              <a:tblGrid>
                <a:gridCol w="3861972"/>
                <a:gridCol w="2768285"/>
                <a:gridCol w="1362629"/>
              </a:tblGrid>
              <a:tr h="996011">
                <a:tc>
                  <a:txBody>
                    <a:bodyPr/>
                    <a:lstStyle/>
                    <a:p>
                      <a:pPr algn="l" fontAlgn="t"/>
                      <a:r>
                        <a:rPr lang="en-US" sz="1600" b="0" i="0" u="none" strike="noStrike" dirty="0">
                          <a:solidFill>
                            <a:srgbClr val="000000"/>
                          </a:solidFill>
                          <a:latin typeface="Times New Roman"/>
                        </a:rPr>
                        <a:t>Safety improvement byway of a) public </a:t>
                      </a:r>
                      <a:r>
                        <a:rPr lang="en-US" sz="1600" b="0" i="0" u="none" strike="noStrike" dirty="0" smtClean="0">
                          <a:solidFill>
                            <a:srgbClr val="000000"/>
                          </a:solidFill>
                          <a:latin typeface="Times New Roman"/>
                        </a:rPr>
                        <a:t>lighting upgrade and b) provision of footpaths.</a:t>
                      </a:r>
                      <a:endParaRPr lang="en-US" sz="1600" b="0" i="0" u="none" strike="noStrike" dirty="0">
                        <a:solidFill>
                          <a:srgbClr val="000000"/>
                        </a:solidFill>
                        <a:latin typeface="Times New Roman"/>
                      </a:endParaRPr>
                    </a:p>
                  </a:txBody>
                  <a:tcPr marL="8208" marR="8208" marT="820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600" b="0" i="0" u="none" strike="noStrike" dirty="0" err="1">
                          <a:solidFill>
                            <a:srgbClr val="000000"/>
                          </a:solidFill>
                          <a:latin typeface="Times New Roman"/>
                        </a:rPr>
                        <a:t>Crosspatrick</a:t>
                      </a:r>
                      <a:r>
                        <a:rPr lang="en-US" sz="1600" b="0" i="0" u="none" strike="noStrike" dirty="0">
                          <a:solidFill>
                            <a:srgbClr val="000000"/>
                          </a:solidFill>
                          <a:latin typeface="Times New Roman"/>
                        </a:rPr>
                        <a:t> Village / </a:t>
                      </a:r>
                      <a:r>
                        <a:rPr lang="en-US" sz="1600" b="0" i="0" u="none" strike="noStrike" dirty="0" err="1">
                          <a:solidFill>
                            <a:srgbClr val="000000"/>
                          </a:solidFill>
                          <a:latin typeface="Times New Roman"/>
                        </a:rPr>
                        <a:t>Crosspatrick</a:t>
                      </a:r>
                      <a:r>
                        <a:rPr lang="en-US" sz="1600" b="0" i="0" u="none" strike="noStrike" dirty="0">
                          <a:solidFill>
                            <a:srgbClr val="000000"/>
                          </a:solidFill>
                          <a:latin typeface="Times New Roman"/>
                        </a:rPr>
                        <a:t> Tidy Towns</a:t>
                      </a:r>
                    </a:p>
                  </a:txBody>
                  <a:tcPr marL="8208" marR="8208" marT="820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IE" sz="1600" b="0" i="0" u="none" strike="noStrike" dirty="0">
                          <a:solidFill>
                            <a:srgbClr val="000000"/>
                          </a:solidFill>
                          <a:latin typeface="Times New Roman"/>
                        </a:rPr>
                        <a:t>€50,000</a:t>
                      </a:r>
                    </a:p>
                  </a:txBody>
                  <a:tcPr marL="8208" marR="8208" marT="820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913010">
                <a:tc>
                  <a:txBody>
                    <a:bodyPr/>
                    <a:lstStyle/>
                    <a:p>
                      <a:pPr algn="l" fontAlgn="t"/>
                      <a:r>
                        <a:rPr lang="en-US" sz="1600" b="0" i="0" u="none" strike="noStrike" dirty="0">
                          <a:solidFill>
                            <a:srgbClr val="000000"/>
                          </a:solidFill>
                          <a:latin typeface="Times New Roman"/>
                        </a:rPr>
                        <a:t>Provision of a) public lighting and b) the provision of a safe pedestrian area along the public road in front of the facility. </a:t>
                      </a:r>
                    </a:p>
                  </a:txBody>
                  <a:tcPr marL="8208" marR="8208" marT="820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600" b="0" i="0" u="none" strike="noStrike">
                          <a:solidFill>
                            <a:srgbClr val="000000"/>
                          </a:solidFill>
                          <a:latin typeface="Times New Roman"/>
                        </a:rPr>
                        <a:t>Skeoughvosteen GAA  Sports Grounds &amp; Community Centre</a:t>
                      </a:r>
                    </a:p>
                  </a:txBody>
                  <a:tcPr marL="8208" marR="8208" marT="820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IE" sz="1600" b="0" i="0" u="none" strike="noStrike" dirty="0">
                          <a:solidFill>
                            <a:srgbClr val="000000"/>
                          </a:solidFill>
                          <a:latin typeface="Times New Roman"/>
                        </a:rPr>
                        <a:t>€36,000</a:t>
                      </a:r>
                    </a:p>
                  </a:txBody>
                  <a:tcPr marL="8208" marR="8208" marT="820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33721">
                <a:tc>
                  <a:txBody>
                    <a:bodyPr/>
                    <a:lstStyle/>
                    <a:p>
                      <a:pPr algn="l" fontAlgn="t"/>
                      <a:r>
                        <a:rPr lang="en-US" sz="1600" b="0" i="0" u="none" strike="noStrike" dirty="0">
                          <a:solidFill>
                            <a:srgbClr val="000000"/>
                          </a:solidFill>
                          <a:latin typeface="Times New Roman"/>
                        </a:rPr>
                        <a:t>Sand based all weather playing surface to be constructed on the pitch / playing area </a:t>
                      </a:r>
                      <a:r>
                        <a:rPr lang="en-US" sz="1600" b="0" i="0" u="none" strike="noStrike" dirty="0" err="1">
                          <a:solidFill>
                            <a:srgbClr val="000000"/>
                          </a:solidFill>
                          <a:latin typeface="Times New Roman"/>
                        </a:rPr>
                        <a:t>adjacebt</a:t>
                      </a:r>
                      <a:r>
                        <a:rPr lang="en-US" sz="1600" b="0" i="0" u="none" strike="noStrike" dirty="0">
                          <a:solidFill>
                            <a:srgbClr val="000000"/>
                          </a:solidFill>
                          <a:latin typeface="Times New Roman"/>
                        </a:rPr>
                        <a:t> to school buildings on school grounds at </a:t>
                      </a:r>
                      <a:r>
                        <a:rPr lang="en-US" sz="1600" b="0" i="0" u="none" strike="noStrike" dirty="0" err="1">
                          <a:solidFill>
                            <a:srgbClr val="000000"/>
                          </a:solidFill>
                          <a:latin typeface="Times New Roman"/>
                        </a:rPr>
                        <a:t>Clontubrid</a:t>
                      </a:r>
                      <a:r>
                        <a:rPr lang="en-US" sz="1600" b="0" i="0" u="none" strike="noStrike" dirty="0">
                          <a:solidFill>
                            <a:srgbClr val="000000"/>
                          </a:solidFill>
                          <a:latin typeface="Times New Roman"/>
                        </a:rPr>
                        <a:t> Mixed National School</a:t>
                      </a:r>
                    </a:p>
                  </a:txBody>
                  <a:tcPr marL="8208" marR="8208" marT="820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IE" sz="1600" b="0" i="0" u="none" strike="noStrike">
                          <a:solidFill>
                            <a:srgbClr val="000000"/>
                          </a:solidFill>
                          <a:latin typeface="Times New Roman"/>
                        </a:rPr>
                        <a:t>Scoil Naomh Fiachra</a:t>
                      </a:r>
                    </a:p>
                  </a:txBody>
                  <a:tcPr marL="8208" marR="8208" marT="820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IE" sz="1600" b="0" i="0" u="none" strike="noStrike" dirty="0">
                          <a:solidFill>
                            <a:srgbClr val="000000"/>
                          </a:solidFill>
                          <a:latin typeface="Times New Roman"/>
                        </a:rPr>
                        <a:t>€29,160</a:t>
                      </a:r>
                    </a:p>
                  </a:txBody>
                  <a:tcPr marL="8208" marR="8208" marT="820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33721">
                <a:tc>
                  <a:txBody>
                    <a:bodyPr/>
                    <a:lstStyle/>
                    <a:p>
                      <a:pPr algn="l" fontAlgn="b"/>
                      <a:r>
                        <a:rPr lang="en-US" sz="1600" b="0" i="0" u="none" strike="noStrike" dirty="0">
                          <a:solidFill>
                            <a:srgbClr val="000000"/>
                          </a:solidFill>
                          <a:latin typeface="Times New Roman"/>
                        </a:rPr>
                        <a:t>The proposed project aims to completely refurbish the existing kitchen, upstairs meeting room and entrance hall in the </a:t>
                      </a:r>
                      <a:r>
                        <a:rPr lang="en-US" sz="1600" b="0" i="0" u="none" strike="noStrike" dirty="0" err="1">
                          <a:solidFill>
                            <a:srgbClr val="000000"/>
                          </a:solidFill>
                          <a:latin typeface="Times New Roman"/>
                        </a:rPr>
                        <a:t>Galmoy</a:t>
                      </a:r>
                      <a:r>
                        <a:rPr lang="en-US" sz="1600" b="0" i="0" u="none" strike="noStrike" dirty="0">
                          <a:solidFill>
                            <a:srgbClr val="000000"/>
                          </a:solidFill>
                          <a:latin typeface="Times New Roman"/>
                        </a:rPr>
                        <a:t> community Hall. </a:t>
                      </a:r>
                    </a:p>
                  </a:txBody>
                  <a:tcPr marL="8208" marR="8208" marT="82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err="1">
                          <a:solidFill>
                            <a:srgbClr val="000000"/>
                          </a:solidFill>
                          <a:latin typeface="Times New Roman"/>
                        </a:rPr>
                        <a:t>Galmoy</a:t>
                      </a:r>
                      <a:r>
                        <a:rPr lang="en-US" sz="1600" b="0" i="0" u="none" strike="noStrike" dirty="0">
                          <a:solidFill>
                            <a:srgbClr val="000000"/>
                          </a:solidFill>
                          <a:latin typeface="Times New Roman"/>
                        </a:rPr>
                        <a:t> Community Hall, </a:t>
                      </a:r>
                      <a:r>
                        <a:rPr lang="en-US" sz="1600" b="0" i="0" u="none" strike="noStrike" dirty="0" err="1">
                          <a:solidFill>
                            <a:srgbClr val="000000"/>
                          </a:solidFill>
                          <a:latin typeface="Times New Roman"/>
                        </a:rPr>
                        <a:t>Galmoy</a:t>
                      </a:r>
                      <a:r>
                        <a:rPr lang="en-US" sz="1600" b="0" i="0" u="none" strike="noStrike" dirty="0">
                          <a:solidFill>
                            <a:srgbClr val="000000"/>
                          </a:solidFill>
                          <a:latin typeface="Times New Roman"/>
                        </a:rPr>
                        <a:t> Village, Johnstown</a:t>
                      </a:r>
                    </a:p>
                  </a:txBody>
                  <a:tcPr marL="8208" marR="8208" marT="82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E" sz="1600" b="0" i="0" u="none" strike="noStrike" dirty="0">
                          <a:solidFill>
                            <a:srgbClr val="000000"/>
                          </a:solidFill>
                          <a:latin typeface="Times New Roman"/>
                        </a:rPr>
                        <a:t>€46,772</a:t>
                      </a:r>
                    </a:p>
                  </a:txBody>
                  <a:tcPr marL="8208" marR="8208" marT="82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323</TotalTime>
  <Words>1439</Words>
  <Application>Microsoft Office PowerPoint</Application>
  <PresentationFormat>On-screen Show (4:3)</PresentationFormat>
  <Paragraphs>198</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Flow</vt:lpstr>
      <vt:lpstr>Update on Rural Grants 2016 - 2017</vt:lpstr>
      <vt:lpstr>CLAR 2016 Background </vt:lpstr>
      <vt:lpstr>Slide 3</vt:lpstr>
      <vt:lpstr>Measures Covered - Priority</vt:lpstr>
      <vt:lpstr>Measure 1: Safety Measures Schools / Community Facilities</vt:lpstr>
      <vt:lpstr>Measure 2: Outdoor Play Facilities Enhancement Scheme</vt:lpstr>
      <vt:lpstr>Measure 3: Targeted Community Infrastructure</vt:lpstr>
      <vt:lpstr> 2016 Projects - €223,000</vt:lpstr>
      <vt:lpstr> 2017 Projects €161,000</vt:lpstr>
      <vt:lpstr>CLÁR 2016 Kilmaganny</vt:lpstr>
      <vt:lpstr>CLÁR 2016 - Windgap</vt:lpstr>
      <vt:lpstr>CLÁR 2017 - Skeogh GAA </vt:lpstr>
      <vt:lpstr>CLÁR 2017 - Galmoy Community Hall </vt:lpstr>
      <vt:lpstr>CLÁR 2017 Clontubrid National School  All-weather Playing Field</vt:lpstr>
      <vt:lpstr>Town &amp; Village Renewal 2017</vt:lpstr>
      <vt:lpstr>Town &amp; Village Renewal 2017</vt:lpstr>
      <vt:lpstr>Town &amp; Village Renewal 2017 – €850,000</vt:lpstr>
      <vt:lpstr>Town &amp; Village Renewal Scheme in Urlingford </vt:lpstr>
      <vt:lpstr>Old school Urlingford and all weather facility</vt:lpstr>
      <vt:lpstr>Piltown Town &amp; Renewal Scheme </vt:lpstr>
      <vt:lpstr>Town &amp; Village Renewal Kells</vt:lpstr>
      <vt:lpstr>Tourist Trails Signage </vt:lpstr>
      <vt:lpstr>New Wall Haggard Road </vt:lpstr>
      <vt:lpstr>Island Walk Fencing </vt:lpstr>
      <vt:lpstr>REDZ Scheme 2016</vt:lpstr>
      <vt:lpstr>REDZ Scheme 2016</vt:lpstr>
      <vt:lpstr>REDZ Scheme 2016</vt:lpstr>
      <vt:lpstr>REDZ 2016 Car park Inistioge</vt:lpstr>
      <vt:lpstr>Woodstock Winter Garden</vt:lpstr>
      <vt:lpstr>Woodstock Winter Gardens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CLAR 2016</dc:title>
  <dc:creator>User</dc:creator>
  <cp:lastModifiedBy>brkelly</cp:lastModifiedBy>
  <cp:revision>47</cp:revision>
  <dcterms:created xsi:type="dcterms:W3CDTF">2016-10-16T19:04:39Z</dcterms:created>
  <dcterms:modified xsi:type="dcterms:W3CDTF">2018-01-15T11:59:28Z</dcterms:modified>
</cp:coreProperties>
</file>