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 id="2147483852" r:id="rId2"/>
    <p:sldMasterId id="2147483864" r:id="rId3"/>
  </p:sldMasterIdLst>
  <p:notesMasterIdLst>
    <p:notesMasterId r:id="rId24"/>
  </p:notesMasterIdLst>
  <p:handoutMasterIdLst>
    <p:handoutMasterId r:id="rId25"/>
  </p:handoutMasterIdLst>
  <p:sldIdLst>
    <p:sldId id="256" r:id="rId4"/>
    <p:sldId id="289" r:id="rId5"/>
    <p:sldId id="277" r:id="rId6"/>
    <p:sldId id="337" r:id="rId7"/>
    <p:sldId id="339" r:id="rId8"/>
    <p:sldId id="341" r:id="rId9"/>
    <p:sldId id="340" r:id="rId10"/>
    <p:sldId id="346" r:id="rId11"/>
    <p:sldId id="347" r:id="rId12"/>
    <p:sldId id="356" r:id="rId13"/>
    <p:sldId id="354" r:id="rId14"/>
    <p:sldId id="353" r:id="rId15"/>
    <p:sldId id="357" r:id="rId16"/>
    <p:sldId id="358" r:id="rId17"/>
    <p:sldId id="359" r:id="rId18"/>
    <p:sldId id="360" r:id="rId19"/>
    <p:sldId id="361" r:id="rId20"/>
    <p:sldId id="362" r:id="rId21"/>
    <p:sldId id="363" r:id="rId22"/>
    <p:sldId id="345" r:id="rId23"/>
  </p:sldIdLst>
  <p:sldSz cx="9144000" cy="6858000" type="screen4x3"/>
  <p:notesSz cx="6808788" cy="9940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itriona O'Sullivan" initials="CO" lastIdx="16" clrIdx="0">
    <p:extLst>
      <p:ext uri="{19B8F6BF-5375-455C-9EA6-DF929625EA0E}">
        <p15:presenceInfo xmlns:p15="http://schemas.microsoft.com/office/powerpoint/2012/main" userId="S-1-5-21-1441531697-2051036608-697575874-1852" providerId="AD"/>
      </p:ext>
    </p:extLst>
  </p:cmAuthor>
  <p:cmAuthor id="2" name="Caitriona O'Sullivan" initials="CO [2]" lastIdx="1" clrIdx="1">
    <p:extLst>
      <p:ext uri="{19B8F6BF-5375-455C-9EA6-DF929625EA0E}">
        <p15:presenceInfo xmlns:p15="http://schemas.microsoft.com/office/powerpoint/2012/main" userId="S-1-5-21-3317129587-4096734847-563158899-32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76471" autoAdjust="0"/>
  </p:normalViewPr>
  <p:slideViewPr>
    <p:cSldViewPr>
      <p:cViewPr varScale="1">
        <p:scale>
          <a:sx n="84" d="100"/>
          <a:sy n="84" d="100"/>
        </p:scale>
        <p:origin x="2316" y="9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64" d="100"/>
          <a:sy n="64" d="100"/>
        </p:scale>
        <p:origin x="339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7046"/>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sz="quarter" idx="1"/>
          </p:nvPr>
        </p:nvSpPr>
        <p:spPr>
          <a:xfrm>
            <a:off x="3856737" y="0"/>
            <a:ext cx="2950475" cy="497046"/>
          </a:xfrm>
          <a:prstGeom prst="rect">
            <a:avLst/>
          </a:prstGeom>
        </p:spPr>
        <p:txBody>
          <a:bodyPr vert="horz" lIns="91440" tIns="45720" rIns="91440" bIns="45720" rtlCol="0"/>
          <a:lstStyle>
            <a:lvl1pPr algn="r">
              <a:defRPr sz="1200"/>
            </a:lvl1pPr>
          </a:lstStyle>
          <a:p>
            <a:fld id="{3484CF9A-0EF5-4938-A34C-9A47C68B6B46}" type="datetimeFigureOut">
              <a:rPr lang="en-IE" smtClean="0"/>
              <a:pPr/>
              <a:t>16/12/2019</a:t>
            </a:fld>
            <a:endParaRPr lang="en-IE"/>
          </a:p>
        </p:txBody>
      </p:sp>
      <p:sp>
        <p:nvSpPr>
          <p:cNvPr id="4" name="Footer Placeholder 3"/>
          <p:cNvSpPr>
            <a:spLocks noGrp="1"/>
          </p:cNvSpPr>
          <p:nvPr>
            <p:ph type="ftr" sz="quarter" idx="2"/>
          </p:nvPr>
        </p:nvSpPr>
        <p:spPr>
          <a:xfrm>
            <a:off x="0" y="9442154"/>
            <a:ext cx="2950475" cy="497046"/>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p:cNvSpPr>
            <a:spLocks noGrp="1"/>
          </p:cNvSpPr>
          <p:nvPr>
            <p:ph type="sldNum" sz="quarter" idx="3"/>
          </p:nvPr>
        </p:nvSpPr>
        <p:spPr>
          <a:xfrm>
            <a:off x="3856737" y="9442154"/>
            <a:ext cx="2950475" cy="497046"/>
          </a:xfrm>
          <a:prstGeom prst="rect">
            <a:avLst/>
          </a:prstGeom>
        </p:spPr>
        <p:txBody>
          <a:bodyPr vert="horz" lIns="91440" tIns="45720" rIns="91440" bIns="45720" rtlCol="0" anchor="b"/>
          <a:lstStyle>
            <a:lvl1pPr algn="r">
              <a:defRPr sz="1200"/>
            </a:lvl1pPr>
          </a:lstStyle>
          <a:p>
            <a:fld id="{F6D02BBA-BF9B-46A5-A198-EE3DECD1ABCA}" type="slidenum">
              <a:rPr lang="en-IE" smtClean="0"/>
              <a:pPr/>
              <a:t>‹#›</a:t>
            </a:fld>
            <a:endParaRPr lang="en-I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7046"/>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56737" y="0"/>
            <a:ext cx="2950475" cy="497046"/>
          </a:xfrm>
          <a:prstGeom prst="rect">
            <a:avLst/>
          </a:prstGeom>
        </p:spPr>
        <p:txBody>
          <a:bodyPr vert="horz" lIns="91440" tIns="45720" rIns="91440" bIns="45720" rtlCol="0"/>
          <a:lstStyle>
            <a:lvl1pPr algn="r">
              <a:defRPr sz="1200"/>
            </a:lvl1pPr>
          </a:lstStyle>
          <a:p>
            <a:fld id="{13640162-D5E0-4E08-84A4-5EFFF8160DC3}" type="datetimeFigureOut">
              <a:rPr lang="en-IE" smtClean="0"/>
              <a:pPr/>
              <a:t>16/12/2019</a:t>
            </a:fld>
            <a:endParaRPr lang="en-IE"/>
          </a:p>
        </p:txBody>
      </p:sp>
      <p:sp>
        <p:nvSpPr>
          <p:cNvPr id="4" name="Slide Image Placeholder 3"/>
          <p:cNvSpPr>
            <a:spLocks noGrp="1" noRot="1" noChangeAspect="1"/>
          </p:cNvSpPr>
          <p:nvPr>
            <p:ph type="sldImg" idx="2"/>
          </p:nvPr>
        </p:nvSpPr>
        <p:spPr>
          <a:xfrm>
            <a:off x="920750" y="746125"/>
            <a:ext cx="4967288" cy="372745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0879" y="4721940"/>
            <a:ext cx="5447030" cy="44734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
          <p:cNvSpPr>
            <a:spLocks noGrp="1"/>
          </p:cNvSpPr>
          <p:nvPr>
            <p:ph type="ftr" sz="quarter" idx="4"/>
          </p:nvPr>
        </p:nvSpPr>
        <p:spPr>
          <a:xfrm>
            <a:off x="0" y="9442154"/>
            <a:ext cx="2950475" cy="497046"/>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56737" y="9442154"/>
            <a:ext cx="2950475" cy="497046"/>
          </a:xfrm>
          <a:prstGeom prst="rect">
            <a:avLst/>
          </a:prstGeom>
        </p:spPr>
        <p:txBody>
          <a:bodyPr vert="horz" lIns="91440" tIns="45720" rIns="91440" bIns="45720" rtlCol="0" anchor="b"/>
          <a:lstStyle>
            <a:lvl1pPr algn="r">
              <a:defRPr sz="1200"/>
            </a:lvl1pPr>
          </a:lstStyle>
          <a:p>
            <a:fld id="{D39008EF-3DC1-46BF-A414-4BC5D3332CA7}" type="slidenum">
              <a:rPr lang="en-IE" smtClean="0"/>
              <a:pPr/>
              <a:t>‹#›</a:t>
            </a:fld>
            <a:endParaRPr lang="en-I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D39008EF-3DC1-46BF-A414-4BC5D3332CA7}" type="slidenum">
              <a:rPr lang="en-IE" smtClean="0"/>
              <a:pPr/>
              <a:t>1</a:t>
            </a:fld>
            <a:endParaRPr lang="en-IE"/>
          </a:p>
        </p:txBody>
      </p:sp>
    </p:spTree>
    <p:extLst>
      <p:ext uri="{BB962C8B-B14F-4D97-AF65-F5344CB8AC3E}">
        <p14:creationId xmlns:p14="http://schemas.microsoft.com/office/powerpoint/2010/main" val="1361861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D39008EF-3DC1-46BF-A414-4BC5D3332CA7}" type="slidenum">
              <a:rPr lang="en-IE" smtClean="0"/>
              <a:pPr/>
              <a:t>10</a:t>
            </a:fld>
            <a:endParaRPr lang="en-IE"/>
          </a:p>
        </p:txBody>
      </p:sp>
    </p:spTree>
    <p:extLst>
      <p:ext uri="{BB962C8B-B14F-4D97-AF65-F5344CB8AC3E}">
        <p14:creationId xmlns:p14="http://schemas.microsoft.com/office/powerpoint/2010/main" val="1332934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D39008EF-3DC1-46BF-A414-4BC5D3332CA7}" type="slidenum">
              <a:rPr lang="en-IE" smtClean="0"/>
              <a:pPr/>
              <a:t>11</a:t>
            </a:fld>
            <a:endParaRPr lang="en-IE"/>
          </a:p>
        </p:txBody>
      </p:sp>
    </p:spTree>
    <p:extLst>
      <p:ext uri="{BB962C8B-B14F-4D97-AF65-F5344CB8AC3E}">
        <p14:creationId xmlns:p14="http://schemas.microsoft.com/office/powerpoint/2010/main" val="2245155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D39008EF-3DC1-46BF-A414-4BC5D3332CA7}" type="slidenum">
              <a:rPr lang="en-IE" smtClean="0"/>
              <a:pPr/>
              <a:t>12</a:t>
            </a:fld>
            <a:endParaRPr lang="en-IE"/>
          </a:p>
        </p:txBody>
      </p:sp>
    </p:spTree>
    <p:extLst>
      <p:ext uri="{BB962C8B-B14F-4D97-AF65-F5344CB8AC3E}">
        <p14:creationId xmlns:p14="http://schemas.microsoft.com/office/powerpoint/2010/main" val="4139003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D39008EF-3DC1-46BF-A414-4BC5D3332CA7}" type="slidenum">
              <a:rPr lang="en-IE" smtClean="0"/>
              <a:pPr/>
              <a:t>13</a:t>
            </a:fld>
            <a:endParaRPr lang="en-IE"/>
          </a:p>
        </p:txBody>
      </p:sp>
    </p:spTree>
    <p:extLst>
      <p:ext uri="{BB962C8B-B14F-4D97-AF65-F5344CB8AC3E}">
        <p14:creationId xmlns:p14="http://schemas.microsoft.com/office/powerpoint/2010/main" val="482599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D39008EF-3DC1-46BF-A414-4BC5D3332CA7}" type="slidenum">
              <a:rPr lang="en-IE" smtClean="0"/>
              <a:pPr/>
              <a:t>14</a:t>
            </a:fld>
            <a:endParaRPr lang="en-IE"/>
          </a:p>
        </p:txBody>
      </p:sp>
    </p:spTree>
    <p:extLst>
      <p:ext uri="{BB962C8B-B14F-4D97-AF65-F5344CB8AC3E}">
        <p14:creationId xmlns:p14="http://schemas.microsoft.com/office/powerpoint/2010/main" val="3524855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D39008EF-3DC1-46BF-A414-4BC5D3332CA7}" type="slidenum">
              <a:rPr lang="en-IE" smtClean="0"/>
              <a:pPr/>
              <a:t>15</a:t>
            </a:fld>
            <a:endParaRPr lang="en-IE"/>
          </a:p>
        </p:txBody>
      </p:sp>
    </p:spTree>
    <p:extLst>
      <p:ext uri="{BB962C8B-B14F-4D97-AF65-F5344CB8AC3E}">
        <p14:creationId xmlns:p14="http://schemas.microsoft.com/office/powerpoint/2010/main" val="2603241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D39008EF-3DC1-46BF-A414-4BC5D3332CA7}" type="slidenum">
              <a:rPr lang="en-IE" smtClean="0"/>
              <a:pPr/>
              <a:t>16</a:t>
            </a:fld>
            <a:endParaRPr lang="en-IE"/>
          </a:p>
        </p:txBody>
      </p:sp>
    </p:spTree>
    <p:extLst>
      <p:ext uri="{BB962C8B-B14F-4D97-AF65-F5344CB8AC3E}">
        <p14:creationId xmlns:p14="http://schemas.microsoft.com/office/powerpoint/2010/main" val="510660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D39008EF-3DC1-46BF-A414-4BC5D3332CA7}" type="slidenum">
              <a:rPr lang="en-IE" smtClean="0"/>
              <a:pPr/>
              <a:t>17</a:t>
            </a:fld>
            <a:endParaRPr lang="en-IE"/>
          </a:p>
        </p:txBody>
      </p:sp>
    </p:spTree>
    <p:extLst>
      <p:ext uri="{BB962C8B-B14F-4D97-AF65-F5344CB8AC3E}">
        <p14:creationId xmlns:p14="http://schemas.microsoft.com/office/powerpoint/2010/main" val="2269155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D39008EF-3DC1-46BF-A414-4BC5D3332CA7}" type="slidenum">
              <a:rPr lang="en-IE" smtClean="0"/>
              <a:pPr/>
              <a:t>18</a:t>
            </a:fld>
            <a:endParaRPr lang="en-IE"/>
          </a:p>
        </p:txBody>
      </p:sp>
    </p:spTree>
    <p:extLst>
      <p:ext uri="{BB962C8B-B14F-4D97-AF65-F5344CB8AC3E}">
        <p14:creationId xmlns:p14="http://schemas.microsoft.com/office/powerpoint/2010/main" val="4125738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D39008EF-3DC1-46BF-A414-4BC5D3332CA7}" type="slidenum">
              <a:rPr lang="en-IE" smtClean="0"/>
              <a:pPr/>
              <a:t>19</a:t>
            </a:fld>
            <a:endParaRPr lang="en-IE"/>
          </a:p>
        </p:txBody>
      </p:sp>
    </p:spTree>
    <p:extLst>
      <p:ext uri="{BB962C8B-B14F-4D97-AF65-F5344CB8AC3E}">
        <p14:creationId xmlns:p14="http://schemas.microsoft.com/office/powerpoint/2010/main" val="1650059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IE" b="0" i="0" dirty="0" smtClean="0">
                <a:solidFill>
                  <a:schemeClr val="bg1"/>
                </a:solidFill>
              </a:rPr>
              <a:t>Genesis – The origin of this project started out as a pure-planning</a:t>
            </a:r>
            <a:r>
              <a:rPr lang="en-IE" b="0" i="0" baseline="0" dirty="0" smtClean="0">
                <a:solidFill>
                  <a:schemeClr val="bg1"/>
                </a:solidFill>
              </a:rPr>
              <a:t> research project, which evolved into a broader project as a collaboration </a:t>
            </a:r>
            <a:r>
              <a:rPr lang="en-IE" b="0" i="0" dirty="0" smtClean="0">
                <a:solidFill>
                  <a:schemeClr val="bg1"/>
                </a:solidFill>
              </a:rPr>
              <a:t>between Planning, Libraries, I.T and the Heritage Office. </a:t>
            </a:r>
          </a:p>
          <a:p>
            <a:pPr algn="just"/>
            <a:endParaRPr lang="en-IE" b="0" i="0" dirty="0" smtClean="0">
              <a:solidFill>
                <a:schemeClr val="bg1"/>
              </a:solidFill>
            </a:endParaRPr>
          </a:p>
          <a:p>
            <a:pPr algn="just"/>
            <a:r>
              <a:rPr lang="en-IE" b="0" i="0" dirty="0" smtClean="0">
                <a:solidFill>
                  <a:schemeClr val="bg1"/>
                </a:solidFill>
              </a:rPr>
              <a:t>In Planning</a:t>
            </a:r>
            <a:r>
              <a:rPr lang="en-IE" b="0" i="0" baseline="0" dirty="0" smtClean="0">
                <a:solidFill>
                  <a:schemeClr val="bg1"/>
                </a:solidFill>
              </a:rPr>
              <a:t> we knew we had a lot of historic photos/records of shopfronts from photographic surveys through the years.</a:t>
            </a:r>
          </a:p>
          <a:p>
            <a:pPr algn="just"/>
            <a:endParaRPr lang="en-IE" b="0" i="0" baseline="0" dirty="0" smtClean="0">
              <a:solidFill>
                <a:schemeClr val="bg1"/>
              </a:solidFill>
            </a:endParaRPr>
          </a:p>
          <a:p>
            <a:pPr algn="just"/>
            <a:r>
              <a:rPr lang="en-IE" b="0" i="0" baseline="0" dirty="0" smtClean="0">
                <a:solidFill>
                  <a:schemeClr val="bg1"/>
                </a:solidFill>
              </a:rPr>
              <a:t>The Aim was to collate</a:t>
            </a:r>
            <a:r>
              <a:rPr lang="en-IE" b="1" i="0" baseline="0" dirty="0" smtClean="0">
                <a:solidFill>
                  <a:schemeClr val="bg1"/>
                </a:solidFill>
              </a:rPr>
              <a:t> </a:t>
            </a:r>
            <a:r>
              <a:rPr lang="en-IE" b="0" i="0" baseline="0" dirty="0" smtClean="0">
                <a:solidFill>
                  <a:schemeClr val="bg1"/>
                </a:solidFill>
              </a:rPr>
              <a:t>all old photos for each street in the central area (main business area) of the city.  </a:t>
            </a:r>
            <a:endParaRPr lang="en-IE" b="0" i="0" dirty="0" smtClean="0">
              <a:solidFill>
                <a:schemeClr val="bg1"/>
              </a:solidFill>
            </a:endParaRPr>
          </a:p>
          <a:p>
            <a:pPr marL="0" indent="0" algn="just">
              <a:buNone/>
            </a:pPr>
            <a:endParaRPr lang="en-IE" b="0" dirty="0" smtClean="0">
              <a:solidFill>
                <a:schemeClr val="bg1"/>
              </a:solidFill>
            </a:endParaRPr>
          </a:p>
          <a:p>
            <a:endParaRPr lang="en-IE" b="0" dirty="0"/>
          </a:p>
        </p:txBody>
      </p:sp>
      <p:sp>
        <p:nvSpPr>
          <p:cNvPr id="4" name="Slide Number Placeholder 3"/>
          <p:cNvSpPr>
            <a:spLocks noGrp="1"/>
          </p:cNvSpPr>
          <p:nvPr>
            <p:ph type="sldNum" sz="quarter" idx="10"/>
          </p:nvPr>
        </p:nvSpPr>
        <p:spPr/>
        <p:txBody>
          <a:bodyPr/>
          <a:lstStyle/>
          <a:p>
            <a:fld id="{D39008EF-3DC1-46BF-A414-4BC5D3332CA7}" type="slidenum">
              <a:rPr lang="en-IE" smtClean="0"/>
              <a:pPr/>
              <a:t>2</a:t>
            </a:fld>
            <a:endParaRPr lang="en-I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D39008EF-3DC1-46BF-A414-4BC5D3332CA7}" type="slidenum">
              <a:rPr lang="en-IE" smtClean="0"/>
              <a:pPr/>
              <a:t>20</a:t>
            </a:fld>
            <a:endParaRPr lang="en-IE"/>
          </a:p>
        </p:txBody>
      </p:sp>
    </p:spTree>
    <p:extLst>
      <p:ext uri="{BB962C8B-B14F-4D97-AF65-F5344CB8AC3E}">
        <p14:creationId xmlns:p14="http://schemas.microsoft.com/office/powerpoint/2010/main" val="327419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E" dirty="0" smtClean="0">
                <a:solidFill>
                  <a:schemeClr val="bg1"/>
                </a:solidFill>
              </a:rPr>
              <a:t>1. All old and present photos held over</a:t>
            </a:r>
            <a:r>
              <a:rPr lang="en-IE" baseline="0" dirty="0" smtClean="0">
                <a:solidFill>
                  <a:schemeClr val="bg1"/>
                </a:solidFill>
              </a:rPr>
              <a:t> the years in Planning (Borough Council) </a:t>
            </a:r>
            <a:r>
              <a:rPr lang="en-IE" dirty="0" smtClean="0">
                <a:solidFill>
                  <a:schemeClr val="bg1"/>
                </a:solidFill>
              </a:rPr>
              <a:t>were</a:t>
            </a:r>
            <a:r>
              <a:rPr lang="en-IE" baseline="0" dirty="0" smtClean="0">
                <a:solidFill>
                  <a:schemeClr val="bg1"/>
                </a:solidFill>
              </a:rPr>
              <a:t> scanned and saved – how many?. </a:t>
            </a:r>
            <a:r>
              <a:rPr lang="en-IE" dirty="0" smtClean="0">
                <a:solidFill>
                  <a:schemeClr val="bg1"/>
                </a:solidFill>
              </a:rPr>
              <a:t>All these were uploaded to a central drive</a:t>
            </a:r>
            <a:r>
              <a:rPr lang="en-IE" baseline="0" dirty="0" smtClean="0">
                <a:solidFill>
                  <a:schemeClr val="bg1"/>
                </a:solidFill>
              </a:rPr>
              <a:t> which was made accessible to all the planning department</a:t>
            </a:r>
            <a:endParaRPr lang="en-IE" dirty="0" smtClean="0">
              <a:solidFill>
                <a:schemeClr val="bg1"/>
              </a:solidFill>
            </a:endParaRPr>
          </a:p>
          <a:p>
            <a:pPr algn="just"/>
            <a:r>
              <a:rPr lang="en-IE" dirty="0" smtClean="0">
                <a:solidFill>
                  <a:schemeClr val="bg1"/>
                </a:solidFill>
              </a:rPr>
              <a:t>2. Photos were taken of every street</a:t>
            </a:r>
            <a:r>
              <a:rPr lang="en-IE" baseline="0" dirty="0" smtClean="0">
                <a:solidFill>
                  <a:schemeClr val="bg1"/>
                </a:solidFill>
              </a:rPr>
              <a:t> in 2018 and some in 2019 to give the present day comparison</a:t>
            </a:r>
          </a:p>
          <a:p>
            <a:pPr algn="just"/>
            <a:r>
              <a:rPr lang="en-IE" baseline="0" dirty="0" smtClean="0">
                <a:solidFill>
                  <a:schemeClr val="bg1"/>
                </a:solidFill>
              </a:rPr>
              <a:t>3. We met with IT </a:t>
            </a:r>
            <a:r>
              <a:rPr lang="en-IE" dirty="0" smtClean="0">
                <a:solidFill>
                  <a:schemeClr val="bg1"/>
                </a:solidFill>
              </a:rPr>
              <a:t>and at this stage it</a:t>
            </a:r>
            <a:r>
              <a:rPr lang="en-IE" baseline="0" dirty="0" smtClean="0">
                <a:solidFill>
                  <a:schemeClr val="bg1"/>
                </a:solidFill>
              </a:rPr>
              <a:t> was decided to use the Kilkenny</a:t>
            </a:r>
            <a:r>
              <a:rPr lang="en-IE" dirty="0" smtClean="0">
                <a:solidFill>
                  <a:schemeClr val="bg1"/>
                </a:solidFill>
              </a:rPr>
              <a:t> Digital</a:t>
            </a:r>
            <a:r>
              <a:rPr lang="en-IE" baseline="0" dirty="0" smtClean="0">
                <a:solidFill>
                  <a:schemeClr val="bg1"/>
                </a:solidFill>
              </a:rPr>
              <a:t> Archive as the platform.  This would make the </a:t>
            </a:r>
            <a:r>
              <a:rPr lang="en-IE" dirty="0" smtClean="0">
                <a:solidFill>
                  <a:schemeClr val="bg1"/>
                </a:solidFill>
              </a:rPr>
              <a:t>photos available to the public</a:t>
            </a:r>
            <a:r>
              <a:rPr lang="en-IE" baseline="0" dirty="0" smtClean="0">
                <a:solidFill>
                  <a:schemeClr val="bg1"/>
                </a:solidFill>
              </a:rPr>
              <a:t> in addition to the Council’s own use.  </a:t>
            </a:r>
            <a:endParaRPr lang="en-IE" dirty="0" smtClean="0">
              <a:solidFill>
                <a:schemeClr val="bg1"/>
              </a:solidFill>
            </a:endParaRPr>
          </a:p>
          <a:p>
            <a:pPr algn="just"/>
            <a:endParaRPr lang="en-IE" dirty="0" smtClean="0">
              <a:solidFill>
                <a:schemeClr val="bg1"/>
              </a:solidFill>
            </a:endParaRPr>
          </a:p>
          <a:p>
            <a:pPr algn="just">
              <a:buNone/>
            </a:pPr>
            <a:endParaRPr lang="en-IE" dirty="0" smtClean="0"/>
          </a:p>
          <a:p>
            <a:endParaRPr lang="en-IE" dirty="0"/>
          </a:p>
        </p:txBody>
      </p:sp>
      <p:sp>
        <p:nvSpPr>
          <p:cNvPr id="4" name="Slide Number Placeholder 3"/>
          <p:cNvSpPr>
            <a:spLocks noGrp="1"/>
          </p:cNvSpPr>
          <p:nvPr>
            <p:ph type="sldNum" sz="quarter" idx="10"/>
          </p:nvPr>
        </p:nvSpPr>
        <p:spPr/>
        <p:txBody>
          <a:bodyPr/>
          <a:lstStyle/>
          <a:p>
            <a:fld id="{D39008EF-3DC1-46BF-A414-4BC5D3332CA7}" type="slidenum">
              <a:rPr lang="en-IE" smtClean="0"/>
              <a:pPr/>
              <a:t>3</a:t>
            </a:fld>
            <a:endParaRPr lang="en-I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endParaRPr lang="en-IE" dirty="0" smtClean="0"/>
          </a:p>
          <a:p>
            <a:pPr>
              <a:buNone/>
            </a:pPr>
            <a:r>
              <a:rPr lang="en-IE" dirty="0" smtClean="0">
                <a:solidFill>
                  <a:schemeClr val="bg1"/>
                </a:solidFill>
              </a:rPr>
              <a:t>   Kilkenny county council has a three strand strategy</a:t>
            </a:r>
            <a:r>
              <a:rPr lang="en-IE" baseline="0" dirty="0" smtClean="0">
                <a:solidFill>
                  <a:schemeClr val="bg1"/>
                </a:solidFill>
              </a:rPr>
              <a:t> for Shopfronts.  </a:t>
            </a:r>
          </a:p>
          <a:p>
            <a:pPr>
              <a:buNone/>
            </a:pPr>
            <a:endParaRPr lang="en-IE" baseline="0" dirty="0" smtClean="0">
              <a:solidFill>
                <a:schemeClr val="bg1"/>
              </a:solidFill>
            </a:endParaRPr>
          </a:p>
          <a:p>
            <a:pPr>
              <a:buNone/>
            </a:pPr>
            <a:r>
              <a:rPr lang="en-IE" baseline="0" dirty="0" smtClean="0">
                <a:solidFill>
                  <a:schemeClr val="bg1"/>
                </a:solidFill>
              </a:rPr>
              <a:t>This project is one element of the Strategy to address shopfronts and signage in Kilkenny City.</a:t>
            </a:r>
            <a:endParaRPr lang="en-IE" dirty="0"/>
          </a:p>
        </p:txBody>
      </p:sp>
      <p:sp>
        <p:nvSpPr>
          <p:cNvPr id="4" name="Slide Number Placeholder 3"/>
          <p:cNvSpPr>
            <a:spLocks noGrp="1"/>
          </p:cNvSpPr>
          <p:nvPr>
            <p:ph type="sldNum" sz="quarter" idx="10"/>
          </p:nvPr>
        </p:nvSpPr>
        <p:spPr/>
        <p:txBody>
          <a:bodyPr/>
          <a:lstStyle/>
          <a:p>
            <a:fld id="{F15AE7FF-3A56-4499-A6F3-50BB21C76988}" type="slidenum">
              <a:rPr lang="en-IE" smtClean="0"/>
              <a:pPr/>
              <a:t>4</a:t>
            </a:fld>
            <a:endParaRPr lang="en-I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Dev</a:t>
            </a:r>
            <a:r>
              <a:rPr lang="en-IE" baseline="0" dirty="0" smtClean="0"/>
              <a:t> plan currently under review for the years 2020-2026</a:t>
            </a:r>
          </a:p>
          <a:p>
            <a:r>
              <a:rPr lang="en-IE" baseline="0" dirty="0" smtClean="0"/>
              <a:t>The 2016 Guidance document will be revised, following on from the Dev Plan, building on this project </a:t>
            </a:r>
            <a:endParaRPr lang="en-IE" dirty="0"/>
          </a:p>
        </p:txBody>
      </p:sp>
      <p:sp>
        <p:nvSpPr>
          <p:cNvPr id="4" name="Slide Number Placeholder 3"/>
          <p:cNvSpPr>
            <a:spLocks noGrp="1"/>
          </p:cNvSpPr>
          <p:nvPr>
            <p:ph type="sldNum" sz="quarter" idx="10"/>
          </p:nvPr>
        </p:nvSpPr>
        <p:spPr/>
        <p:txBody>
          <a:bodyPr/>
          <a:lstStyle/>
          <a:p>
            <a:fld id="{D39008EF-3DC1-46BF-A414-4BC5D3332CA7}" type="slidenum">
              <a:rPr lang="en-IE" smtClean="0"/>
              <a:pPr/>
              <a:t>5</a:t>
            </a:fld>
            <a:endParaRPr lang="en-IE"/>
          </a:p>
        </p:txBody>
      </p:sp>
    </p:spTree>
    <p:extLst>
      <p:ext uri="{BB962C8B-B14F-4D97-AF65-F5344CB8AC3E}">
        <p14:creationId xmlns:p14="http://schemas.microsoft.com/office/powerpoint/2010/main" val="4198878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Dedicated programme to enforcing</a:t>
            </a:r>
            <a:r>
              <a:rPr lang="en-IE" baseline="0" dirty="0" smtClean="0"/>
              <a:t> breaches of policy around shopfronts and signage will be implemented.</a:t>
            </a:r>
          </a:p>
          <a:p>
            <a:r>
              <a:rPr lang="en-IE" baseline="0" dirty="0" smtClean="0"/>
              <a:t>Systematic approach which commenced in 2018.  </a:t>
            </a:r>
            <a:endParaRPr lang="en-IE" dirty="0"/>
          </a:p>
        </p:txBody>
      </p:sp>
      <p:sp>
        <p:nvSpPr>
          <p:cNvPr id="4" name="Slide Number Placeholder 3"/>
          <p:cNvSpPr>
            <a:spLocks noGrp="1"/>
          </p:cNvSpPr>
          <p:nvPr>
            <p:ph type="sldNum" sz="quarter" idx="10"/>
          </p:nvPr>
        </p:nvSpPr>
        <p:spPr/>
        <p:txBody>
          <a:bodyPr/>
          <a:lstStyle/>
          <a:p>
            <a:fld id="{D39008EF-3DC1-46BF-A414-4BC5D3332CA7}" type="slidenum">
              <a:rPr lang="en-IE" smtClean="0"/>
              <a:pPr/>
              <a:t>6</a:t>
            </a:fld>
            <a:endParaRPr lang="en-IE"/>
          </a:p>
        </p:txBody>
      </p:sp>
    </p:spTree>
    <p:extLst>
      <p:ext uri="{BB962C8B-B14F-4D97-AF65-F5344CB8AC3E}">
        <p14:creationId xmlns:p14="http://schemas.microsoft.com/office/powerpoint/2010/main" val="575338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Photographic</a:t>
            </a:r>
            <a:r>
              <a:rPr lang="en-IE" baseline="0" dirty="0" smtClean="0"/>
              <a:t> audit – details of this will be released in 2020.  </a:t>
            </a:r>
          </a:p>
          <a:p>
            <a:endParaRPr lang="en-IE" baseline="0" dirty="0" smtClean="0"/>
          </a:p>
        </p:txBody>
      </p:sp>
      <p:sp>
        <p:nvSpPr>
          <p:cNvPr id="4" name="Slide Number Placeholder 3"/>
          <p:cNvSpPr>
            <a:spLocks noGrp="1"/>
          </p:cNvSpPr>
          <p:nvPr>
            <p:ph type="sldNum" sz="quarter" idx="10"/>
          </p:nvPr>
        </p:nvSpPr>
        <p:spPr/>
        <p:txBody>
          <a:bodyPr/>
          <a:lstStyle/>
          <a:p>
            <a:fld id="{D39008EF-3DC1-46BF-A414-4BC5D3332CA7}" type="slidenum">
              <a:rPr lang="en-IE" smtClean="0"/>
              <a:pPr/>
              <a:t>7</a:t>
            </a:fld>
            <a:endParaRPr lang="en-IE"/>
          </a:p>
        </p:txBody>
      </p:sp>
    </p:spTree>
    <p:extLst>
      <p:ext uri="{BB962C8B-B14F-4D97-AF65-F5344CB8AC3E}">
        <p14:creationId xmlns:p14="http://schemas.microsoft.com/office/powerpoint/2010/main" val="3292613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IE" b="1" dirty="0" smtClean="0">
                <a:solidFill>
                  <a:schemeClr val="bg1"/>
                </a:solidFill>
              </a:rPr>
              <a:t>The </a:t>
            </a:r>
            <a:r>
              <a:rPr lang="en-IE" b="1" dirty="0">
                <a:solidFill>
                  <a:schemeClr val="bg1"/>
                </a:solidFill>
              </a:rPr>
              <a:t>Photos came from three sources, </a:t>
            </a:r>
            <a:r>
              <a:rPr lang="en-IE" b="1" dirty="0" smtClean="0">
                <a:solidFill>
                  <a:schemeClr val="bg1"/>
                </a:solidFill>
              </a:rPr>
              <a:t> </a:t>
            </a:r>
            <a:r>
              <a:rPr lang="en-IE" dirty="0" smtClean="0">
                <a:solidFill>
                  <a:schemeClr val="bg1"/>
                </a:solidFill>
              </a:rPr>
              <a:t>-</a:t>
            </a:r>
            <a:r>
              <a:rPr lang="en-IE" baseline="0" dirty="0" smtClean="0">
                <a:solidFill>
                  <a:schemeClr val="bg1"/>
                </a:solidFill>
              </a:rPr>
              <a:t> </a:t>
            </a:r>
          </a:p>
          <a:p>
            <a:pPr lvl="0"/>
            <a:r>
              <a:rPr lang="en-IE" sz="1200" kern="1200" dirty="0" smtClean="0">
                <a:solidFill>
                  <a:schemeClr val="bg1"/>
                </a:solidFill>
                <a:effectLst/>
                <a:latin typeface="+mn-lt"/>
                <a:ea typeface="+mn-ea"/>
                <a:cs typeface="+mn-cs"/>
              </a:rPr>
              <a:t>The Planning photographic surveys were conducted in 1987, 1994, 1996, 1997, 2011, 2013, 2014  2018 (approx. 4,200 photos in total)</a:t>
            </a:r>
          </a:p>
          <a:p>
            <a:pPr>
              <a:defRPr/>
            </a:pPr>
            <a:r>
              <a:rPr lang="en-IE" dirty="0" smtClean="0">
                <a:solidFill>
                  <a:schemeClr val="bg1"/>
                </a:solidFill>
              </a:rPr>
              <a:t>photographic </a:t>
            </a:r>
            <a:r>
              <a:rPr lang="en-IE" dirty="0">
                <a:solidFill>
                  <a:schemeClr val="bg1"/>
                </a:solidFill>
              </a:rPr>
              <a:t>surveys by the planning department, </a:t>
            </a:r>
            <a:endParaRPr lang="en-IE" dirty="0" smtClean="0">
              <a:solidFill>
                <a:schemeClr val="bg1"/>
              </a:solidFill>
            </a:endParaRPr>
          </a:p>
          <a:p>
            <a:pPr>
              <a:defRPr/>
            </a:pPr>
            <a:endParaRPr lang="en-IE" dirty="0" smtClean="0">
              <a:solidFill>
                <a:schemeClr val="bg1"/>
              </a:solidFill>
            </a:endParaRPr>
          </a:p>
          <a:p>
            <a:pPr>
              <a:defRPr/>
            </a:pPr>
            <a:r>
              <a:rPr lang="en-IE" b="1" dirty="0" smtClean="0">
                <a:solidFill>
                  <a:schemeClr val="bg1"/>
                </a:solidFill>
              </a:rPr>
              <a:t>The Streetscapes of Kilkenny city</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kern="1200" dirty="0" smtClean="0">
                <a:solidFill>
                  <a:schemeClr val="bg1"/>
                </a:solidFill>
                <a:effectLst/>
                <a:latin typeface="+mn-lt"/>
                <a:ea typeface="+mn-ea"/>
                <a:cs typeface="+mn-cs"/>
              </a:rPr>
              <a:t>The Streetscapes</a:t>
            </a:r>
            <a:r>
              <a:rPr lang="en-IE" sz="1200" kern="1200" baseline="0" dirty="0" smtClean="0">
                <a:solidFill>
                  <a:schemeClr val="bg1"/>
                </a:solidFill>
                <a:effectLst/>
                <a:latin typeface="+mn-lt"/>
                <a:ea typeface="+mn-ea"/>
                <a:cs typeface="+mn-cs"/>
              </a:rPr>
              <a:t> of Kilkenny City </a:t>
            </a:r>
            <a:r>
              <a:rPr lang="en-IE" sz="1200" kern="1200" dirty="0" smtClean="0">
                <a:solidFill>
                  <a:schemeClr val="bg1"/>
                </a:solidFill>
                <a:effectLst/>
                <a:latin typeface="+mn-lt"/>
                <a:ea typeface="+mn-ea"/>
                <a:cs typeface="+mn-cs"/>
              </a:rPr>
              <a:t>was carried out by students of Bolton Street D.I.T. circa. 1970 (178 photos)</a:t>
            </a:r>
          </a:p>
          <a:p>
            <a:pPr>
              <a:defRPr/>
            </a:pPr>
            <a:endParaRPr lang="en-IE" dirty="0" smtClean="0">
              <a:solidFill>
                <a:schemeClr val="bg1"/>
              </a:solidFill>
            </a:endParaRPr>
          </a:p>
          <a:p>
            <a:pPr>
              <a:defRPr/>
            </a:pPr>
            <a:r>
              <a:rPr lang="en-IE" dirty="0" smtClean="0">
                <a:solidFill>
                  <a:schemeClr val="bg1"/>
                </a:solidFill>
              </a:rPr>
              <a:t>and </a:t>
            </a:r>
            <a:r>
              <a:rPr lang="en-IE" dirty="0">
                <a:solidFill>
                  <a:schemeClr val="bg1"/>
                </a:solidFill>
              </a:rPr>
              <a:t>most recently the Photographic Audit of Kilkenny’s Shopfronts commissioned by the Heritage Officer.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r>
              <a:rPr lang="en-IE" dirty="0" smtClean="0"/>
              <a:t>When put together,</a:t>
            </a:r>
            <a:r>
              <a:rPr lang="en-IE" baseline="0" dirty="0" smtClean="0"/>
              <a:t> these photos enable us to look at each business in central Kilkenny over a range of years.</a:t>
            </a:r>
          </a:p>
          <a:p>
            <a:endParaRPr lang="en-IE" baseline="0" dirty="0" smtClean="0"/>
          </a:p>
          <a:p>
            <a:r>
              <a:rPr lang="en-IE" baseline="0" dirty="0" smtClean="0"/>
              <a:t>The entire collection is a fantastic way of viewing Kilkenny’s ever changing streetscapes and shopfronts.</a:t>
            </a:r>
            <a:endParaRPr lang="en-IE" dirty="0" smtClean="0"/>
          </a:p>
          <a:p>
            <a:endParaRPr lang="en-IE" dirty="0"/>
          </a:p>
        </p:txBody>
      </p:sp>
      <p:sp>
        <p:nvSpPr>
          <p:cNvPr id="4" name="Slide Number Placeholder 3"/>
          <p:cNvSpPr>
            <a:spLocks noGrp="1"/>
          </p:cNvSpPr>
          <p:nvPr>
            <p:ph type="sldNum" sz="quarter" idx="10"/>
          </p:nvPr>
        </p:nvSpPr>
        <p:spPr/>
        <p:txBody>
          <a:bodyPr/>
          <a:lstStyle/>
          <a:p>
            <a:fld id="{D39008EF-3DC1-46BF-A414-4BC5D3332CA7}" type="slidenum">
              <a:rPr lang="en-IE" smtClean="0"/>
              <a:pPr/>
              <a:t>8</a:t>
            </a:fld>
            <a:endParaRPr lang="en-IE"/>
          </a:p>
        </p:txBody>
      </p:sp>
    </p:spTree>
    <p:extLst>
      <p:ext uri="{BB962C8B-B14F-4D97-AF65-F5344CB8AC3E}">
        <p14:creationId xmlns:p14="http://schemas.microsoft.com/office/powerpoint/2010/main" val="2887014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600" dirty="0" smtClean="0"/>
              <a:t>Anyone can navigate</a:t>
            </a:r>
            <a:r>
              <a:rPr lang="en-IE" sz="1600" baseline="0" dirty="0" smtClean="0"/>
              <a:t> to the digital archive website, select a property and view a series of photos tracing how the shopfront and business has changed over the decades. </a:t>
            </a:r>
          </a:p>
          <a:p>
            <a:endParaRPr lang="en-IE" sz="1600" baseline="0" dirty="0" smtClean="0"/>
          </a:p>
          <a:p>
            <a:r>
              <a:rPr lang="en-IE" sz="1600" baseline="0" dirty="0" smtClean="0"/>
              <a:t>Within the planning department, this archive provides historical content for planning decisions and policy.</a:t>
            </a:r>
            <a:endParaRPr lang="en-IE" sz="1600" dirty="0"/>
          </a:p>
        </p:txBody>
      </p:sp>
      <p:sp>
        <p:nvSpPr>
          <p:cNvPr id="4" name="Slide Number Placeholder 3"/>
          <p:cNvSpPr>
            <a:spLocks noGrp="1"/>
          </p:cNvSpPr>
          <p:nvPr>
            <p:ph type="sldNum" sz="quarter" idx="10"/>
          </p:nvPr>
        </p:nvSpPr>
        <p:spPr/>
        <p:txBody>
          <a:bodyPr/>
          <a:lstStyle/>
          <a:p>
            <a:fld id="{D39008EF-3DC1-46BF-A414-4BC5D3332CA7}" type="slidenum">
              <a:rPr lang="en-IE" smtClean="0"/>
              <a:pPr/>
              <a:t>9</a:t>
            </a:fld>
            <a:endParaRPr lang="en-IE"/>
          </a:p>
        </p:txBody>
      </p:sp>
    </p:spTree>
    <p:extLst>
      <p:ext uri="{BB962C8B-B14F-4D97-AF65-F5344CB8AC3E}">
        <p14:creationId xmlns:p14="http://schemas.microsoft.com/office/powerpoint/2010/main" val="3969702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71586D79-2013-47E5-AC47-31A00A91E8A1}" type="datetimeFigureOut">
              <a:rPr lang="en-IE" smtClean="0"/>
              <a:pPr/>
              <a:t>16/12/2019</a:t>
            </a:fld>
            <a:endParaRPr lang="en-IE"/>
          </a:p>
        </p:txBody>
      </p:sp>
      <p:sp>
        <p:nvSpPr>
          <p:cNvPr id="16" name="Slide Number Placeholder 15"/>
          <p:cNvSpPr>
            <a:spLocks noGrp="1"/>
          </p:cNvSpPr>
          <p:nvPr>
            <p:ph type="sldNum" sz="quarter" idx="11"/>
          </p:nvPr>
        </p:nvSpPr>
        <p:spPr/>
        <p:txBody>
          <a:bodyPr/>
          <a:lstStyle/>
          <a:p>
            <a:fld id="{A5A96EF7-E0D8-406A-850B-8E6C74BD16D9}" type="slidenum">
              <a:rPr lang="en-IE" smtClean="0"/>
              <a:pPr/>
              <a:t>‹#›</a:t>
            </a:fld>
            <a:endParaRPr lang="en-IE"/>
          </a:p>
        </p:txBody>
      </p:sp>
      <p:sp>
        <p:nvSpPr>
          <p:cNvPr id="17" name="Footer Placeholder 16"/>
          <p:cNvSpPr>
            <a:spLocks noGrp="1"/>
          </p:cNvSpPr>
          <p:nvPr>
            <p:ph type="ftr" sz="quarter" idx="12"/>
          </p:nvPr>
        </p:nvSpPr>
        <p:spPr/>
        <p:txBody>
          <a:bodyPr/>
          <a:lstStyle/>
          <a:p>
            <a:endParaRPr lang="en-I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1586D79-2013-47E5-AC47-31A00A91E8A1}" type="datetimeFigureOut">
              <a:rPr lang="en-IE" smtClean="0"/>
              <a:pPr/>
              <a:t>16/12/2019</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5A96EF7-E0D8-406A-850B-8E6C74BD16D9}" type="slidenum">
              <a:rPr lang="en-IE" smtClean="0"/>
              <a:pPr/>
              <a:t>‹#›</a:t>
            </a:fld>
            <a:endParaRPr lang="en-I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1586D79-2013-47E5-AC47-31A00A91E8A1}" type="datetimeFigureOut">
              <a:rPr lang="en-IE" smtClean="0"/>
              <a:pPr/>
              <a:t>16/12/2019</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5A96EF7-E0D8-406A-850B-8E6C74BD16D9}" type="slidenum">
              <a:rPr lang="en-IE" smtClean="0"/>
              <a:pPr/>
              <a:t>‹#›</a:t>
            </a:fld>
            <a:endParaRPr lang="en-I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IE"/>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IE"/>
          </a:p>
        </p:txBody>
      </p:sp>
      <p:sp>
        <p:nvSpPr>
          <p:cNvPr id="4" name="Date Placeholder 3"/>
          <p:cNvSpPr>
            <a:spLocks noGrp="1"/>
          </p:cNvSpPr>
          <p:nvPr>
            <p:ph type="dt" sz="half" idx="10"/>
          </p:nvPr>
        </p:nvSpPr>
        <p:spPr/>
        <p:txBody>
          <a:bodyPr/>
          <a:lstStyle/>
          <a:p>
            <a:fld id="{71586D79-2013-47E5-AC47-31A00A91E8A1}" type="datetimeFigureOut">
              <a:rPr lang="en-IE" smtClean="0"/>
              <a:pPr/>
              <a:t>16/12/2019</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5A96EF7-E0D8-406A-850B-8E6C74BD16D9}" type="slidenum">
              <a:rPr lang="en-IE" smtClean="0"/>
              <a:pPr/>
              <a:t>‹#›</a:t>
            </a:fld>
            <a:endParaRPr lang="en-IE"/>
          </a:p>
        </p:txBody>
      </p:sp>
    </p:spTree>
    <p:extLst>
      <p:ext uri="{BB962C8B-B14F-4D97-AF65-F5344CB8AC3E}">
        <p14:creationId xmlns:p14="http://schemas.microsoft.com/office/powerpoint/2010/main" val="4150540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71586D79-2013-47E5-AC47-31A00A91E8A1}" type="datetimeFigureOut">
              <a:rPr lang="en-IE" smtClean="0"/>
              <a:pPr/>
              <a:t>16/12/2019</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5A96EF7-E0D8-406A-850B-8E6C74BD16D9}" type="slidenum">
              <a:rPr lang="en-IE" smtClean="0"/>
              <a:pPr/>
              <a:t>‹#›</a:t>
            </a:fld>
            <a:endParaRPr lang="en-IE"/>
          </a:p>
        </p:txBody>
      </p:sp>
    </p:spTree>
    <p:extLst>
      <p:ext uri="{BB962C8B-B14F-4D97-AF65-F5344CB8AC3E}">
        <p14:creationId xmlns:p14="http://schemas.microsoft.com/office/powerpoint/2010/main" val="426083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IE"/>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1586D79-2013-47E5-AC47-31A00A91E8A1}" type="datetimeFigureOut">
              <a:rPr lang="en-IE" smtClean="0"/>
              <a:pPr/>
              <a:t>16/12/2019</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5A96EF7-E0D8-406A-850B-8E6C74BD16D9}" type="slidenum">
              <a:rPr lang="en-IE" smtClean="0"/>
              <a:pPr/>
              <a:t>‹#›</a:t>
            </a:fld>
            <a:endParaRPr lang="en-IE"/>
          </a:p>
        </p:txBody>
      </p:sp>
    </p:spTree>
    <p:extLst>
      <p:ext uri="{BB962C8B-B14F-4D97-AF65-F5344CB8AC3E}">
        <p14:creationId xmlns:p14="http://schemas.microsoft.com/office/powerpoint/2010/main" val="3108681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71586D79-2013-47E5-AC47-31A00A91E8A1}" type="datetimeFigureOut">
              <a:rPr lang="en-IE" smtClean="0"/>
              <a:pPr/>
              <a:t>16/12/2019</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A5A96EF7-E0D8-406A-850B-8E6C74BD16D9}" type="slidenum">
              <a:rPr lang="en-IE" smtClean="0"/>
              <a:pPr/>
              <a:t>‹#›</a:t>
            </a:fld>
            <a:endParaRPr lang="en-IE"/>
          </a:p>
        </p:txBody>
      </p:sp>
    </p:spTree>
    <p:extLst>
      <p:ext uri="{BB962C8B-B14F-4D97-AF65-F5344CB8AC3E}">
        <p14:creationId xmlns:p14="http://schemas.microsoft.com/office/powerpoint/2010/main" val="935184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I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71586D79-2013-47E5-AC47-31A00A91E8A1}" type="datetimeFigureOut">
              <a:rPr lang="en-IE" smtClean="0"/>
              <a:pPr/>
              <a:t>16/12/2019</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A5A96EF7-E0D8-406A-850B-8E6C74BD16D9}" type="slidenum">
              <a:rPr lang="en-IE" smtClean="0"/>
              <a:pPr/>
              <a:t>‹#›</a:t>
            </a:fld>
            <a:endParaRPr lang="en-IE"/>
          </a:p>
        </p:txBody>
      </p:sp>
    </p:spTree>
    <p:extLst>
      <p:ext uri="{BB962C8B-B14F-4D97-AF65-F5344CB8AC3E}">
        <p14:creationId xmlns:p14="http://schemas.microsoft.com/office/powerpoint/2010/main" val="996674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p>
            <a:fld id="{71586D79-2013-47E5-AC47-31A00A91E8A1}" type="datetimeFigureOut">
              <a:rPr lang="en-IE" smtClean="0"/>
              <a:pPr/>
              <a:t>16/12/2019</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A5A96EF7-E0D8-406A-850B-8E6C74BD16D9}" type="slidenum">
              <a:rPr lang="en-IE" smtClean="0"/>
              <a:pPr/>
              <a:t>‹#›</a:t>
            </a:fld>
            <a:endParaRPr lang="en-IE"/>
          </a:p>
        </p:txBody>
      </p:sp>
    </p:spTree>
    <p:extLst>
      <p:ext uri="{BB962C8B-B14F-4D97-AF65-F5344CB8AC3E}">
        <p14:creationId xmlns:p14="http://schemas.microsoft.com/office/powerpoint/2010/main" val="32041320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586D79-2013-47E5-AC47-31A00A91E8A1}" type="datetimeFigureOut">
              <a:rPr lang="en-IE" smtClean="0"/>
              <a:pPr/>
              <a:t>16/12/2019</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A5A96EF7-E0D8-406A-850B-8E6C74BD16D9}" type="slidenum">
              <a:rPr lang="en-IE" smtClean="0"/>
              <a:pPr/>
              <a:t>‹#›</a:t>
            </a:fld>
            <a:endParaRPr lang="en-IE"/>
          </a:p>
        </p:txBody>
      </p:sp>
    </p:spTree>
    <p:extLst>
      <p:ext uri="{BB962C8B-B14F-4D97-AF65-F5344CB8AC3E}">
        <p14:creationId xmlns:p14="http://schemas.microsoft.com/office/powerpoint/2010/main" val="15658469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IE"/>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71586D79-2013-47E5-AC47-31A00A91E8A1}" type="datetimeFigureOut">
              <a:rPr lang="en-IE" smtClean="0"/>
              <a:pPr/>
              <a:t>16/12/2019</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A5A96EF7-E0D8-406A-850B-8E6C74BD16D9}" type="slidenum">
              <a:rPr lang="en-IE" smtClean="0"/>
              <a:pPr/>
              <a:t>‹#›</a:t>
            </a:fld>
            <a:endParaRPr lang="en-IE"/>
          </a:p>
        </p:txBody>
      </p:sp>
    </p:spTree>
    <p:extLst>
      <p:ext uri="{BB962C8B-B14F-4D97-AF65-F5344CB8AC3E}">
        <p14:creationId xmlns:p14="http://schemas.microsoft.com/office/powerpoint/2010/main" val="3877840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71586D79-2013-47E5-AC47-31A00A91E8A1}" type="datetimeFigureOut">
              <a:rPr lang="en-IE" smtClean="0"/>
              <a:pPr/>
              <a:t>16/12/2019</a:t>
            </a:fld>
            <a:endParaRPr lang="en-IE"/>
          </a:p>
        </p:txBody>
      </p:sp>
      <p:sp>
        <p:nvSpPr>
          <p:cNvPr id="15" name="Slide Number Placeholder 14"/>
          <p:cNvSpPr>
            <a:spLocks noGrp="1"/>
          </p:cNvSpPr>
          <p:nvPr>
            <p:ph type="sldNum" sz="quarter" idx="15"/>
          </p:nvPr>
        </p:nvSpPr>
        <p:spPr/>
        <p:txBody>
          <a:bodyPr/>
          <a:lstStyle>
            <a:lvl1pPr algn="ctr">
              <a:defRPr/>
            </a:lvl1pPr>
          </a:lstStyle>
          <a:p>
            <a:fld id="{A5A96EF7-E0D8-406A-850B-8E6C74BD16D9}" type="slidenum">
              <a:rPr lang="en-IE" smtClean="0"/>
              <a:pPr/>
              <a:t>‹#›</a:t>
            </a:fld>
            <a:endParaRPr lang="en-IE"/>
          </a:p>
        </p:txBody>
      </p:sp>
      <p:sp>
        <p:nvSpPr>
          <p:cNvPr id="16" name="Footer Placeholder 15"/>
          <p:cNvSpPr>
            <a:spLocks noGrp="1"/>
          </p:cNvSpPr>
          <p:nvPr>
            <p:ph type="ftr" sz="quarter" idx="16"/>
          </p:nvPr>
        </p:nvSpPr>
        <p:spPr/>
        <p:txBody>
          <a:bodyPr/>
          <a:lstStyle/>
          <a:p>
            <a:endParaRPr lang="en-IE"/>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IE"/>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I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71586D79-2013-47E5-AC47-31A00A91E8A1}" type="datetimeFigureOut">
              <a:rPr lang="en-IE" smtClean="0"/>
              <a:pPr/>
              <a:t>16/12/2019</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A5A96EF7-E0D8-406A-850B-8E6C74BD16D9}" type="slidenum">
              <a:rPr lang="en-IE" smtClean="0"/>
              <a:pPr/>
              <a:t>‹#›</a:t>
            </a:fld>
            <a:endParaRPr lang="en-IE"/>
          </a:p>
        </p:txBody>
      </p:sp>
    </p:spTree>
    <p:extLst>
      <p:ext uri="{BB962C8B-B14F-4D97-AF65-F5344CB8AC3E}">
        <p14:creationId xmlns:p14="http://schemas.microsoft.com/office/powerpoint/2010/main" val="37561893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71586D79-2013-47E5-AC47-31A00A91E8A1}" type="datetimeFigureOut">
              <a:rPr lang="en-IE" smtClean="0"/>
              <a:pPr/>
              <a:t>16/12/2019</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5A96EF7-E0D8-406A-850B-8E6C74BD16D9}" type="slidenum">
              <a:rPr lang="en-IE" smtClean="0"/>
              <a:pPr/>
              <a:t>‹#›</a:t>
            </a:fld>
            <a:endParaRPr lang="en-IE"/>
          </a:p>
        </p:txBody>
      </p:sp>
    </p:spTree>
    <p:extLst>
      <p:ext uri="{BB962C8B-B14F-4D97-AF65-F5344CB8AC3E}">
        <p14:creationId xmlns:p14="http://schemas.microsoft.com/office/powerpoint/2010/main" val="3644242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71586D79-2013-47E5-AC47-31A00A91E8A1}" type="datetimeFigureOut">
              <a:rPr lang="en-IE" smtClean="0"/>
              <a:pPr/>
              <a:t>16/12/2019</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5A96EF7-E0D8-406A-850B-8E6C74BD16D9}" type="slidenum">
              <a:rPr lang="en-IE" smtClean="0"/>
              <a:pPr/>
              <a:t>‹#›</a:t>
            </a:fld>
            <a:endParaRPr lang="en-IE"/>
          </a:p>
        </p:txBody>
      </p:sp>
    </p:spTree>
    <p:extLst>
      <p:ext uri="{BB962C8B-B14F-4D97-AF65-F5344CB8AC3E}">
        <p14:creationId xmlns:p14="http://schemas.microsoft.com/office/powerpoint/2010/main" val="1447989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IE"/>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IE"/>
          </a:p>
        </p:txBody>
      </p:sp>
      <p:sp>
        <p:nvSpPr>
          <p:cNvPr id="4" name="Date Placeholder 3"/>
          <p:cNvSpPr>
            <a:spLocks noGrp="1"/>
          </p:cNvSpPr>
          <p:nvPr>
            <p:ph type="dt" sz="half" idx="10"/>
          </p:nvPr>
        </p:nvSpPr>
        <p:spPr/>
        <p:txBody>
          <a:bodyPr/>
          <a:lstStyle/>
          <a:p>
            <a:fld id="{71586D79-2013-47E5-AC47-31A00A91E8A1}" type="datetimeFigureOut">
              <a:rPr lang="en-IE" smtClean="0"/>
              <a:pPr/>
              <a:t>16/12/2019</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5A96EF7-E0D8-406A-850B-8E6C74BD16D9}" type="slidenum">
              <a:rPr lang="en-IE" smtClean="0"/>
              <a:pPr/>
              <a:t>‹#›</a:t>
            </a:fld>
            <a:endParaRPr lang="en-IE"/>
          </a:p>
        </p:txBody>
      </p:sp>
    </p:spTree>
    <p:extLst>
      <p:ext uri="{BB962C8B-B14F-4D97-AF65-F5344CB8AC3E}">
        <p14:creationId xmlns:p14="http://schemas.microsoft.com/office/powerpoint/2010/main" val="1313603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71586D79-2013-47E5-AC47-31A00A91E8A1}" type="datetimeFigureOut">
              <a:rPr lang="en-IE" smtClean="0"/>
              <a:pPr/>
              <a:t>16/12/2019</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5A96EF7-E0D8-406A-850B-8E6C74BD16D9}" type="slidenum">
              <a:rPr lang="en-IE" smtClean="0"/>
              <a:pPr/>
              <a:t>‹#›</a:t>
            </a:fld>
            <a:endParaRPr lang="en-IE"/>
          </a:p>
        </p:txBody>
      </p:sp>
    </p:spTree>
    <p:extLst>
      <p:ext uri="{BB962C8B-B14F-4D97-AF65-F5344CB8AC3E}">
        <p14:creationId xmlns:p14="http://schemas.microsoft.com/office/powerpoint/2010/main" val="2037135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IE"/>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1586D79-2013-47E5-AC47-31A00A91E8A1}" type="datetimeFigureOut">
              <a:rPr lang="en-IE" smtClean="0"/>
              <a:pPr/>
              <a:t>16/12/2019</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5A96EF7-E0D8-406A-850B-8E6C74BD16D9}" type="slidenum">
              <a:rPr lang="en-IE" smtClean="0"/>
              <a:pPr/>
              <a:t>‹#›</a:t>
            </a:fld>
            <a:endParaRPr lang="en-IE"/>
          </a:p>
        </p:txBody>
      </p:sp>
    </p:spTree>
    <p:extLst>
      <p:ext uri="{BB962C8B-B14F-4D97-AF65-F5344CB8AC3E}">
        <p14:creationId xmlns:p14="http://schemas.microsoft.com/office/powerpoint/2010/main" val="40750575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71586D79-2013-47E5-AC47-31A00A91E8A1}" type="datetimeFigureOut">
              <a:rPr lang="en-IE" smtClean="0"/>
              <a:pPr/>
              <a:t>16/12/2019</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A5A96EF7-E0D8-406A-850B-8E6C74BD16D9}" type="slidenum">
              <a:rPr lang="en-IE" smtClean="0"/>
              <a:pPr/>
              <a:t>‹#›</a:t>
            </a:fld>
            <a:endParaRPr lang="en-IE"/>
          </a:p>
        </p:txBody>
      </p:sp>
    </p:spTree>
    <p:extLst>
      <p:ext uri="{BB962C8B-B14F-4D97-AF65-F5344CB8AC3E}">
        <p14:creationId xmlns:p14="http://schemas.microsoft.com/office/powerpoint/2010/main" val="33896280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I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71586D79-2013-47E5-AC47-31A00A91E8A1}" type="datetimeFigureOut">
              <a:rPr lang="en-IE" smtClean="0"/>
              <a:pPr/>
              <a:t>16/12/2019</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A5A96EF7-E0D8-406A-850B-8E6C74BD16D9}" type="slidenum">
              <a:rPr lang="en-IE" smtClean="0"/>
              <a:pPr/>
              <a:t>‹#›</a:t>
            </a:fld>
            <a:endParaRPr lang="en-IE"/>
          </a:p>
        </p:txBody>
      </p:sp>
    </p:spTree>
    <p:extLst>
      <p:ext uri="{BB962C8B-B14F-4D97-AF65-F5344CB8AC3E}">
        <p14:creationId xmlns:p14="http://schemas.microsoft.com/office/powerpoint/2010/main" val="26186024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p>
            <a:fld id="{71586D79-2013-47E5-AC47-31A00A91E8A1}" type="datetimeFigureOut">
              <a:rPr lang="en-IE" smtClean="0"/>
              <a:pPr/>
              <a:t>16/12/2019</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A5A96EF7-E0D8-406A-850B-8E6C74BD16D9}" type="slidenum">
              <a:rPr lang="en-IE" smtClean="0"/>
              <a:pPr/>
              <a:t>‹#›</a:t>
            </a:fld>
            <a:endParaRPr lang="en-IE"/>
          </a:p>
        </p:txBody>
      </p:sp>
    </p:spTree>
    <p:extLst>
      <p:ext uri="{BB962C8B-B14F-4D97-AF65-F5344CB8AC3E}">
        <p14:creationId xmlns:p14="http://schemas.microsoft.com/office/powerpoint/2010/main" val="7419968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586D79-2013-47E5-AC47-31A00A91E8A1}" type="datetimeFigureOut">
              <a:rPr lang="en-IE" smtClean="0"/>
              <a:pPr/>
              <a:t>16/12/2019</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A5A96EF7-E0D8-406A-850B-8E6C74BD16D9}" type="slidenum">
              <a:rPr lang="en-IE" smtClean="0"/>
              <a:pPr/>
              <a:t>‹#›</a:t>
            </a:fld>
            <a:endParaRPr lang="en-IE"/>
          </a:p>
        </p:txBody>
      </p:sp>
    </p:spTree>
    <p:extLst>
      <p:ext uri="{BB962C8B-B14F-4D97-AF65-F5344CB8AC3E}">
        <p14:creationId xmlns:p14="http://schemas.microsoft.com/office/powerpoint/2010/main" val="2545475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1586D79-2013-47E5-AC47-31A00A91E8A1}" type="datetimeFigureOut">
              <a:rPr lang="en-IE" smtClean="0"/>
              <a:pPr/>
              <a:t>16/12/2019</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5A96EF7-E0D8-406A-850B-8E6C74BD16D9}" type="slidenum">
              <a:rPr lang="en-IE" smtClean="0"/>
              <a:pPr/>
              <a:t>‹#›</a:t>
            </a:fld>
            <a:endParaRPr lang="en-IE"/>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IE"/>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71586D79-2013-47E5-AC47-31A00A91E8A1}" type="datetimeFigureOut">
              <a:rPr lang="en-IE" smtClean="0"/>
              <a:pPr/>
              <a:t>16/12/2019</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A5A96EF7-E0D8-406A-850B-8E6C74BD16D9}" type="slidenum">
              <a:rPr lang="en-IE" smtClean="0"/>
              <a:pPr/>
              <a:t>‹#›</a:t>
            </a:fld>
            <a:endParaRPr lang="en-IE"/>
          </a:p>
        </p:txBody>
      </p:sp>
    </p:spTree>
    <p:extLst>
      <p:ext uri="{BB962C8B-B14F-4D97-AF65-F5344CB8AC3E}">
        <p14:creationId xmlns:p14="http://schemas.microsoft.com/office/powerpoint/2010/main" val="41773518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IE"/>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I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71586D79-2013-47E5-AC47-31A00A91E8A1}" type="datetimeFigureOut">
              <a:rPr lang="en-IE" smtClean="0"/>
              <a:pPr/>
              <a:t>16/12/2019</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A5A96EF7-E0D8-406A-850B-8E6C74BD16D9}" type="slidenum">
              <a:rPr lang="en-IE" smtClean="0"/>
              <a:pPr/>
              <a:t>‹#›</a:t>
            </a:fld>
            <a:endParaRPr lang="en-IE"/>
          </a:p>
        </p:txBody>
      </p:sp>
    </p:spTree>
    <p:extLst>
      <p:ext uri="{BB962C8B-B14F-4D97-AF65-F5344CB8AC3E}">
        <p14:creationId xmlns:p14="http://schemas.microsoft.com/office/powerpoint/2010/main" val="53562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71586D79-2013-47E5-AC47-31A00A91E8A1}" type="datetimeFigureOut">
              <a:rPr lang="en-IE" smtClean="0"/>
              <a:pPr/>
              <a:t>16/12/2019</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5A96EF7-E0D8-406A-850B-8E6C74BD16D9}" type="slidenum">
              <a:rPr lang="en-IE" smtClean="0"/>
              <a:pPr/>
              <a:t>‹#›</a:t>
            </a:fld>
            <a:endParaRPr lang="en-IE"/>
          </a:p>
        </p:txBody>
      </p:sp>
    </p:spTree>
    <p:extLst>
      <p:ext uri="{BB962C8B-B14F-4D97-AF65-F5344CB8AC3E}">
        <p14:creationId xmlns:p14="http://schemas.microsoft.com/office/powerpoint/2010/main" val="22371269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71586D79-2013-47E5-AC47-31A00A91E8A1}" type="datetimeFigureOut">
              <a:rPr lang="en-IE" smtClean="0"/>
              <a:pPr/>
              <a:t>16/12/2019</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5A96EF7-E0D8-406A-850B-8E6C74BD16D9}" type="slidenum">
              <a:rPr lang="en-IE" smtClean="0"/>
              <a:pPr/>
              <a:t>‹#›</a:t>
            </a:fld>
            <a:endParaRPr lang="en-IE"/>
          </a:p>
        </p:txBody>
      </p:sp>
    </p:spTree>
    <p:extLst>
      <p:ext uri="{BB962C8B-B14F-4D97-AF65-F5344CB8AC3E}">
        <p14:creationId xmlns:p14="http://schemas.microsoft.com/office/powerpoint/2010/main" val="2003945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1586D79-2013-47E5-AC47-31A00A91E8A1}" type="datetimeFigureOut">
              <a:rPr lang="en-IE" smtClean="0"/>
              <a:pPr/>
              <a:t>16/12/2019</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A5A96EF7-E0D8-406A-850B-8E6C74BD16D9}" type="slidenum">
              <a:rPr lang="en-IE" smtClean="0"/>
              <a:pPr/>
              <a:t>‹#›</a:t>
            </a:fld>
            <a:endParaRPr lang="en-IE"/>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5A96EF7-E0D8-406A-850B-8E6C74BD16D9}" type="slidenum">
              <a:rPr lang="en-IE" smtClean="0"/>
              <a:pPr/>
              <a:t>‹#›</a:t>
            </a:fld>
            <a:endParaRPr lang="en-IE"/>
          </a:p>
        </p:txBody>
      </p:sp>
      <p:sp>
        <p:nvSpPr>
          <p:cNvPr id="8" name="Footer Placeholder 7"/>
          <p:cNvSpPr>
            <a:spLocks noGrp="1"/>
          </p:cNvSpPr>
          <p:nvPr>
            <p:ph type="ftr" sz="quarter" idx="11"/>
          </p:nvPr>
        </p:nvSpPr>
        <p:spPr/>
        <p:txBody>
          <a:bodyPr/>
          <a:lstStyle/>
          <a:p>
            <a:endParaRPr lang="en-IE"/>
          </a:p>
        </p:txBody>
      </p:sp>
      <p:sp>
        <p:nvSpPr>
          <p:cNvPr id="7" name="Date Placeholder 6"/>
          <p:cNvSpPr>
            <a:spLocks noGrp="1"/>
          </p:cNvSpPr>
          <p:nvPr>
            <p:ph type="dt" sz="half" idx="10"/>
          </p:nvPr>
        </p:nvSpPr>
        <p:spPr/>
        <p:txBody>
          <a:bodyPr/>
          <a:lstStyle/>
          <a:p>
            <a:fld id="{71586D79-2013-47E5-AC47-31A00A91E8A1}" type="datetimeFigureOut">
              <a:rPr lang="en-IE" smtClean="0"/>
              <a:pPr/>
              <a:t>16/12/2019</a:t>
            </a:fld>
            <a:endParaRPr lang="en-IE"/>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1586D79-2013-47E5-AC47-31A00A91E8A1}" type="datetimeFigureOut">
              <a:rPr lang="en-IE" smtClean="0"/>
              <a:pPr/>
              <a:t>16/12/2019</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A5A96EF7-E0D8-406A-850B-8E6C74BD16D9}" type="slidenum">
              <a:rPr lang="en-IE" smtClean="0"/>
              <a:pPr/>
              <a:t>‹#›</a:t>
            </a:fld>
            <a:endParaRPr lang="en-IE"/>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586D79-2013-47E5-AC47-31A00A91E8A1}" type="datetimeFigureOut">
              <a:rPr lang="en-IE" smtClean="0"/>
              <a:pPr/>
              <a:t>16/12/2019</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A5A96EF7-E0D8-406A-850B-8E6C74BD16D9}" type="slidenum">
              <a:rPr lang="en-IE" smtClean="0"/>
              <a:pPr/>
              <a:t>‹#›</a:t>
            </a:fld>
            <a:endParaRPr lang="en-I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71586D79-2013-47E5-AC47-31A00A91E8A1}" type="datetimeFigureOut">
              <a:rPr lang="en-IE" smtClean="0"/>
              <a:pPr/>
              <a:t>16/12/2019</a:t>
            </a:fld>
            <a:endParaRPr lang="en-IE"/>
          </a:p>
        </p:txBody>
      </p:sp>
      <p:sp>
        <p:nvSpPr>
          <p:cNvPr id="9" name="Slide Number Placeholder 8"/>
          <p:cNvSpPr>
            <a:spLocks noGrp="1"/>
          </p:cNvSpPr>
          <p:nvPr>
            <p:ph type="sldNum" sz="quarter" idx="15"/>
          </p:nvPr>
        </p:nvSpPr>
        <p:spPr/>
        <p:txBody>
          <a:bodyPr/>
          <a:lstStyle/>
          <a:p>
            <a:fld id="{A5A96EF7-E0D8-406A-850B-8E6C74BD16D9}" type="slidenum">
              <a:rPr lang="en-IE" smtClean="0"/>
              <a:pPr/>
              <a:t>‹#›</a:t>
            </a:fld>
            <a:endParaRPr lang="en-IE"/>
          </a:p>
        </p:txBody>
      </p:sp>
      <p:sp>
        <p:nvSpPr>
          <p:cNvPr id="10" name="Footer Placeholder 9"/>
          <p:cNvSpPr>
            <a:spLocks noGrp="1"/>
          </p:cNvSpPr>
          <p:nvPr>
            <p:ph type="ftr" sz="quarter" idx="16"/>
          </p:nvPr>
        </p:nvSpPr>
        <p:spPr/>
        <p:txBody>
          <a:bodyPr/>
          <a:lstStyle/>
          <a:p>
            <a:endParaRPr lang="en-I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71586D79-2013-47E5-AC47-31A00A91E8A1}" type="datetimeFigureOut">
              <a:rPr lang="en-IE" smtClean="0"/>
              <a:pPr/>
              <a:t>16/12/2019</a:t>
            </a:fld>
            <a:endParaRPr lang="en-IE"/>
          </a:p>
        </p:txBody>
      </p:sp>
      <p:sp>
        <p:nvSpPr>
          <p:cNvPr id="9" name="Slide Number Placeholder 8"/>
          <p:cNvSpPr>
            <a:spLocks noGrp="1"/>
          </p:cNvSpPr>
          <p:nvPr>
            <p:ph type="sldNum" sz="quarter" idx="11"/>
          </p:nvPr>
        </p:nvSpPr>
        <p:spPr/>
        <p:txBody>
          <a:bodyPr/>
          <a:lstStyle/>
          <a:p>
            <a:fld id="{A5A96EF7-E0D8-406A-850B-8E6C74BD16D9}" type="slidenum">
              <a:rPr lang="en-IE" smtClean="0"/>
              <a:pPr/>
              <a:t>‹#›</a:t>
            </a:fld>
            <a:endParaRPr lang="en-IE"/>
          </a:p>
        </p:txBody>
      </p:sp>
      <p:sp>
        <p:nvSpPr>
          <p:cNvPr id="10" name="Footer Placeholder 9"/>
          <p:cNvSpPr>
            <a:spLocks noGrp="1"/>
          </p:cNvSpPr>
          <p:nvPr>
            <p:ph type="ftr" sz="quarter" idx="12"/>
          </p:nvPr>
        </p:nvSpPr>
        <p:spPr/>
        <p:txBody>
          <a:bodyPr/>
          <a:lstStyle/>
          <a:p>
            <a:endParaRPr lang="en-I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71586D79-2013-47E5-AC47-31A00A91E8A1}" type="datetimeFigureOut">
              <a:rPr lang="en-IE" smtClean="0"/>
              <a:pPr/>
              <a:t>16/12/2019</a:t>
            </a:fld>
            <a:endParaRPr lang="en-IE"/>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IE"/>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A5A96EF7-E0D8-406A-850B-8E6C74BD16D9}" type="slidenum">
              <a:rPr lang="en-IE" smtClean="0"/>
              <a:pPr/>
              <a:t>‹#›</a:t>
            </a:fld>
            <a:endParaRPr lang="en-IE"/>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1586D79-2013-47E5-AC47-31A00A91E8A1}" type="datetimeFigureOut">
              <a:rPr lang="en-IE" smtClean="0"/>
              <a:pPr/>
              <a:t>16/12/2019</a:t>
            </a:fld>
            <a:endParaRPr lang="en-I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5A96EF7-E0D8-406A-850B-8E6C74BD16D9}" type="slidenum">
              <a:rPr lang="en-IE" smtClean="0"/>
              <a:pPr/>
              <a:t>‹#›</a:t>
            </a:fld>
            <a:endParaRPr lang="en-IE"/>
          </a:p>
        </p:txBody>
      </p:sp>
    </p:spTree>
    <p:extLst>
      <p:ext uri="{BB962C8B-B14F-4D97-AF65-F5344CB8AC3E}">
        <p14:creationId xmlns:p14="http://schemas.microsoft.com/office/powerpoint/2010/main" val="1383519295"/>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1586D79-2013-47E5-AC47-31A00A91E8A1}" type="datetimeFigureOut">
              <a:rPr lang="en-IE" smtClean="0"/>
              <a:pPr/>
              <a:t>16/12/2019</a:t>
            </a:fld>
            <a:endParaRPr lang="en-I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5A96EF7-E0D8-406A-850B-8E6C74BD16D9}" type="slidenum">
              <a:rPr lang="en-IE" smtClean="0"/>
              <a:pPr/>
              <a:t>‹#›</a:t>
            </a:fld>
            <a:endParaRPr lang="en-IE"/>
          </a:p>
        </p:txBody>
      </p:sp>
    </p:spTree>
    <p:extLst>
      <p:ext uri="{BB962C8B-B14F-4D97-AF65-F5344CB8AC3E}">
        <p14:creationId xmlns:p14="http://schemas.microsoft.com/office/powerpoint/2010/main" val="3272959241"/>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844824"/>
            <a:ext cx="8305800" cy="2997980"/>
          </a:xfrm>
        </p:spPr>
        <p:txBody>
          <a:bodyPr/>
          <a:lstStyle/>
          <a:p>
            <a:r>
              <a:rPr lang="en-IE" sz="3200" dirty="0" smtClean="0">
                <a:solidFill>
                  <a:schemeClr val="bg1"/>
                </a:solidFill>
              </a:rPr>
              <a:t>16</a:t>
            </a:r>
            <a:r>
              <a:rPr lang="en-IE" sz="3200" baseline="30000" dirty="0" smtClean="0">
                <a:solidFill>
                  <a:schemeClr val="bg1"/>
                </a:solidFill>
              </a:rPr>
              <a:t>th</a:t>
            </a:r>
            <a:r>
              <a:rPr lang="en-IE" sz="3200" dirty="0" smtClean="0">
                <a:solidFill>
                  <a:schemeClr val="bg1"/>
                </a:solidFill>
              </a:rPr>
              <a:t> December 2019</a:t>
            </a:r>
            <a:endParaRPr lang="en-IE" sz="3200" dirty="0">
              <a:solidFill>
                <a:schemeClr val="bg1"/>
              </a:solidFill>
            </a:endParaRPr>
          </a:p>
        </p:txBody>
      </p:sp>
      <p:sp>
        <p:nvSpPr>
          <p:cNvPr id="2" name="Title 1"/>
          <p:cNvSpPr>
            <a:spLocks noGrp="1"/>
          </p:cNvSpPr>
          <p:nvPr>
            <p:ph type="ctrTitle"/>
          </p:nvPr>
        </p:nvSpPr>
        <p:spPr>
          <a:xfrm>
            <a:off x="457200" y="620688"/>
            <a:ext cx="8305800" cy="1080120"/>
          </a:xfrm>
        </p:spPr>
        <p:txBody>
          <a:bodyPr/>
          <a:lstStyle/>
          <a:p>
            <a:r>
              <a:rPr lang="en-IE" dirty="0" smtClean="0">
                <a:solidFill>
                  <a:schemeClr val="bg1"/>
                </a:solidFill>
              </a:rPr>
              <a:t>Shopfronts through the Ages</a:t>
            </a:r>
            <a:endParaRPr lang="en-IE" dirty="0">
              <a:solidFill>
                <a:schemeClr val="bg1"/>
              </a:solidFill>
            </a:endParaRPr>
          </a:p>
        </p:txBody>
      </p:sp>
      <p:pic>
        <p:nvPicPr>
          <p:cNvPr id="5" name="Picture 4"/>
          <p:cNvPicPr>
            <a:picLocks noChangeAspect="1"/>
          </p:cNvPicPr>
          <p:nvPr/>
        </p:nvPicPr>
        <p:blipFill>
          <a:blip r:embed="rId3"/>
          <a:stretch>
            <a:fillRect/>
          </a:stretch>
        </p:blipFill>
        <p:spPr>
          <a:xfrm>
            <a:off x="1208770" y="2780928"/>
            <a:ext cx="6802660" cy="324036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rishtown, Kilkenny City · Kilkenny Digital Archive - Internet Explor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8681"/>
            <a:ext cx="9144000" cy="5358706"/>
          </a:xfrm>
          <a:prstGeom prst="rect">
            <a:avLst/>
          </a:prstGeom>
        </p:spPr>
      </p:pic>
    </p:spTree>
    <p:extLst>
      <p:ext uri="{BB962C8B-B14F-4D97-AF65-F5344CB8AC3E}">
        <p14:creationId xmlns:p14="http://schemas.microsoft.com/office/powerpoint/2010/main" val="39286803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IE"/>
          </a:p>
        </p:txBody>
      </p:sp>
      <p:pic>
        <p:nvPicPr>
          <p:cNvPr id="6" name="Content Placeholder 5" descr="13-14 Irishtown (1987) · Kilkenny Digital Archive - Internet Explore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3528" y="365126"/>
            <a:ext cx="8568952" cy="6016202"/>
          </a:xfrm>
        </p:spPr>
      </p:pic>
    </p:spTree>
    <p:extLst>
      <p:ext uri="{BB962C8B-B14F-4D97-AF65-F5344CB8AC3E}">
        <p14:creationId xmlns:p14="http://schemas.microsoft.com/office/powerpoint/2010/main" val="13352700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IE" dirty="0"/>
          </a:p>
        </p:txBody>
      </p:sp>
      <p:pic>
        <p:nvPicPr>
          <p:cNvPr id="11" name="Content Placeholder 10" descr="13-14 Irishtown (2018) · Kilkenny Digital Archive - Internet Explore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7180" y="387252"/>
            <a:ext cx="8789639" cy="5593642"/>
          </a:xfrm>
        </p:spPr>
      </p:pic>
    </p:spTree>
    <p:extLst>
      <p:ext uri="{BB962C8B-B14F-4D97-AF65-F5344CB8AC3E}">
        <p14:creationId xmlns:p14="http://schemas.microsoft.com/office/powerpoint/2010/main" val="9229273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76262" y="271462"/>
            <a:ext cx="7991475" cy="6315075"/>
          </a:xfrm>
          <a:prstGeom prst="rect">
            <a:avLst/>
          </a:prstGeom>
        </p:spPr>
      </p:pic>
    </p:spTree>
    <p:extLst>
      <p:ext uri="{BB962C8B-B14F-4D97-AF65-F5344CB8AC3E}">
        <p14:creationId xmlns:p14="http://schemas.microsoft.com/office/powerpoint/2010/main" val="37702256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9600" y="-95250"/>
            <a:ext cx="10363200" cy="7048500"/>
          </a:xfrm>
          <a:prstGeom prst="rect">
            <a:avLst/>
          </a:prstGeom>
        </p:spPr>
      </p:pic>
    </p:spTree>
    <p:extLst>
      <p:ext uri="{BB962C8B-B14F-4D97-AF65-F5344CB8AC3E}">
        <p14:creationId xmlns:p14="http://schemas.microsoft.com/office/powerpoint/2010/main" val="21882843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 High Street (1987) · Kilkenny Digital Archive - Internet Explor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4704"/>
            <a:ext cx="9144000" cy="4956773"/>
          </a:xfrm>
          <a:prstGeom prst="rect">
            <a:avLst/>
          </a:prstGeom>
        </p:spPr>
      </p:pic>
    </p:spTree>
    <p:extLst>
      <p:ext uri="{BB962C8B-B14F-4D97-AF65-F5344CB8AC3E}">
        <p14:creationId xmlns:p14="http://schemas.microsoft.com/office/powerpoint/2010/main" val="38702959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3528" y="404664"/>
            <a:ext cx="8220405" cy="6165304"/>
          </a:xfrm>
          <a:prstGeom prst="rect">
            <a:avLst/>
          </a:prstGeom>
        </p:spPr>
      </p:pic>
    </p:spTree>
    <p:extLst>
      <p:ext uri="{BB962C8B-B14F-4D97-AF65-F5344CB8AC3E}">
        <p14:creationId xmlns:p14="http://schemas.microsoft.com/office/powerpoint/2010/main" val="2312089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9552" y="332656"/>
            <a:ext cx="8066544" cy="6264175"/>
          </a:xfrm>
          <a:prstGeom prst="rect">
            <a:avLst/>
          </a:prstGeom>
        </p:spPr>
      </p:pic>
    </p:spTree>
    <p:extLst>
      <p:ext uri="{BB962C8B-B14F-4D97-AF65-F5344CB8AC3E}">
        <p14:creationId xmlns:p14="http://schemas.microsoft.com/office/powerpoint/2010/main" val="14121696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95536" y="188640"/>
            <a:ext cx="8460432" cy="6345324"/>
          </a:xfrm>
          <a:prstGeom prst="rect">
            <a:avLst/>
          </a:prstGeom>
        </p:spPr>
      </p:pic>
    </p:spTree>
    <p:extLst>
      <p:ext uri="{BB962C8B-B14F-4D97-AF65-F5344CB8AC3E}">
        <p14:creationId xmlns:p14="http://schemas.microsoft.com/office/powerpoint/2010/main" val="7541292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66737" y="257175"/>
            <a:ext cx="8010525" cy="6343650"/>
          </a:xfrm>
          <a:prstGeom prst="rect">
            <a:avLst/>
          </a:prstGeom>
        </p:spPr>
      </p:pic>
    </p:spTree>
    <p:extLst>
      <p:ext uri="{BB962C8B-B14F-4D97-AF65-F5344CB8AC3E}">
        <p14:creationId xmlns:p14="http://schemas.microsoft.com/office/powerpoint/2010/main" val="25635836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36712"/>
            <a:ext cx="8229600" cy="5259288"/>
          </a:xfrm>
        </p:spPr>
        <p:txBody>
          <a:bodyPr>
            <a:normAutofit/>
          </a:bodyPr>
          <a:lstStyle/>
          <a:p>
            <a:pPr algn="just">
              <a:buNone/>
            </a:pPr>
            <a:r>
              <a:rPr lang="en-IE" dirty="0" smtClean="0">
                <a:solidFill>
                  <a:schemeClr val="bg1"/>
                </a:solidFill>
              </a:rPr>
              <a:t> 	</a:t>
            </a:r>
          </a:p>
          <a:p>
            <a:r>
              <a:rPr lang="en-IE" sz="3600" dirty="0" smtClean="0">
                <a:solidFill>
                  <a:schemeClr val="bg1"/>
                </a:solidFill>
              </a:rPr>
              <a:t>Genesis </a:t>
            </a:r>
          </a:p>
          <a:p>
            <a:r>
              <a:rPr lang="en-IE" sz="3600" dirty="0" smtClean="0">
                <a:solidFill>
                  <a:schemeClr val="bg1"/>
                </a:solidFill>
              </a:rPr>
              <a:t>Historical data</a:t>
            </a:r>
          </a:p>
          <a:p>
            <a:r>
              <a:rPr lang="en-IE" sz="3600" dirty="0" smtClean="0">
                <a:solidFill>
                  <a:schemeClr val="bg1"/>
                </a:solidFill>
              </a:rPr>
              <a:t>Aim </a:t>
            </a:r>
          </a:p>
          <a:p>
            <a:endParaRPr lang="en-IE" dirty="0" smtClean="0"/>
          </a:p>
          <a:p>
            <a:endParaRPr lang="en-IE" dirty="0"/>
          </a:p>
        </p:txBody>
      </p:sp>
      <p:sp>
        <p:nvSpPr>
          <p:cNvPr id="3" name="Title 2"/>
          <p:cNvSpPr>
            <a:spLocks noGrp="1"/>
          </p:cNvSpPr>
          <p:nvPr>
            <p:ph type="title"/>
          </p:nvPr>
        </p:nvSpPr>
        <p:spPr>
          <a:xfrm>
            <a:off x="457200" y="152400"/>
            <a:ext cx="8229600" cy="875134"/>
          </a:xfrm>
        </p:spPr>
        <p:txBody>
          <a:bodyPr/>
          <a:lstStyle/>
          <a:p>
            <a:pPr algn="ctr"/>
            <a:r>
              <a:rPr lang="en-IE" dirty="0" smtClean="0">
                <a:solidFill>
                  <a:schemeClr val="bg1"/>
                </a:solidFill>
              </a:rPr>
              <a:t>Overview</a:t>
            </a:r>
            <a:endParaRPr lang="en-IE" dirty="0">
              <a:solidFill>
                <a:schemeClr val="bg1"/>
              </a:solidFill>
            </a:endParaRPr>
          </a:p>
        </p:txBody>
      </p:sp>
      <p:pic>
        <p:nvPicPr>
          <p:cNvPr id="4" name="Picture 3"/>
          <p:cNvPicPr>
            <a:picLocks noChangeAspect="1"/>
          </p:cNvPicPr>
          <p:nvPr/>
        </p:nvPicPr>
        <p:blipFill>
          <a:blip r:embed="rId3"/>
          <a:stretch>
            <a:fillRect/>
          </a:stretch>
        </p:blipFill>
        <p:spPr>
          <a:xfrm>
            <a:off x="4921389" y="1225674"/>
            <a:ext cx="3345475" cy="5194598"/>
          </a:xfrm>
          <a:prstGeom prst="rect">
            <a:avLst/>
          </a:prstGeom>
        </p:spPr>
      </p:pic>
      <p:pic>
        <p:nvPicPr>
          <p:cNvPr id="5" name="Picture 4"/>
          <p:cNvPicPr>
            <a:picLocks noChangeAspect="1"/>
          </p:cNvPicPr>
          <p:nvPr/>
        </p:nvPicPr>
        <p:blipFill>
          <a:blip r:embed="rId4"/>
          <a:stretch>
            <a:fillRect/>
          </a:stretch>
        </p:blipFill>
        <p:spPr>
          <a:xfrm>
            <a:off x="667168" y="3429000"/>
            <a:ext cx="4044253" cy="2991272"/>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20688"/>
            <a:ext cx="8229600" cy="5475312"/>
          </a:xfrm>
        </p:spPr>
        <p:txBody>
          <a:bodyPr/>
          <a:lstStyle/>
          <a:p>
            <a:pPr marL="0" indent="0" algn="just">
              <a:buNone/>
            </a:pPr>
            <a:r>
              <a:rPr lang="en-IE" b="1" i="1" dirty="0" smtClean="0">
                <a:solidFill>
                  <a:schemeClr val="bg1"/>
                </a:solidFill>
              </a:rPr>
              <a:t>“Kilkenny Shopfronts </a:t>
            </a:r>
            <a:r>
              <a:rPr lang="en-IE" b="1" i="1" dirty="0">
                <a:solidFill>
                  <a:schemeClr val="bg1"/>
                </a:solidFill>
              </a:rPr>
              <a:t>T</a:t>
            </a:r>
            <a:r>
              <a:rPr lang="en-IE" b="1" i="1" dirty="0" smtClean="0">
                <a:solidFill>
                  <a:schemeClr val="bg1"/>
                </a:solidFill>
              </a:rPr>
              <a:t>hrough </a:t>
            </a:r>
            <a:r>
              <a:rPr lang="en-IE" b="1" i="1" dirty="0">
                <a:solidFill>
                  <a:schemeClr val="bg1"/>
                </a:solidFill>
              </a:rPr>
              <a:t>T</a:t>
            </a:r>
            <a:r>
              <a:rPr lang="en-IE" b="1" i="1" dirty="0" smtClean="0">
                <a:solidFill>
                  <a:schemeClr val="bg1"/>
                </a:solidFill>
              </a:rPr>
              <a:t>he Ages” </a:t>
            </a:r>
            <a:r>
              <a:rPr lang="en-IE" i="1" dirty="0" smtClean="0">
                <a:solidFill>
                  <a:schemeClr val="bg1"/>
                </a:solidFill>
              </a:rPr>
              <a:t>forms part of the awareness raising and promotion strand, and combined with the Photographic Audit project currently underway by the Heritage Office, will help focus attention on the heritage and changing nature of Kilkenny’s Shopfronts.</a:t>
            </a:r>
            <a:endParaRPr lang="en-IE" b="1" i="1" dirty="0">
              <a:solidFill>
                <a:schemeClr val="bg1"/>
              </a:solidFill>
            </a:endParaRPr>
          </a:p>
        </p:txBody>
      </p:sp>
      <p:sp>
        <p:nvSpPr>
          <p:cNvPr id="3" name="Title 2"/>
          <p:cNvSpPr>
            <a:spLocks noGrp="1"/>
          </p:cNvSpPr>
          <p:nvPr>
            <p:ph type="title"/>
          </p:nvPr>
        </p:nvSpPr>
        <p:spPr/>
        <p:txBody>
          <a:bodyPr/>
          <a:lstStyle/>
          <a:p>
            <a:endParaRPr lang="en-IE"/>
          </a:p>
        </p:txBody>
      </p:sp>
      <p:pic>
        <p:nvPicPr>
          <p:cNvPr id="4" name="Picture 3"/>
          <p:cNvPicPr>
            <a:picLocks noChangeAspect="1"/>
          </p:cNvPicPr>
          <p:nvPr/>
        </p:nvPicPr>
        <p:blipFill>
          <a:blip r:embed="rId3"/>
          <a:stretch>
            <a:fillRect/>
          </a:stretch>
        </p:blipFill>
        <p:spPr>
          <a:xfrm>
            <a:off x="466954" y="3274562"/>
            <a:ext cx="4955183" cy="3245692"/>
          </a:xfrm>
          <a:prstGeom prst="rect">
            <a:avLst/>
          </a:prstGeom>
        </p:spPr>
      </p:pic>
      <p:pic>
        <p:nvPicPr>
          <p:cNvPr id="5" name="Picture 4"/>
          <p:cNvPicPr>
            <a:picLocks noChangeAspect="1"/>
          </p:cNvPicPr>
          <p:nvPr/>
        </p:nvPicPr>
        <p:blipFill>
          <a:blip r:embed="rId4"/>
          <a:stretch>
            <a:fillRect/>
          </a:stretch>
        </p:blipFill>
        <p:spPr>
          <a:xfrm>
            <a:off x="5724128" y="2852936"/>
            <a:ext cx="2487520" cy="3667318"/>
          </a:xfrm>
          <a:prstGeom prst="rect">
            <a:avLst/>
          </a:prstGeom>
        </p:spPr>
      </p:pic>
    </p:spTree>
    <p:extLst>
      <p:ext uri="{BB962C8B-B14F-4D97-AF65-F5344CB8AC3E}">
        <p14:creationId xmlns:p14="http://schemas.microsoft.com/office/powerpoint/2010/main" val="8800524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764704"/>
            <a:ext cx="8435280" cy="5331296"/>
          </a:xfrm>
        </p:spPr>
        <p:txBody>
          <a:bodyPr>
            <a:normAutofit/>
          </a:bodyPr>
          <a:lstStyle/>
          <a:p>
            <a:pPr marL="0" indent="0" algn="just">
              <a:buNone/>
            </a:pPr>
            <a:endParaRPr lang="en-IE" dirty="0" smtClean="0">
              <a:solidFill>
                <a:schemeClr val="bg1"/>
              </a:solidFill>
            </a:endParaRPr>
          </a:p>
          <a:p>
            <a:pPr marL="514350" indent="-514350" algn="just">
              <a:buFont typeface="+mj-lt"/>
              <a:buAutoNum type="arabicPeriod"/>
            </a:pPr>
            <a:r>
              <a:rPr lang="en-IE" dirty="0" smtClean="0">
                <a:solidFill>
                  <a:schemeClr val="bg1"/>
                </a:solidFill>
              </a:rPr>
              <a:t>Sorted and collated all photos </a:t>
            </a:r>
          </a:p>
          <a:p>
            <a:pPr marL="514350" indent="-514350" algn="just">
              <a:buFont typeface="+mj-lt"/>
              <a:buAutoNum type="arabicPeriod"/>
            </a:pPr>
            <a:r>
              <a:rPr lang="en-IE" dirty="0" smtClean="0">
                <a:solidFill>
                  <a:schemeClr val="bg1"/>
                </a:solidFill>
              </a:rPr>
              <a:t>Photographs for 2019 were taken</a:t>
            </a:r>
          </a:p>
          <a:p>
            <a:pPr marL="514350" indent="-514350" algn="just">
              <a:buFont typeface="+mj-lt"/>
              <a:buAutoNum type="arabicPeriod"/>
            </a:pPr>
            <a:r>
              <a:rPr lang="en-IE" dirty="0" smtClean="0">
                <a:solidFill>
                  <a:schemeClr val="bg1"/>
                </a:solidFill>
              </a:rPr>
              <a:t>Guidance from IT–Digital Archive</a:t>
            </a:r>
            <a:endParaRPr lang="en-IE" dirty="0">
              <a:solidFill>
                <a:schemeClr val="bg1"/>
              </a:solidFill>
            </a:endParaRPr>
          </a:p>
        </p:txBody>
      </p:sp>
      <p:sp>
        <p:nvSpPr>
          <p:cNvPr id="3" name="Title 2"/>
          <p:cNvSpPr>
            <a:spLocks noGrp="1"/>
          </p:cNvSpPr>
          <p:nvPr>
            <p:ph type="title"/>
          </p:nvPr>
        </p:nvSpPr>
        <p:spPr>
          <a:xfrm>
            <a:off x="457200" y="152400"/>
            <a:ext cx="8229600" cy="972344"/>
          </a:xfrm>
        </p:spPr>
        <p:txBody>
          <a:bodyPr/>
          <a:lstStyle/>
          <a:p>
            <a:pPr algn="ctr"/>
            <a:r>
              <a:rPr lang="en-IE" dirty="0" smtClean="0">
                <a:solidFill>
                  <a:schemeClr val="bg1"/>
                </a:solidFill>
              </a:rPr>
              <a:t>What we did:</a:t>
            </a:r>
            <a:endParaRPr lang="en-IE" dirty="0">
              <a:solidFill>
                <a:schemeClr val="bg1"/>
              </a:solidFill>
            </a:endParaRPr>
          </a:p>
        </p:txBody>
      </p:sp>
      <p:pic>
        <p:nvPicPr>
          <p:cNvPr id="5" name="Picture 4"/>
          <p:cNvPicPr>
            <a:picLocks noChangeAspect="1"/>
          </p:cNvPicPr>
          <p:nvPr/>
        </p:nvPicPr>
        <p:blipFill>
          <a:blip r:embed="rId3"/>
          <a:stretch>
            <a:fillRect/>
          </a:stretch>
        </p:blipFill>
        <p:spPr>
          <a:xfrm>
            <a:off x="5923694" y="1481448"/>
            <a:ext cx="2857577" cy="3897808"/>
          </a:xfrm>
          <a:prstGeom prst="rect">
            <a:avLst/>
          </a:prstGeom>
        </p:spPr>
      </p:pic>
      <p:pic>
        <p:nvPicPr>
          <p:cNvPr id="6" name="Picture 5"/>
          <p:cNvPicPr>
            <a:picLocks noChangeAspect="1"/>
          </p:cNvPicPr>
          <p:nvPr/>
        </p:nvPicPr>
        <p:blipFill>
          <a:blip r:embed="rId4"/>
          <a:stretch>
            <a:fillRect/>
          </a:stretch>
        </p:blipFill>
        <p:spPr>
          <a:xfrm>
            <a:off x="827584" y="2708920"/>
            <a:ext cx="4716502" cy="3267111"/>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IE" sz="2800" dirty="0" smtClean="0"/>
          </a:p>
          <a:p>
            <a:endParaRPr lang="en-IE" dirty="0" smtClean="0"/>
          </a:p>
          <a:p>
            <a:pPr>
              <a:buNone/>
            </a:pPr>
            <a:r>
              <a:rPr lang="en-IE" dirty="0" smtClean="0"/>
              <a:t> </a:t>
            </a:r>
          </a:p>
        </p:txBody>
      </p:sp>
      <p:sp>
        <p:nvSpPr>
          <p:cNvPr id="2" name="Title 1"/>
          <p:cNvSpPr>
            <a:spLocks noGrp="1"/>
          </p:cNvSpPr>
          <p:nvPr>
            <p:ph type="title"/>
          </p:nvPr>
        </p:nvSpPr>
        <p:spPr>
          <a:xfrm>
            <a:off x="457200" y="260648"/>
            <a:ext cx="8229600" cy="658936"/>
          </a:xfrm>
        </p:spPr>
        <p:txBody>
          <a:bodyPr>
            <a:normAutofit fontScale="90000"/>
          </a:bodyPr>
          <a:lstStyle/>
          <a:p>
            <a:pPr algn="ctr"/>
            <a:r>
              <a:rPr lang="en-IE" dirty="0" smtClean="0">
                <a:solidFill>
                  <a:schemeClr val="bg1"/>
                </a:solidFill>
              </a:rPr>
              <a:t>Shopfront Strategy</a:t>
            </a:r>
            <a:endParaRPr lang="en-IE" dirty="0">
              <a:solidFill>
                <a:schemeClr val="bg1"/>
              </a:solidFill>
            </a:endParaRPr>
          </a:p>
        </p:txBody>
      </p:sp>
      <p:sp>
        <p:nvSpPr>
          <p:cNvPr id="6" name="Content Placeholder 1"/>
          <p:cNvSpPr txBox="1">
            <a:spLocks/>
          </p:cNvSpPr>
          <p:nvPr/>
        </p:nvSpPr>
        <p:spPr>
          <a:xfrm>
            <a:off x="611560" y="548680"/>
            <a:ext cx="8227640" cy="5699720"/>
          </a:xfrm>
          <a:prstGeom prst="rect">
            <a:avLst/>
          </a:prstGeom>
        </p:spPr>
        <p:txBody>
          <a:bodyPr vert="horz">
            <a:normAutofit/>
          </a:bodyPr>
          <a:lst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algn="just">
              <a:buFont typeface="Wingdings 2"/>
              <a:buNone/>
            </a:pPr>
            <a:r>
              <a:rPr lang="en-IE" dirty="0" smtClean="0">
                <a:solidFill>
                  <a:schemeClr val="bg1"/>
                </a:solidFill>
              </a:rPr>
              <a:t> 	</a:t>
            </a:r>
          </a:p>
          <a:p>
            <a:pPr marL="742950" indent="-742950">
              <a:buFont typeface="+mj-lt"/>
              <a:buAutoNum type="arabicPeriod"/>
            </a:pPr>
            <a:r>
              <a:rPr lang="en-IE" sz="3200" dirty="0" smtClean="0">
                <a:solidFill>
                  <a:schemeClr val="bg1"/>
                </a:solidFill>
              </a:rPr>
              <a:t>Policy and Guidance</a:t>
            </a:r>
          </a:p>
          <a:p>
            <a:pPr marL="742950" indent="-742950">
              <a:buFont typeface="+mj-lt"/>
              <a:buAutoNum type="arabicPeriod"/>
            </a:pPr>
            <a:r>
              <a:rPr lang="en-IE" sz="3200" dirty="0" smtClean="0">
                <a:solidFill>
                  <a:schemeClr val="bg1"/>
                </a:solidFill>
              </a:rPr>
              <a:t>Enforcement </a:t>
            </a:r>
          </a:p>
          <a:p>
            <a:pPr marL="742950" indent="-742950">
              <a:buFont typeface="+mj-lt"/>
              <a:buAutoNum type="arabicPeriod"/>
            </a:pPr>
            <a:r>
              <a:rPr lang="en-IE" sz="3200" dirty="0" smtClean="0">
                <a:solidFill>
                  <a:schemeClr val="bg1"/>
                </a:solidFill>
              </a:rPr>
              <a:t>Awareness raising and </a:t>
            </a:r>
          </a:p>
          <a:p>
            <a:pPr marL="0" indent="0">
              <a:buNone/>
            </a:pPr>
            <a:r>
              <a:rPr lang="en-IE" sz="3200" dirty="0" smtClean="0">
                <a:solidFill>
                  <a:schemeClr val="bg1"/>
                </a:solidFill>
              </a:rPr>
              <a:t>	promotion</a:t>
            </a:r>
          </a:p>
          <a:p>
            <a:endParaRPr lang="en-IE" dirty="0" smtClean="0"/>
          </a:p>
          <a:p>
            <a:endParaRPr lang="en-IE" dirty="0"/>
          </a:p>
        </p:txBody>
      </p:sp>
      <p:pic>
        <p:nvPicPr>
          <p:cNvPr id="4" name="Picture 3"/>
          <p:cNvPicPr>
            <a:picLocks noChangeAspect="1"/>
          </p:cNvPicPr>
          <p:nvPr/>
        </p:nvPicPr>
        <p:blipFill>
          <a:blip r:embed="rId3"/>
          <a:stretch>
            <a:fillRect/>
          </a:stretch>
        </p:blipFill>
        <p:spPr>
          <a:xfrm>
            <a:off x="5648828" y="1407908"/>
            <a:ext cx="3046723" cy="5116984"/>
          </a:xfrm>
          <a:prstGeom prst="rect">
            <a:avLst/>
          </a:prstGeom>
        </p:spPr>
      </p:pic>
      <p:pic>
        <p:nvPicPr>
          <p:cNvPr id="5" name="Picture 4"/>
          <p:cNvPicPr>
            <a:picLocks noChangeAspect="1"/>
          </p:cNvPicPr>
          <p:nvPr/>
        </p:nvPicPr>
        <p:blipFill>
          <a:blip r:embed="rId4"/>
          <a:stretch>
            <a:fillRect/>
          </a:stretch>
        </p:blipFill>
        <p:spPr>
          <a:xfrm>
            <a:off x="588034" y="3434052"/>
            <a:ext cx="4953553" cy="3155163"/>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4534818" cy="5943600"/>
          </a:xfrm>
        </p:spPr>
        <p:txBody>
          <a:bodyPr/>
          <a:lstStyle/>
          <a:p>
            <a:pPr>
              <a:buNone/>
            </a:pPr>
            <a:endParaRPr lang="en-IE" b="1" dirty="0" smtClean="0">
              <a:solidFill>
                <a:schemeClr val="bg1"/>
              </a:solidFill>
            </a:endParaRPr>
          </a:p>
          <a:p>
            <a:pPr>
              <a:buNone/>
            </a:pPr>
            <a:endParaRPr lang="en-IE" b="1" dirty="0" smtClean="0">
              <a:solidFill>
                <a:schemeClr val="bg1"/>
              </a:solidFill>
            </a:endParaRPr>
          </a:p>
          <a:p>
            <a:r>
              <a:rPr lang="en-IE" dirty="0" smtClean="0">
                <a:solidFill>
                  <a:schemeClr val="bg1"/>
                </a:solidFill>
              </a:rPr>
              <a:t>City Development Plan policy (currently under review)</a:t>
            </a:r>
          </a:p>
          <a:p>
            <a:r>
              <a:rPr lang="en-IE" dirty="0" smtClean="0">
                <a:solidFill>
                  <a:schemeClr val="bg1"/>
                </a:solidFill>
              </a:rPr>
              <a:t>Shopfronts Guidance Document (2016)</a:t>
            </a:r>
          </a:p>
          <a:p>
            <a:endParaRPr lang="en-IE" dirty="0">
              <a:solidFill>
                <a:schemeClr val="bg1"/>
              </a:solidFill>
            </a:endParaRPr>
          </a:p>
        </p:txBody>
      </p:sp>
      <p:sp>
        <p:nvSpPr>
          <p:cNvPr id="2" name="Title 1"/>
          <p:cNvSpPr>
            <a:spLocks noGrp="1"/>
          </p:cNvSpPr>
          <p:nvPr>
            <p:ph type="title"/>
          </p:nvPr>
        </p:nvSpPr>
        <p:spPr>
          <a:xfrm>
            <a:off x="457200" y="152400"/>
            <a:ext cx="8229600" cy="828328"/>
          </a:xfrm>
        </p:spPr>
        <p:txBody>
          <a:bodyPr/>
          <a:lstStyle/>
          <a:p>
            <a:pPr algn="ctr"/>
            <a:r>
              <a:rPr lang="en-IE" dirty="0" smtClean="0">
                <a:solidFill>
                  <a:schemeClr val="bg1"/>
                </a:solidFill>
              </a:rPr>
              <a:t>1. Policy and Guidance </a:t>
            </a:r>
            <a:endParaRPr lang="en-IE" dirty="0">
              <a:solidFill>
                <a:schemeClr val="bg1"/>
              </a:solidFill>
            </a:endParaRPr>
          </a:p>
        </p:txBody>
      </p:sp>
      <p:pic>
        <p:nvPicPr>
          <p:cNvPr id="4" name="Picture 3"/>
          <p:cNvPicPr>
            <a:picLocks noChangeAspect="1"/>
          </p:cNvPicPr>
          <p:nvPr/>
        </p:nvPicPr>
        <p:blipFill>
          <a:blip r:embed="rId3"/>
          <a:stretch>
            <a:fillRect/>
          </a:stretch>
        </p:blipFill>
        <p:spPr>
          <a:xfrm>
            <a:off x="4997734" y="1161597"/>
            <a:ext cx="3694782" cy="5014395"/>
          </a:xfrm>
          <a:prstGeom prst="rect">
            <a:avLst/>
          </a:prstGeom>
        </p:spPr>
      </p:pic>
      <p:pic>
        <p:nvPicPr>
          <p:cNvPr id="5" name="Picture 4"/>
          <p:cNvPicPr>
            <a:picLocks noChangeAspect="1"/>
          </p:cNvPicPr>
          <p:nvPr/>
        </p:nvPicPr>
        <p:blipFill>
          <a:blip r:embed="rId4"/>
          <a:stretch>
            <a:fillRect/>
          </a:stretch>
        </p:blipFill>
        <p:spPr>
          <a:xfrm>
            <a:off x="737036" y="3501008"/>
            <a:ext cx="3975146" cy="2754976"/>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08720"/>
            <a:ext cx="8229600" cy="5187280"/>
          </a:xfrm>
        </p:spPr>
        <p:txBody>
          <a:bodyPr/>
          <a:lstStyle/>
          <a:p>
            <a:pPr>
              <a:buNone/>
            </a:pPr>
            <a:endParaRPr lang="en-IE" b="1" dirty="0" smtClean="0">
              <a:solidFill>
                <a:schemeClr val="bg1"/>
              </a:solidFill>
            </a:endParaRPr>
          </a:p>
          <a:p>
            <a:r>
              <a:rPr lang="en-IE" b="1" dirty="0" smtClean="0">
                <a:solidFill>
                  <a:schemeClr val="bg1"/>
                </a:solidFill>
              </a:rPr>
              <a:t>Dedicated resources to Enforcement</a:t>
            </a:r>
          </a:p>
          <a:p>
            <a:r>
              <a:rPr lang="en-IE" b="1" dirty="0" smtClean="0">
                <a:solidFill>
                  <a:schemeClr val="bg1"/>
                </a:solidFill>
              </a:rPr>
              <a:t>Systematic approach </a:t>
            </a:r>
          </a:p>
          <a:p>
            <a:r>
              <a:rPr lang="en-IE" b="1" dirty="0" smtClean="0">
                <a:solidFill>
                  <a:schemeClr val="bg1"/>
                </a:solidFill>
              </a:rPr>
              <a:t>Commenced in 2018 </a:t>
            </a:r>
            <a:endParaRPr lang="en-IE" dirty="0">
              <a:solidFill>
                <a:schemeClr val="bg1"/>
              </a:solidFill>
            </a:endParaRPr>
          </a:p>
        </p:txBody>
      </p:sp>
      <p:sp>
        <p:nvSpPr>
          <p:cNvPr id="2" name="Title 1"/>
          <p:cNvSpPr>
            <a:spLocks noGrp="1"/>
          </p:cNvSpPr>
          <p:nvPr>
            <p:ph type="title"/>
          </p:nvPr>
        </p:nvSpPr>
        <p:spPr>
          <a:xfrm>
            <a:off x="457200" y="152400"/>
            <a:ext cx="8229600" cy="972344"/>
          </a:xfrm>
        </p:spPr>
        <p:txBody>
          <a:bodyPr/>
          <a:lstStyle/>
          <a:p>
            <a:pPr algn="ctr"/>
            <a:r>
              <a:rPr lang="en-IE" dirty="0" smtClean="0">
                <a:solidFill>
                  <a:schemeClr val="bg1"/>
                </a:solidFill>
              </a:rPr>
              <a:t>2. Enforcement </a:t>
            </a:r>
            <a:endParaRPr lang="en-IE" dirty="0">
              <a:solidFill>
                <a:schemeClr val="bg1"/>
              </a:solidFill>
            </a:endParaRPr>
          </a:p>
        </p:txBody>
      </p:sp>
      <p:pic>
        <p:nvPicPr>
          <p:cNvPr id="5" name="Picture 4"/>
          <p:cNvPicPr>
            <a:picLocks noChangeAspect="1"/>
          </p:cNvPicPr>
          <p:nvPr/>
        </p:nvPicPr>
        <p:blipFill>
          <a:blip r:embed="rId3"/>
          <a:stretch>
            <a:fillRect/>
          </a:stretch>
        </p:blipFill>
        <p:spPr>
          <a:xfrm>
            <a:off x="4932040" y="2127920"/>
            <a:ext cx="3353139" cy="4355554"/>
          </a:xfrm>
          <a:prstGeom prst="rect">
            <a:avLst/>
          </a:prstGeom>
        </p:spPr>
      </p:pic>
      <p:pic>
        <p:nvPicPr>
          <p:cNvPr id="6" name="Picture 5"/>
          <p:cNvPicPr>
            <a:picLocks noChangeAspect="1"/>
          </p:cNvPicPr>
          <p:nvPr/>
        </p:nvPicPr>
        <p:blipFill>
          <a:blip r:embed="rId4"/>
          <a:stretch>
            <a:fillRect/>
          </a:stretch>
        </p:blipFill>
        <p:spPr>
          <a:xfrm>
            <a:off x="713363" y="3406713"/>
            <a:ext cx="3962515" cy="3076761"/>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2263" y="764704"/>
            <a:ext cx="8229600" cy="5364088"/>
          </a:xfrm>
        </p:spPr>
        <p:txBody>
          <a:bodyPr/>
          <a:lstStyle/>
          <a:p>
            <a:pPr>
              <a:buNone/>
            </a:pPr>
            <a:endParaRPr lang="en-IE" b="1" dirty="0" smtClean="0">
              <a:solidFill>
                <a:schemeClr val="bg1"/>
              </a:solidFill>
            </a:endParaRPr>
          </a:p>
          <a:p>
            <a:r>
              <a:rPr lang="en-IE" dirty="0" smtClean="0">
                <a:solidFill>
                  <a:schemeClr val="bg1"/>
                </a:solidFill>
              </a:rPr>
              <a:t>Kilkenny Shopfronts through the Ages project</a:t>
            </a:r>
          </a:p>
          <a:p>
            <a:r>
              <a:rPr lang="en-IE" dirty="0" smtClean="0">
                <a:solidFill>
                  <a:schemeClr val="bg1"/>
                </a:solidFill>
              </a:rPr>
              <a:t>Raising awareness of policies and guidance</a:t>
            </a:r>
          </a:p>
          <a:p>
            <a:r>
              <a:rPr lang="en-IE" dirty="0" smtClean="0">
                <a:solidFill>
                  <a:schemeClr val="bg1"/>
                </a:solidFill>
              </a:rPr>
              <a:t>Photographic Audit </a:t>
            </a:r>
          </a:p>
          <a:p>
            <a:endParaRPr lang="en-IE" dirty="0"/>
          </a:p>
        </p:txBody>
      </p:sp>
      <p:sp>
        <p:nvSpPr>
          <p:cNvPr id="2" name="Title 1"/>
          <p:cNvSpPr>
            <a:spLocks noGrp="1"/>
          </p:cNvSpPr>
          <p:nvPr>
            <p:ph type="title"/>
          </p:nvPr>
        </p:nvSpPr>
        <p:spPr>
          <a:xfrm>
            <a:off x="457200" y="152400"/>
            <a:ext cx="8229600" cy="900336"/>
          </a:xfrm>
        </p:spPr>
        <p:txBody>
          <a:bodyPr>
            <a:normAutofit/>
          </a:bodyPr>
          <a:lstStyle/>
          <a:p>
            <a:pPr algn="ctr"/>
            <a:r>
              <a:rPr lang="en-IE" dirty="0" smtClean="0">
                <a:solidFill>
                  <a:schemeClr val="bg1"/>
                </a:solidFill>
              </a:rPr>
              <a:t>3. Awareness Raising and Promotion</a:t>
            </a:r>
            <a:endParaRPr lang="en-IE" dirty="0">
              <a:solidFill>
                <a:schemeClr val="bg1"/>
              </a:solidFill>
            </a:endParaRPr>
          </a:p>
        </p:txBody>
      </p:sp>
      <p:pic>
        <p:nvPicPr>
          <p:cNvPr id="6" name="Picture 5"/>
          <p:cNvPicPr>
            <a:picLocks noChangeAspect="1"/>
          </p:cNvPicPr>
          <p:nvPr/>
        </p:nvPicPr>
        <p:blipFill>
          <a:blip r:embed="rId3"/>
          <a:stretch>
            <a:fillRect/>
          </a:stretch>
        </p:blipFill>
        <p:spPr>
          <a:xfrm>
            <a:off x="740625" y="3002989"/>
            <a:ext cx="4286949" cy="3101008"/>
          </a:xfrm>
          <a:prstGeom prst="rect">
            <a:avLst/>
          </a:prstGeom>
        </p:spPr>
      </p:pic>
      <p:pic>
        <p:nvPicPr>
          <p:cNvPr id="7" name="Picture 6"/>
          <p:cNvPicPr>
            <a:picLocks noChangeAspect="1"/>
          </p:cNvPicPr>
          <p:nvPr/>
        </p:nvPicPr>
        <p:blipFill>
          <a:blip r:embed="rId4"/>
          <a:stretch>
            <a:fillRect/>
          </a:stretch>
        </p:blipFill>
        <p:spPr>
          <a:xfrm>
            <a:off x="5220072" y="2420888"/>
            <a:ext cx="2939054" cy="3707904"/>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IE" dirty="0">
                <a:solidFill>
                  <a:schemeClr val="bg1"/>
                </a:solidFill>
              </a:rPr>
              <a:t>S</a:t>
            </a:r>
            <a:r>
              <a:rPr lang="en-IE" dirty="0" smtClean="0">
                <a:solidFill>
                  <a:schemeClr val="bg1"/>
                </a:solidFill>
              </a:rPr>
              <a:t>urveys </a:t>
            </a:r>
            <a:r>
              <a:rPr lang="en-IE" dirty="0">
                <a:solidFill>
                  <a:schemeClr val="bg1"/>
                </a:solidFill>
              </a:rPr>
              <a:t>by the </a:t>
            </a:r>
            <a:r>
              <a:rPr lang="en-IE" dirty="0" smtClean="0">
                <a:solidFill>
                  <a:schemeClr val="bg1"/>
                </a:solidFill>
              </a:rPr>
              <a:t>Planning Department</a:t>
            </a:r>
            <a:r>
              <a:rPr lang="en-IE" dirty="0">
                <a:solidFill>
                  <a:schemeClr val="bg1"/>
                </a:solidFill>
              </a:rPr>
              <a:t>, </a:t>
            </a:r>
            <a:endParaRPr lang="en-IE" dirty="0" smtClean="0">
              <a:solidFill>
                <a:schemeClr val="bg1"/>
              </a:solidFill>
            </a:endParaRPr>
          </a:p>
          <a:p>
            <a:r>
              <a:rPr lang="en-IE" dirty="0" smtClean="0">
                <a:solidFill>
                  <a:schemeClr val="bg1"/>
                </a:solidFill>
              </a:rPr>
              <a:t>Bolton Street College survey and </a:t>
            </a:r>
          </a:p>
          <a:p>
            <a:r>
              <a:rPr lang="en-IE" dirty="0" smtClean="0">
                <a:solidFill>
                  <a:schemeClr val="bg1"/>
                </a:solidFill>
              </a:rPr>
              <a:t>Photographic </a:t>
            </a:r>
            <a:r>
              <a:rPr lang="en-IE" dirty="0">
                <a:solidFill>
                  <a:schemeClr val="bg1"/>
                </a:solidFill>
              </a:rPr>
              <a:t>Audit of Kilkenny’s </a:t>
            </a:r>
            <a:r>
              <a:rPr lang="en-IE" dirty="0" smtClean="0">
                <a:solidFill>
                  <a:schemeClr val="bg1"/>
                </a:solidFill>
              </a:rPr>
              <a:t>Shopfronts</a:t>
            </a:r>
            <a:endParaRPr lang="en-IE" dirty="0"/>
          </a:p>
        </p:txBody>
      </p:sp>
      <p:sp>
        <p:nvSpPr>
          <p:cNvPr id="3" name="Title 2"/>
          <p:cNvSpPr>
            <a:spLocks noGrp="1"/>
          </p:cNvSpPr>
          <p:nvPr>
            <p:ph type="title"/>
          </p:nvPr>
        </p:nvSpPr>
        <p:spPr/>
        <p:txBody>
          <a:bodyPr/>
          <a:lstStyle/>
          <a:p>
            <a:pPr algn="ctr"/>
            <a:r>
              <a:rPr lang="en-IE" dirty="0" smtClean="0">
                <a:solidFill>
                  <a:schemeClr val="bg1"/>
                </a:solidFill>
              </a:rPr>
              <a:t>Sources of Photos</a:t>
            </a:r>
            <a:endParaRPr lang="en-IE" dirty="0">
              <a:solidFill>
                <a:schemeClr val="bg1"/>
              </a:solidFill>
            </a:endParaRPr>
          </a:p>
        </p:txBody>
      </p:sp>
      <p:pic>
        <p:nvPicPr>
          <p:cNvPr id="6" name="Picture 5"/>
          <p:cNvPicPr>
            <a:picLocks noChangeAspect="1"/>
          </p:cNvPicPr>
          <p:nvPr/>
        </p:nvPicPr>
        <p:blipFill>
          <a:blip r:embed="rId3"/>
          <a:stretch>
            <a:fillRect/>
          </a:stretch>
        </p:blipFill>
        <p:spPr>
          <a:xfrm>
            <a:off x="1763688" y="3230065"/>
            <a:ext cx="5249635" cy="2878832"/>
          </a:xfrm>
          <a:prstGeom prst="rect">
            <a:avLst/>
          </a:prstGeom>
        </p:spPr>
      </p:pic>
    </p:spTree>
    <p:extLst>
      <p:ext uri="{BB962C8B-B14F-4D97-AF65-F5344CB8AC3E}">
        <p14:creationId xmlns:p14="http://schemas.microsoft.com/office/powerpoint/2010/main" val="17665467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1608" y="1484784"/>
            <a:ext cx="8229600" cy="4608512"/>
          </a:xfrm>
        </p:spPr>
        <p:txBody>
          <a:bodyPr/>
          <a:lstStyle/>
          <a:p>
            <a:r>
              <a:rPr lang="en-IE" dirty="0" smtClean="0">
                <a:solidFill>
                  <a:schemeClr val="bg1"/>
                </a:solidFill>
              </a:rPr>
              <a:t>Dedicated publicly available database</a:t>
            </a:r>
          </a:p>
          <a:p>
            <a:r>
              <a:rPr lang="en-IE" dirty="0" smtClean="0">
                <a:solidFill>
                  <a:schemeClr val="bg1"/>
                </a:solidFill>
              </a:rPr>
              <a:t>Provides historical context for planning decisions and policy</a:t>
            </a:r>
          </a:p>
          <a:p>
            <a:endParaRPr lang="en-IE" dirty="0">
              <a:solidFill>
                <a:schemeClr val="bg1"/>
              </a:solidFill>
            </a:endParaRPr>
          </a:p>
          <a:p>
            <a:pPr lvl="1"/>
            <a:endParaRPr lang="en-IE" dirty="0">
              <a:solidFill>
                <a:schemeClr val="bg1"/>
              </a:solidFill>
            </a:endParaRPr>
          </a:p>
        </p:txBody>
      </p:sp>
      <p:sp>
        <p:nvSpPr>
          <p:cNvPr id="3" name="Title 2"/>
          <p:cNvSpPr>
            <a:spLocks noGrp="1"/>
          </p:cNvSpPr>
          <p:nvPr>
            <p:ph type="title"/>
          </p:nvPr>
        </p:nvSpPr>
        <p:spPr>
          <a:xfrm>
            <a:off x="497756" y="1052736"/>
            <a:ext cx="8229600" cy="252264"/>
          </a:xfrm>
        </p:spPr>
        <p:txBody>
          <a:bodyPr>
            <a:normAutofit fontScale="90000"/>
          </a:bodyPr>
          <a:lstStyle/>
          <a:p>
            <a:pPr algn="ctr"/>
            <a:r>
              <a:rPr lang="en-IE" dirty="0" smtClean="0">
                <a:solidFill>
                  <a:schemeClr val="bg1"/>
                </a:solidFill>
              </a:rPr>
              <a:t>Benefits for Planning</a:t>
            </a:r>
            <a:endParaRPr lang="en-IE" dirty="0">
              <a:solidFill>
                <a:schemeClr val="bg1"/>
              </a:solidFill>
            </a:endParaRPr>
          </a:p>
        </p:txBody>
      </p:sp>
      <p:pic>
        <p:nvPicPr>
          <p:cNvPr id="4" name="Picture 3"/>
          <p:cNvPicPr>
            <a:picLocks noChangeAspect="1"/>
          </p:cNvPicPr>
          <p:nvPr/>
        </p:nvPicPr>
        <p:blipFill>
          <a:blip r:embed="rId3"/>
          <a:stretch>
            <a:fillRect/>
          </a:stretch>
        </p:blipFill>
        <p:spPr>
          <a:xfrm>
            <a:off x="4139952" y="2996951"/>
            <a:ext cx="4571256" cy="3568675"/>
          </a:xfrm>
          <a:prstGeom prst="rect">
            <a:avLst/>
          </a:prstGeom>
        </p:spPr>
      </p:pic>
      <p:pic>
        <p:nvPicPr>
          <p:cNvPr id="6" name="Picture 5"/>
          <p:cNvPicPr>
            <a:picLocks noChangeAspect="1"/>
          </p:cNvPicPr>
          <p:nvPr/>
        </p:nvPicPr>
        <p:blipFill>
          <a:blip r:embed="rId4"/>
          <a:stretch>
            <a:fillRect/>
          </a:stretch>
        </p:blipFill>
        <p:spPr>
          <a:xfrm>
            <a:off x="497756" y="3284984"/>
            <a:ext cx="3426172" cy="3280643"/>
          </a:xfrm>
          <a:prstGeom prst="rect">
            <a:avLst/>
          </a:prstGeom>
        </p:spPr>
      </p:pic>
    </p:spTree>
    <p:extLst>
      <p:ext uri="{BB962C8B-B14F-4D97-AF65-F5344CB8AC3E}">
        <p14:creationId xmlns:p14="http://schemas.microsoft.com/office/powerpoint/2010/main" val="386162042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3512</TotalTime>
  <Words>623</Words>
  <Application>Microsoft Office PowerPoint</Application>
  <PresentationFormat>On-screen Show (4:3)</PresentationFormat>
  <Paragraphs>97</Paragraphs>
  <Slides>20</Slides>
  <Notes>20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20</vt:i4>
      </vt:variant>
    </vt:vector>
  </HeadingPairs>
  <TitlesOfParts>
    <vt:vector size="28" baseType="lpstr">
      <vt:lpstr>Arial</vt:lpstr>
      <vt:lpstr>Calibri</vt:lpstr>
      <vt:lpstr>Calibri Light</vt:lpstr>
      <vt:lpstr>Constantia</vt:lpstr>
      <vt:lpstr>Wingdings 2</vt:lpstr>
      <vt:lpstr>Paper</vt:lpstr>
      <vt:lpstr>Office Theme</vt:lpstr>
      <vt:lpstr>1_Office Theme</vt:lpstr>
      <vt:lpstr>Shopfronts through the Ages</vt:lpstr>
      <vt:lpstr>Overview</vt:lpstr>
      <vt:lpstr>What we did:</vt:lpstr>
      <vt:lpstr>Shopfront Strategy</vt:lpstr>
      <vt:lpstr>1. Policy and Guidance </vt:lpstr>
      <vt:lpstr>2. Enforcement </vt:lpstr>
      <vt:lpstr>3. Awareness Raising and Promotion</vt:lpstr>
      <vt:lpstr>Sources of Photos</vt:lpstr>
      <vt:lpstr>Benefits for Planning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Kilkenny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Shopfronts through the Ages</dc:title>
  <dc:creator>temp</dc:creator>
  <cp:lastModifiedBy>Brenda Kelly</cp:lastModifiedBy>
  <cp:revision>261</cp:revision>
  <cp:lastPrinted>2019-12-16T10:37:36Z</cp:lastPrinted>
  <dcterms:created xsi:type="dcterms:W3CDTF">2019-08-12T09:30:13Z</dcterms:created>
  <dcterms:modified xsi:type="dcterms:W3CDTF">2019-12-16T15:07:40Z</dcterms:modified>
</cp:coreProperties>
</file>