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59" r:id="rId3"/>
    <p:sldId id="260" r:id="rId4"/>
    <p:sldId id="261" r:id="rId5"/>
    <p:sldId id="262" r:id="rId6"/>
    <p:sldId id="270" r:id="rId7"/>
    <p:sldId id="263" r:id="rId8"/>
    <p:sldId id="264" r:id="rId9"/>
    <p:sldId id="265" r:id="rId10"/>
    <p:sldId id="268" r:id="rId11"/>
    <p:sldId id="266" r:id="rId12"/>
    <p:sldId id="271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829E10-B6BA-4C56-82A5-CFB7FFE94862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2068F3-DE50-431D-B31F-6126C70229E6}">
      <dgm:prSet custT="1"/>
      <dgm:spPr/>
      <dgm:t>
        <a:bodyPr/>
        <a:lstStyle/>
        <a:p>
          <a:r>
            <a:rPr lang="en-US" sz="1600" dirty="0"/>
            <a:t>Draft RSES Published </a:t>
          </a:r>
        </a:p>
        <a:p>
          <a:r>
            <a:rPr lang="en-US" sz="1600" dirty="0"/>
            <a:t>Dec 2018</a:t>
          </a:r>
        </a:p>
      </dgm:t>
    </dgm:pt>
    <dgm:pt modelId="{2B106CA6-3BC1-4DDA-AF3A-9992A097D78C}" type="parTrans" cxnId="{31A46B7E-118A-4B91-8AD2-ED58F83B0806}">
      <dgm:prSet/>
      <dgm:spPr/>
      <dgm:t>
        <a:bodyPr/>
        <a:lstStyle/>
        <a:p>
          <a:endParaRPr lang="en-US"/>
        </a:p>
      </dgm:t>
    </dgm:pt>
    <dgm:pt modelId="{A7D90FBF-04C6-42DD-AD45-9898889B03C2}" type="sibTrans" cxnId="{31A46B7E-118A-4B91-8AD2-ED58F83B0806}">
      <dgm:prSet/>
      <dgm:spPr/>
      <dgm:t>
        <a:bodyPr/>
        <a:lstStyle/>
        <a:p>
          <a:endParaRPr lang="en-US"/>
        </a:p>
      </dgm:t>
    </dgm:pt>
    <dgm:pt modelId="{619DC5A6-0EAD-4F52-A107-C3E2694B734F}">
      <dgm:prSet/>
      <dgm:spPr/>
      <dgm:t>
        <a:bodyPr/>
        <a:lstStyle/>
        <a:p>
          <a:r>
            <a:rPr lang="en-US" dirty="0"/>
            <a:t>Re-Commence Dev Plan</a:t>
          </a:r>
        </a:p>
        <a:p>
          <a:r>
            <a:rPr lang="en-US" dirty="0"/>
            <a:t>Jan 2020</a:t>
          </a:r>
        </a:p>
      </dgm:t>
    </dgm:pt>
    <dgm:pt modelId="{C4D27094-294D-4E0B-ADCE-D2C8049CEF52}" type="parTrans" cxnId="{5A4D3B4E-BD9F-496F-B19F-FC6E8B6F8217}">
      <dgm:prSet/>
      <dgm:spPr/>
      <dgm:t>
        <a:bodyPr/>
        <a:lstStyle/>
        <a:p>
          <a:endParaRPr lang="en-US"/>
        </a:p>
      </dgm:t>
    </dgm:pt>
    <dgm:pt modelId="{92F8696A-C266-4A8D-85B4-5AC7231FE4E6}" type="sibTrans" cxnId="{5A4D3B4E-BD9F-496F-B19F-FC6E8B6F8217}">
      <dgm:prSet/>
      <dgm:spPr/>
      <dgm:t>
        <a:bodyPr/>
        <a:lstStyle/>
        <a:p>
          <a:endParaRPr lang="en-US"/>
        </a:p>
      </dgm:t>
    </dgm:pt>
    <dgm:pt modelId="{95EC7081-14B6-4836-94C1-FB52434FBF2D}">
      <dgm:prSet custT="1"/>
      <dgm:spPr/>
      <dgm:t>
        <a:bodyPr/>
        <a:lstStyle/>
        <a:p>
          <a:r>
            <a:rPr lang="en-US" sz="1600" dirty="0"/>
            <a:t>Regional Spatial &amp; Economic strategy</a:t>
          </a:r>
        </a:p>
      </dgm:t>
    </dgm:pt>
    <dgm:pt modelId="{CB6A6859-F45C-402A-9EC6-CDA5EC598BC9}" type="sibTrans" cxnId="{586D2AE6-5787-4599-97B0-A3A117B4C97B}">
      <dgm:prSet/>
      <dgm:spPr/>
      <dgm:t>
        <a:bodyPr/>
        <a:lstStyle/>
        <a:p>
          <a:endParaRPr lang="en-US"/>
        </a:p>
      </dgm:t>
    </dgm:pt>
    <dgm:pt modelId="{30F7A133-C8D5-41A8-B0BD-C3DFAC309DA0}" type="parTrans" cxnId="{586D2AE6-5787-4599-97B0-A3A117B4C97B}">
      <dgm:prSet/>
      <dgm:spPr/>
      <dgm:t>
        <a:bodyPr/>
        <a:lstStyle/>
        <a:p>
          <a:endParaRPr lang="en-US"/>
        </a:p>
      </dgm:t>
    </dgm:pt>
    <dgm:pt modelId="{D4EFA00C-3F45-482B-9A2B-60DCEBA91619}">
      <dgm:prSet custT="1"/>
      <dgm:spPr/>
      <dgm:t>
        <a:bodyPr/>
        <a:lstStyle/>
        <a:p>
          <a:r>
            <a:rPr lang="en-US" sz="1600" dirty="0"/>
            <a:t>National Planning Framework </a:t>
          </a:r>
        </a:p>
      </dgm:t>
    </dgm:pt>
    <dgm:pt modelId="{3F74C73A-8522-410F-96E9-7510E85694FB}" type="sibTrans" cxnId="{B6007024-5063-49E5-AFFD-C9E55A047F75}">
      <dgm:prSet/>
      <dgm:spPr/>
      <dgm:t>
        <a:bodyPr/>
        <a:lstStyle/>
        <a:p>
          <a:endParaRPr lang="en-US"/>
        </a:p>
      </dgm:t>
    </dgm:pt>
    <dgm:pt modelId="{639BFD67-A4C7-418F-B8B7-E6F366474BA8}" type="parTrans" cxnId="{B6007024-5063-49E5-AFFD-C9E55A047F75}">
      <dgm:prSet/>
      <dgm:spPr/>
      <dgm:t>
        <a:bodyPr/>
        <a:lstStyle/>
        <a:p>
          <a:endParaRPr lang="en-US"/>
        </a:p>
      </dgm:t>
    </dgm:pt>
    <dgm:pt modelId="{F58D33EB-76C5-43DD-963B-B51B312FA3DC}">
      <dgm:prSet custT="1"/>
      <dgm:spPr/>
      <dgm:t>
        <a:bodyPr/>
        <a:lstStyle/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dirty="0"/>
            <a:t>RSES Adoption</a:t>
          </a:r>
        </a:p>
        <a:p>
          <a:r>
            <a:rPr lang="en-IE" sz="1600" dirty="0"/>
            <a:t>Nov 2019</a:t>
          </a:r>
          <a:endParaRPr lang="en-US" sz="1600" dirty="0"/>
        </a:p>
      </dgm:t>
    </dgm:pt>
    <dgm:pt modelId="{81F31F6B-A6D5-4E58-81E4-5F7375235D0F}" type="sibTrans" cxnId="{11EF8B82-8317-4170-8C3F-D9B5C330EA12}">
      <dgm:prSet/>
      <dgm:spPr/>
      <dgm:t>
        <a:bodyPr/>
        <a:lstStyle/>
        <a:p>
          <a:endParaRPr lang="en-US"/>
        </a:p>
      </dgm:t>
    </dgm:pt>
    <dgm:pt modelId="{C07F0C7E-44DE-4025-92C2-4D3BE07EEDAE}" type="parTrans" cxnId="{11EF8B82-8317-4170-8C3F-D9B5C330EA12}">
      <dgm:prSet/>
      <dgm:spPr/>
      <dgm:t>
        <a:bodyPr/>
        <a:lstStyle/>
        <a:p>
          <a:endParaRPr lang="en-US"/>
        </a:p>
      </dgm:t>
    </dgm:pt>
    <dgm:pt modelId="{01EB6819-32D9-407D-90E5-65A2748D83DC}">
      <dgm:prSet custT="1"/>
      <dgm:spPr/>
      <dgm:t>
        <a:bodyPr/>
        <a:lstStyle/>
        <a:p>
          <a:r>
            <a:rPr lang="en-US" sz="1600" dirty="0"/>
            <a:t>Public consultation</a:t>
          </a:r>
        </a:p>
        <a:p>
          <a:r>
            <a:rPr lang="en-US" sz="1600" dirty="0"/>
            <a:t>Till March 2018 </a:t>
          </a:r>
        </a:p>
      </dgm:t>
    </dgm:pt>
    <dgm:pt modelId="{06530AFE-18DD-4749-B9C4-3B57977D68A2}" type="sibTrans" cxnId="{D6C32673-DDE3-4632-9E77-8D179E31582F}">
      <dgm:prSet/>
      <dgm:spPr/>
      <dgm:t>
        <a:bodyPr/>
        <a:lstStyle/>
        <a:p>
          <a:endParaRPr lang="en-US"/>
        </a:p>
      </dgm:t>
    </dgm:pt>
    <dgm:pt modelId="{FB7F0383-2E45-4B32-A186-A9BFE45E05F1}" type="parTrans" cxnId="{D6C32673-DDE3-4632-9E77-8D179E31582F}">
      <dgm:prSet/>
      <dgm:spPr/>
      <dgm:t>
        <a:bodyPr/>
        <a:lstStyle/>
        <a:p>
          <a:endParaRPr lang="en-US"/>
        </a:p>
      </dgm:t>
    </dgm:pt>
    <dgm:pt modelId="{3DE22C98-F5B6-49C8-87AC-D1378BFC196C}">
      <dgm:prSet custT="1"/>
      <dgm:spPr/>
      <dgm:t>
        <a:bodyPr/>
        <a:lstStyle/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600" b="0" i="0" dirty="0"/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0" i="0" dirty="0"/>
            <a:t>Dev Plan </a:t>
          </a:r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0" i="0" dirty="0"/>
            <a:t>Process suspended</a:t>
          </a:r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0" i="0" dirty="0"/>
            <a:t>Nov 22, 2018</a:t>
          </a:r>
          <a:r>
            <a:rPr lang="en-IE" sz="1200" b="0" i="0" dirty="0"/>
            <a:t> </a:t>
          </a:r>
          <a:endParaRPr lang="en-IE" sz="1200" dirty="0"/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200" dirty="0"/>
        </a:p>
      </dgm:t>
    </dgm:pt>
    <dgm:pt modelId="{4D1225E3-0E50-4C10-836D-C2D7C2EEB735}" type="parTrans" cxnId="{F8DCB37A-4848-4730-8781-064A76AC97A2}">
      <dgm:prSet/>
      <dgm:spPr/>
      <dgm:t>
        <a:bodyPr/>
        <a:lstStyle/>
        <a:p>
          <a:endParaRPr lang="en-IE"/>
        </a:p>
      </dgm:t>
    </dgm:pt>
    <dgm:pt modelId="{BE78C4F3-B859-4E9D-B109-22E723BDCB28}" type="sibTrans" cxnId="{F8DCB37A-4848-4730-8781-064A76AC97A2}">
      <dgm:prSet/>
      <dgm:spPr/>
      <dgm:t>
        <a:bodyPr/>
        <a:lstStyle/>
        <a:p>
          <a:endParaRPr lang="en-IE"/>
        </a:p>
      </dgm:t>
    </dgm:pt>
    <dgm:pt modelId="{65FF464C-9EC0-49AB-BF95-5689A3CF9EE0}">
      <dgm:prSet custT="1"/>
      <dgm:spPr/>
      <dgm:t>
        <a:bodyPr/>
        <a:lstStyle/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dirty="0"/>
            <a:t>RSES Amendments Published </a:t>
          </a:r>
        </a:p>
        <a:p>
          <a:r>
            <a:rPr lang="en-US" sz="1600" dirty="0"/>
            <a:t>Sept 2019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IE" sz="1200" dirty="0"/>
        </a:p>
      </dgm:t>
    </dgm:pt>
    <dgm:pt modelId="{180A12CD-9690-4D55-987C-31764DBB92C8}" type="parTrans" cxnId="{2ABB8065-3754-415A-8009-E98F67AF79EE}">
      <dgm:prSet/>
      <dgm:spPr/>
      <dgm:t>
        <a:bodyPr/>
        <a:lstStyle/>
        <a:p>
          <a:endParaRPr lang="en-IE"/>
        </a:p>
      </dgm:t>
    </dgm:pt>
    <dgm:pt modelId="{892E7E93-D071-4003-8234-0140D63A54D8}" type="sibTrans" cxnId="{2ABB8065-3754-415A-8009-E98F67AF79EE}">
      <dgm:prSet/>
      <dgm:spPr/>
      <dgm:t>
        <a:bodyPr/>
        <a:lstStyle/>
        <a:p>
          <a:endParaRPr lang="en-IE"/>
        </a:p>
      </dgm:t>
    </dgm:pt>
    <dgm:pt modelId="{F2E6DBAE-FF15-4732-9679-6D869C74933C}" type="pres">
      <dgm:prSet presAssocID="{A8829E10-B6BA-4C56-82A5-CFB7FFE9486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D166E6-43C3-4E1B-A8AE-764FE298387B}" type="pres">
      <dgm:prSet presAssocID="{D4EFA00C-3F45-482B-9A2B-60DCEBA9161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634FB3-2942-4F50-A61A-859394447F89}" type="pres">
      <dgm:prSet presAssocID="{3F74C73A-8522-410F-96E9-7510E85694FB}" presName="sibTrans" presStyleLbl="sibTrans1D1" presStyleIdx="0" presStyleCnt="7"/>
      <dgm:spPr/>
      <dgm:t>
        <a:bodyPr/>
        <a:lstStyle/>
        <a:p>
          <a:endParaRPr lang="en-US"/>
        </a:p>
      </dgm:t>
    </dgm:pt>
    <dgm:pt modelId="{8BF6E64C-83AE-4EAB-A3AF-9E1E45164C2B}" type="pres">
      <dgm:prSet presAssocID="{3F74C73A-8522-410F-96E9-7510E85694FB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3A1341EE-908E-44E9-8119-79BAE6887586}" type="pres">
      <dgm:prSet presAssocID="{95EC7081-14B6-4836-94C1-FB52434FBF2D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7DD82-6068-4FEF-AB62-ACD96205E9C4}" type="pres">
      <dgm:prSet presAssocID="{CB6A6859-F45C-402A-9EC6-CDA5EC598BC9}" presName="sibTrans" presStyleLbl="sibTrans1D1" presStyleIdx="1" presStyleCnt="7"/>
      <dgm:spPr/>
      <dgm:t>
        <a:bodyPr/>
        <a:lstStyle/>
        <a:p>
          <a:endParaRPr lang="en-US"/>
        </a:p>
      </dgm:t>
    </dgm:pt>
    <dgm:pt modelId="{06F2D2FB-E08C-42D8-9169-CD83517E49C5}" type="pres">
      <dgm:prSet presAssocID="{CB6A6859-F45C-402A-9EC6-CDA5EC598BC9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992D4753-B94C-48ED-9C80-AF8BB1132BEE}" type="pres">
      <dgm:prSet presAssocID="{EB2068F3-DE50-431D-B31F-6126C70229E6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3FA32D-ABD6-45A4-8F42-C4891DF3D111}" type="pres">
      <dgm:prSet presAssocID="{A7D90FBF-04C6-42DD-AD45-9898889B03C2}" presName="sibTrans" presStyleLbl="sibTrans1D1" presStyleIdx="2" presStyleCnt="7"/>
      <dgm:spPr/>
      <dgm:t>
        <a:bodyPr/>
        <a:lstStyle/>
        <a:p>
          <a:endParaRPr lang="en-US"/>
        </a:p>
      </dgm:t>
    </dgm:pt>
    <dgm:pt modelId="{23F453C8-85CD-4C48-9143-815A55B3BDA0}" type="pres">
      <dgm:prSet presAssocID="{A7D90FBF-04C6-42DD-AD45-9898889B03C2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66DD0993-B19B-4C48-A2A8-C57845990A83}" type="pres">
      <dgm:prSet presAssocID="{01EB6819-32D9-407D-90E5-65A2748D83D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D18C9C-FFC2-404E-B59E-5A9190E6E2C8}" type="pres">
      <dgm:prSet presAssocID="{06530AFE-18DD-4749-B9C4-3B57977D68A2}" presName="sibTrans" presStyleLbl="sibTrans1D1" presStyleIdx="3" presStyleCnt="7"/>
      <dgm:spPr/>
      <dgm:t>
        <a:bodyPr/>
        <a:lstStyle/>
        <a:p>
          <a:endParaRPr lang="en-US"/>
        </a:p>
      </dgm:t>
    </dgm:pt>
    <dgm:pt modelId="{F87F7BC6-AF85-4C8E-9548-634445960645}" type="pres">
      <dgm:prSet presAssocID="{06530AFE-18DD-4749-B9C4-3B57977D68A2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0B16BCD7-97E6-4CF8-ACA4-9B121878E69D}" type="pres">
      <dgm:prSet presAssocID="{3DE22C98-F5B6-49C8-87AC-D1378BFC196C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B2D9D-2191-4460-A6AA-1D353DDF928E}" type="pres">
      <dgm:prSet presAssocID="{BE78C4F3-B859-4E9D-B109-22E723BDCB28}" presName="sibTrans" presStyleLbl="sibTrans1D1" presStyleIdx="4" presStyleCnt="7"/>
      <dgm:spPr/>
      <dgm:t>
        <a:bodyPr/>
        <a:lstStyle/>
        <a:p>
          <a:endParaRPr lang="en-US"/>
        </a:p>
      </dgm:t>
    </dgm:pt>
    <dgm:pt modelId="{25AF923D-EC50-49E8-937F-9AE4ED30B0BA}" type="pres">
      <dgm:prSet presAssocID="{BE78C4F3-B859-4E9D-B109-22E723BDCB28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18421391-6985-43E2-B953-9A8E166865FC}" type="pres">
      <dgm:prSet presAssocID="{65FF464C-9EC0-49AB-BF95-5689A3CF9EE0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AEE48D-C5CD-418D-A6BC-2FCBDBF86E15}" type="pres">
      <dgm:prSet presAssocID="{892E7E93-D071-4003-8234-0140D63A54D8}" presName="sibTrans" presStyleLbl="sibTrans1D1" presStyleIdx="5" presStyleCnt="7"/>
      <dgm:spPr/>
      <dgm:t>
        <a:bodyPr/>
        <a:lstStyle/>
        <a:p>
          <a:endParaRPr lang="en-US"/>
        </a:p>
      </dgm:t>
    </dgm:pt>
    <dgm:pt modelId="{E320B31D-B638-4B6E-9049-79D0C62B3D6D}" type="pres">
      <dgm:prSet presAssocID="{892E7E93-D071-4003-8234-0140D63A54D8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C2E17486-3B2C-4EF9-9FDE-72ABFF6E6EB1}" type="pres">
      <dgm:prSet presAssocID="{F58D33EB-76C5-43DD-963B-B51B312FA3D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0F9B7E-BBD7-44A1-894F-06DBD00558D6}" type="pres">
      <dgm:prSet presAssocID="{81F31F6B-A6D5-4E58-81E4-5F7375235D0F}" presName="sibTrans" presStyleLbl="sibTrans1D1" presStyleIdx="6" presStyleCnt="7"/>
      <dgm:spPr/>
      <dgm:t>
        <a:bodyPr/>
        <a:lstStyle/>
        <a:p>
          <a:endParaRPr lang="en-US"/>
        </a:p>
      </dgm:t>
    </dgm:pt>
    <dgm:pt modelId="{92C53E1E-FD6A-48AA-8E69-E5DD860859D2}" type="pres">
      <dgm:prSet presAssocID="{81F31F6B-A6D5-4E58-81E4-5F7375235D0F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E3FCA751-A8E5-4B42-9618-B2B614A70EE0}" type="pres">
      <dgm:prSet presAssocID="{619DC5A6-0EAD-4F52-A107-C3E2694B734F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9798D7-BD9E-46D2-8ACC-C52A7F41B879}" type="presOf" srcId="{A7D90FBF-04C6-42DD-AD45-9898889B03C2}" destId="{23F453C8-85CD-4C48-9143-815A55B3BDA0}" srcOrd="1" destOrd="0" presId="urn:microsoft.com/office/officeart/2016/7/layout/RepeatingBendingProcessNew"/>
    <dgm:cxn modelId="{11EF8B82-8317-4170-8C3F-D9B5C330EA12}" srcId="{A8829E10-B6BA-4C56-82A5-CFB7FFE94862}" destId="{F58D33EB-76C5-43DD-963B-B51B312FA3DC}" srcOrd="6" destOrd="0" parTransId="{C07F0C7E-44DE-4025-92C2-4D3BE07EEDAE}" sibTransId="{81F31F6B-A6D5-4E58-81E4-5F7375235D0F}"/>
    <dgm:cxn modelId="{B6007024-5063-49E5-AFFD-C9E55A047F75}" srcId="{A8829E10-B6BA-4C56-82A5-CFB7FFE94862}" destId="{D4EFA00C-3F45-482B-9A2B-60DCEBA91619}" srcOrd="0" destOrd="0" parTransId="{639BFD67-A4C7-418F-B8B7-E6F366474BA8}" sibTransId="{3F74C73A-8522-410F-96E9-7510E85694FB}"/>
    <dgm:cxn modelId="{F8DCB37A-4848-4730-8781-064A76AC97A2}" srcId="{A8829E10-B6BA-4C56-82A5-CFB7FFE94862}" destId="{3DE22C98-F5B6-49C8-87AC-D1378BFC196C}" srcOrd="4" destOrd="0" parTransId="{4D1225E3-0E50-4C10-836D-C2D7C2EEB735}" sibTransId="{BE78C4F3-B859-4E9D-B109-22E723BDCB28}"/>
    <dgm:cxn modelId="{5673A5D6-560A-4E0D-8B7E-6E5195930472}" type="presOf" srcId="{EB2068F3-DE50-431D-B31F-6126C70229E6}" destId="{992D4753-B94C-48ED-9C80-AF8BB1132BEE}" srcOrd="0" destOrd="0" presId="urn:microsoft.com/office/officeart/2016/7/layout/RepeatingBendingProcessNew"/>
    <dgm:cxn modelId="{3A23C5CF-FF4A-4333-852B-CA85C619E39D}" type="presOf" srcId="{3DE22C98-F5B6-49C8-87AC-D1378BFC196C}" destId="{0B16BCD7-97E6-4CF8-ACA4-9B121878E69D}" srcOrd="0" destOrd="0" presId="urn:microsoft.com/office/officeart/2016/7/layout/RepeatingBendingProcessNew"/>
    <dgm:cxn modelId="{2ABB8065-3754-415A-8009-E98F67AF79EE}" srcId="{A8829E10-B6BA-4C56-82A5-CFB7FFE94862}" destId="{65FF464C-9EC0-49AB-BF95-5689A3CF9EE0}" srcOrd="5" destOrd="0" parTransId="{180A12CD-9690-4D55-987C-31764DBB92C8}" sibTransId="{892E7E93-D071-4003-8234-0140D63A54D8}"/>
    <dgm:cxn modelId="{586D2AE6-5787-4599-97B0-A3A117B4C97B}" srcId="{A8829E10-B6BA-4C56-82A5-CFB7FFE94862}" destId="{95EC7081-14B6-4836-94C1-FB52434FBF2D}" srcOrd="1" destOrd="0" parTransId="{30F7A133-C8D5-41A8-B0BD-C3DFAC309DA0}" sibTransId="{CB6A6859-F45C-402A-9EC6-CDA5EC598BC9}"/>
    <dgm:cxn modelId="{0E3DBAFA-BF43-43C1-940F-C005CED0F179}" type="presOf" srcId="{A8829E10-B6BA-4C56-82A5-CFB7FFE94862}" destId="{F2E6DBAE-FF15-4732-9679-6D869C74933C}" srcOrd="0" destOrd="0" presId="urn:microsoft.com/office/officeart/2016/7/layout/RepeatingBendingProcessNew"/>
    <dgm:cxn modelId="{B6141399-AF8B-4E04-84AA-E95C14719D5A}" type="presOf" srcId="{06530AFE-18DD-4749-B9C4-3B57977D68A2}" destId="{2FD18C9C-FFC2-404E-B59E-5A9190E6E2C8}" srcOrd="0" destOrd="0" presId="urn:microsoft.com/office/officeart/2016/7/layout/RepeatingBendingProcessNew"/>
    <dgm:cxn modelId="{56055983-9A6B-42BA-A922-40EB0CBBBDEB}" type="presOf" srcId="{06530AFE-18DD-4749-B9C4-3B57977D68A2}" destId="{F87F7BC6-AF85-4C8E-9548-634445960645}" srcOrd="1" destOrd="0" presId="urn:microsoft.com/office/officeart/2016/7/layout/RepeatingBendingProcessNew"/>
    <dgm:cxn modelId="{1CE6B6F5-8C97-4C8C-9DD1-966E503EAA70}" type="presOf" srcId="{81F31F6B-A6D5-4E58-81E4-5F7375235D0F}" destId="{92C53E1E-FD6A-48AA-8E69-E5DD860859D2}" srcOrd="1" destOrd="0" presId="urn:microsoft.com/office/officeart/2016/7/layout/RepeatingBendingProcessNew"/>
    <dgm:cxn modelId="{7EAE31EB-5785-4889-94F7-BE77E7D4635D}" type="presOf" srcId="{F58D33EB-76C5-43DD-963B-B51B312FA3DC}" destId="{C2E17486-3B2C-4EF9-9FDE-72ABFF6E6EB1}" srcOrd="0" destOrd="0" presId="urn:microsoft.com/office/officeart/2016/7/layout/RepeatingBendingProcessNew"/>
    <dgm:cxn modelId="{37992CA7-2455-45EB-8D14-93909A80DF13}" type="presOf" srcId="{BE78C4F3-B859-4E9D-B109-22E723BDCB28}" destId="{25AF923D-EC50-49E8-937F-9AE4ED30B0BA}" srcOrd="1" destOrd="0" presId="urn:microsoft.com/office/officeart/2016/7/layout/RepeatingBendingProcessNew"/>
    <dgm:cxn modelId="{53888BC0-8416-4229-96F7-FF98DDD2AF39}" type="presOf" srcId="{D4EFA00C-3F45-482B-9A2B-60DCEBA91619}" destId="{C5D166E6-43C3-4E1B-A8AE-764FE298387B}" srcOrd="0" destOrd="0" presId="urn:microsoft.com/office/officeart/2016/7/layout/RepeatingBendingProcessNew"/>
    <dgm:cxn modelId="{4827ABF3-357C-4B49-A887-A50C3E0FC72D}" type="presOf" srcId="{A7D90FBF-04C6-42DD-AD45-9898889B03C2}" destId="{C53FA32D-ABD6-45A4-8F42-C4891DF3D111}" srcOrd="0" destOrd="0" presId="urn:microsoft.com/office/officeart/2016/7/layout/RepeatingBendingProcessNew"/>
    <dgm:cxn modelId="{8514E3B1-965A-4666-ADDA-F246B5DA4184}" type="presOf" srcId="{01EB6819-32D9-407D-90E5-65A2748D83DC}" destId="{66DD0993-B19B-4C48-A2A8-C57845990A83}" srcOrd="0" destOrd="0" presId="urn:microsoft.com/office/officeart/2016/7/layout/RepeatingBendingProcessNew"/>
    <dgm:cxn modelId="{633F1D1B-00CB-4870-A629-212DFC8DE7D7}" type="presOf" srcId="{CB6A6859-F45C-402A-9EC6-CDA5EC598BC9}" destId="{2617DD82-6068-4FEF-AB62-ACD96205E9C4}" srcOrd="0" destOrd="0" presId="urn:microsoft.com/office/officeart/2016/7/layout/RepeatingBendingProcessNew"/>
    <dgm:cxn modelId="{6438B53B-8330-43C4-ACF2-C044CC2E597D}" type="presOf" srcId="{892E7E93-D071-4003-8234-0140D63A54D8}" destId="{E320B31D-B638-4B6E-9049-79D0C62B3D6D}" srcOrd="1" destOrd="0" presId="urn:microsoft.com/office/officeart/2016/7/layout/RepeatingBendingProcessNew"/>
    <dgm:cxn modelId="{4A1F9BCD-5CBD-4663-A076-46CC3023F8CE}" type="presOf" srcId="{65FF464C-9EC0-49AB-BF95-5689A3CF9EE0}" destId="{18421391-6985-43E2-B953-9A8E166865FC}" srcOrd="0" destOrd="0" presId="urn:microsoft.com/office/officeart/2016/7/layout/RepeatingBendingProcessNew"/>
    <dgm:cxn modelId="{31A46B7E-118A-4B91-8AD2-ED58F83B0806}" srcId="{A8829E10-B6BA-4C56-82A5-CFB7FFE94862}" destId="{EB2068F3-DE50-431D-B31F-6126C70229E6}" srcOrd="2" destOrd="0" parTransId="{2B106CA6-3BC1-4DDA-AF3A-9992A097D78C}" sibTransId="{A7D90FBF-04C6-42DD-AD45-9898889B03C2}"/>
    <dgm:cxn modelId="{3271F718-9A55-46F4-B0E8-AFB92FCD45D0}" type="presOf" srcId="{892E7E93-D071-4003-8234-0140D63A54D8}" destId="{D2AEE48D-C5CD-418D-A6BC-2FCBDBF86E15}" srcOrd="0" destOrd="0" presId="urn:microsoft.com/office/officeart/2016/7/layout/RepeatingBendingProcessNew"/>
    <dgm:cxn modelId="{94EEF938-AF92-49C2-BAEA-DA0A28FBE5B3}" type="presOf" srcId="{81F31F6B-A6D5-4E58-81E4-5F7375235D0F}" destId="{A30F9B7E-BBD7-44A1-894F-06DBD00558D6}" srcOrd="0" destOrd="0" presId="urn:microsoft.com/office/officeart/2016/7/layout/RepeatingBendingProcessNew"/>
    <dgm:cxn modelId="{7F3801CA-31D7-4002-BCE3-AD6192E7817A}" type="presOf" srcId="{3F74C73A-8522-410F-96E9-7510E85694FB}" destId="{41634FB3-2942-4F50-A61A-859394447F89}" srcOrd="0" destOrd="0" presId="urn:microsoft.com/office/officeart/2016/7/layout/RepeatingBendingProcessNew"/>
    <dgm:cxn modelId="{EBDA37DD-6A12-4ADE-8D34-5A8948D8F612}" type="presOf" srcId="{BE78C4F3-B859-4E9D-B109-22E723BDCB28}" destId="{ADBB2D9D-2191-4460-A6AA-1D353DDF928E}" srcOrd="0" destOrd="0" presId="urn:microsoft.com/office/officeart/2016/7/layout/RepeatingBendingProcessNew"/>
    <dgm:cxn modelId="{F0312A4A-1514-44B2-9F4F-06AE400FD851}" type="presOf" srcId="{CB6A6859-F45C-402A-9EC6-CDA5EC598BC9}" destId="{06F2D2FB-E08C-42D8-9169-CD83517E49C5}" srcOrd="1" destOrd="0" presId="urn:microsoft.com/office/officeart/2016/7/layout/RepeatingBendingProcessNew"/>
    <dgm:cxn modelId="{5A4D3B4E-BD9F-496F-B19F-FC6E8B6F8217}" srcId="{A8829E10-B6BA-4C56-82A5-CFB7FFE94862}" destId="{619DC5A6-0EAD-4F52-A107-C3E2694B734F}" srcOrd="7" destOrd="0" parTransId="{C4D27094-294D-4E0B-ADCE-D2C8049CEF52}" sibTransId="{92F8696A-C266-4A8D-85B4-5AC7231FE4E6}"/>
    <dgm:cxn modelId="{D6C32673-DDE3-4632-9E77-8D179E31582F}" srcId="{A8829E10-B6BA-4C56-82A5-CFB7FFE94862}" destId="{01EB6819-32D9-407D-90E5-65A2748D83DC}" srcOrd="3" destOrd="0" parTransId="{FB7F0383-2E45-4B32-A186-A9BFE45E05F1}" sibTransId="{06530AFE-18DD-4749-B9C4-3B57977D68A2}"/>
    <dgm:cxn modelId="{4A2C3AA0-CD2B-4680-B5C3-9E597936CE15}" type="presOf" srcId="{95EC7081-14B6-4836-94C1-FB52434FBF2D}" destId="{3A1341EE-908E-44E9-8119-79BAE6887586}" srcOrd="0" destOrd="0" presId="urn:microsoft.com/office/officeart/2016/7/layout/RepeatingBendingProcessNew"/>
    <dgm:cxn modelId="{F02FE35F-7EBD-43B9-8E16-C04C8819FAEF}" type="presOf" srcId="{619DC5A6-0EAD-4F52-A107-C3E2694B734F}" destId="{E3FCA751-A8E5-4B42-9618-B2B614A70EE0}" srcOrd="0" destOrd="0" presId="urn:microsoft.com/office/officeart/2016/7/layout/RepeatingBendingProcessNew"/>
    <dgm:cxn modelId="{E7BD3B25-2CB0-48AC-A96C-DE24C928B61E}" type="presOf" srcId="{3F74C73A-8522-410F-96E9-7510E85694FB}" destId="{8BF6E64C-83AE-4EAB-A3AF-9E1E45164C2B}" srcOrd="1" destOrd="0" presId="urn:microsoft.com/office/officeart/2016/7/layout/RepeatingBendingProcessNew"/>
    <dgm:cxn modelId="{4E081E8A-7E74-4FED-BE1E-AD42148444F6}" type="presParOf" srcId="{F2E6DBAE-FF15-4732-9679-6D869C74933C}" destId="{C5D166E6-43C3-4E1B-A8AE-764FE298387B}" srcOrd="0" destOrd="0" presId="urn:microsoft.com/office/officeart/2016/7/layout/RepeatingBendingProcessNew"/>
    <dgm:cxn modelId="{CAD79929-E74E-470A-8CC4-B8C7F1901518}" type="presParOf" srcId="{F2E6DBAE-FF15-4732-9679-6D869C74933C}" destId="{41634FB3-2942-4F50-A61A-859394447F89}" srcOrd="1" destOrd="0" presId="urn:microsoft.com/office/officeart/2016/7/layout/RepeatingBendingProcessNew"/>
    <dgm:cxn modelId="{FF844E12-20A9-43F9-94B0-FD1C949E3715}" type="presParOf" srcId="{41634FB3-2942-4F50-A61A-859394447F89}" destId="{8BF6E64C-83AE-4EAB-A3AF-9E1E45164C2B}" srcOrd="0" destOrd="0" presId="urn:microsoft.com/office/officeart/2016/7/layout/RepeatingBendingProcessNew"/>
    <dgm:cxn modelId="{F514DEE6-0661-49EB-A737-A365F50144EA}" type="presParOf" srcId="{F2E6DBAE-FF15-4732-9679-6D869C74933C}" destId="{3A1341EE-908E-44E9-8119-79BAE6887586}" srcOrd="2" destOrd="0" presId="urn:microsoft.com/office/officeart/2016/7/layout/RepeatingBendingProcessNew"/>
    <dgm:cxn modelId="{6E39A3E2-91D5-4B7C-894A-32F52B859A44}" type="presParOf" srcId="{F2E6DBAE-FF15-4732-9679-6D869C74933C}" destId="{2617DD82-6068-4FEF-AB62-ACD96205E9C4}" srcOrd="3" destOrd="0" presId="urn:microsoft.com/office/officeart/2016/7/layout/RepeatingBendingProcessNew"/>
    <dgm:cxn modelId="{343FABBF-C00E-479D-A551-8F1C41D6BC1E}" type="presParOf" srcId="{2617DD82-6068-4FEF-AB62-ACD96205E9C4}" destId="{06F2D2FB-E08C-42D8-9169-CD83517E49C5}" srcOrd="0" destOrd="0" presId="urn:microsoft.com/office/officeart/2016/7/layout/RepeatingBendingProcessNew"/>
    <dgm:cxn modelId="{3EAB1CAB-3C4F-43DF-A535-61E009F51C5E}" type="presParOf" srcId="{F2E6DBAE-FF15-4732-9679-6D869C74933C}" destId="{992D4753-B94C-48ED-9C80-AF8BB1132BEE}" srcOrd="4" destOrd="0" presId="urn:microsoft.com/office/officeart/2016/7/layout/RepeatingBendingProcessNew"/>
    <dgm:cxn modelId="{A4FF5AC3-FF76-41A8-BD67-BA38CE320DD9}" type="presParOf" srcId="{F2E6DBAE-FF15-4732-9679-6D869C74933C}" destId="{C53FA32D-ABD6-45A4-8F42-C4891DF3D111}" srcOrd="5" destOrd="0" presId="urn:microsoft.com/office/officeart/2016/7/layout/RepeatingBendingProcessNew"/>
    <dgm:cxn modelId="{C5EFF7D5-93A7-4F43-8ADC-942633724740}" type="presParOf" srcId="{C53FA32D-ABD6-45A4-8F42-C4891DF3D111}" destId="{23F453C8-85CD-4C48-9143-815A55B3BDA0}" srcOrd="0" destOrd="0" presId="urn:microsoft.com/office/officeart/2016/7/layout/RepeatingBendingProcessNew"/>
    <dgm:cxn modelId="{2C74210D-E4D7-4C05-A2A4-FE97B244F29A}" type="presParOf" srcId="{F2E6DBAE-FF15-4732-9679-6D869C74933C}" destId="{66DD0993-B19B-4C48-A2A8-C57845990A83}" srcOrd="6" destOrd="0" presId="urn:microsoft.com/office/officeart/2016/7/layout/RepeatingBendingProcessNew"/>
    <dgm:cxn modelId="{C91DB0D2-5345-4107-ADE4-611CCC86A439}" type="presParOf" srcId="{F2E6DBAE-FF15-4732-9679-6D869C74933C}" destId="{2FD18C9C-FFC2-404E-B59E-5A9190E6E2C8}" srcOrd="7" destOrd="0" presId="urn:microsoft.com/office/officeart/2016/7/layout/RepeatingBendingProcessNew"/>
    <dgm:cxn modelId="{BD6F10B7-92ED-4C34-826F-B5B4FDBD6F70}" type="presParOf" srcId="{2FD18C9C-FFC2-404E-B59E-5A9190E6E2C8}" destId="{F87F7BC6-AF85-4C8E-9548-634445960645}" srcOrd="0" destOrd="0" presId="urn:microsoft.com/office/officeart/2016/7/layout/RepeatingBendingProcessNew"/>
    <dgm:cxn modelId="{45DF8721-40E7-45E4-8C84-B5AD54F2D0A0}" type="presParOf" srcId="{F2E6DBAE-FF15-4732-9679-6D869C74933C}" destId="{0B16BCD7-97E6-4CF8-ACA4-9B121878E69D}" srcOrd="8" destOrd="0" presId="urn:microsoft.com/office/officeart/2016/7/layout/RepeatingBendingProcessNew"/>
    <dgm:cxn modelId="{8E063631-45CC-4ECF-9F54-63D1EA641290}" type="presParOf" srcId="{F2E6DBAE-FF15-4732-9679-6D869C74933C}" destId="{ADBB2D9D-2191-4460-A6AA-1D353DDF928E}" srcOrd="9" destOrd="0" presId="urn:microsoft.com/office/officeart/2016/7/layout/RepeatingBendingProcessNew"/>
    <dgm:cxn modelId="{278E2E52-8E85-4042-8E8F-FB5063F63C88}" type="presParOf" srcId="{ADBB2D9D-2191-4460-A6AA-1D353DDF928E}" destId="{25AF923D-EC50-49E8-937F-9AE4ED30B0BA}" srcOrd="0" destOrd="0" presId="urn:microsoft.com/office/officeart/2016/7/layout/RepeatingBendingProcessNew"/>
    <dgm:cxn modelId="{036D3E64-D411-4545-AF02-B7790FE106A9}" type="presParOf" srcId="{F2E6DBAE-FF15-4732-9679-6D869C74933C}" destId="{18421391-6985-43E2-B953-9A8E166865FC}" srcOrd="10" destOrd="0" presId="urn:microsoft.com/office/officeart/2016/7/layout/RepeatingBendingProcessNew"/>
    <dgm:cxn modelId="{7BF2948E-EE79-4093-B148-98D39DBA9309}" type="presParOf" srcId="{F2E6DBAE-FF15-4732-9679-6D869C74933C}" destId="{D2AEE48D-C5CD-418D-A6BC-2FCBDBF86E15}" srcOrd="11" destOrd="0" presId="urn:microsoft.com/office/officeart/2016/7/layout/RepeatingBendingProcessNew"/>
    <dgm:cxn modelId="{7DE5A3CB-374B-47BE-8762-4959C3C9AEF0}" type="presParOf" srcId="{D2AEE48D-C5CD-418D-A6BC-2FCBDBF86E15}" destId="{E320B31D-B638-4B6E-9049-79D0C62B3D6D}" srcOrd="0" destOrd="0" presId="urn:microsoft.com/office/officeart/2016/7/layout/RepeatingBendingProcessNew"/>
    <dgm:cxn modelId="{B5D006A4-910D-42A1-BA0A-2E38E9EEA83D}" type="presParOf" srcId="{F2E6DBAE-FF15-4732-9679-6D869C74933C}" destId="{C2E17486-3B2C-4EF9-9FDE-72ABFF6E6EB1}" srcOrd="12" destOrd="0" presId="urn:microsoft.com/office/officeart/2016/7/layout/RepeatingBendingProcessNew"/>
    <dgm:cxn modelId="{22181938-02AE-4021-958D-16FA274CE156}" type="presParOf" srcId="{F2E6DBAE-FF15-4732-9679-6D869C74933C}" destId="{A30F9B7E-BBD7-44A1-894F-06DBD00558D6}" srcOrd="13" destOrd="0" presId="urn:microsoft.com/office/officeart/2016/7/layout/RepeatingBendingProcessNew"/>
    <dgm:cxn modelId="{F57574B8-F5C3-4AB5-8362-94FA7B208DF3}" type="presParOf" srcId="{A30F9B7E-BBD7-44A1-894F-06DBD00558D6}" destId="{92C53E1E-FD6A-48AA-8E69-E5DD860859D2}" srcOrd="0" destOrd="0" presId="urn:microsoft.com/office/officeart/2016/7/layout/RepeatingBendingProcessNew"/>
    <dgm:cxn modelId="{28165649-4FC5-4988-91E1-ED6FDBD222E8}" type="presParOf" srcId="{F2E6DBAE-FF15-4732-9679-6D869C74933C}" destId="{E3FCA751-A8E5-4B42-9618-B2B614A70EE0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34FB3-2942-4F50-A61A-859394447F89}">
      <dsp:nvSpPr>
        <dsp:cNvPr id="0" name=""/>
        <dsp:cNvSpPr/>
      </dsp:nvSpPr>
      <dsp:spPr>
        <a:xfrm>
          <a:off x="2836006" y="499145"/>
          <a:ext cx="3834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3436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7374" y="542793"/>
        <a:ext cx="20701" cy="4144"/>
      </dsp:txXfrm>
    </dsp:sp>
    <dsp:sp modelId="{C5D166E6-43C3-4E1B-A8AE-764FE298387B}">
      <dsp:nvSpPr>
        <dsp:cNvPr id="0" name=""/>
        <dsp:cNvSpPr/>
      </dsp:nvSpPr>
      <dsp:spPr>
        <a:xfrm>
          <a:off x="1037648" y="4818"/>
          <a:ext cx="1800158" cy="10800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209" tIns="92591" rIns="88209" bIns="9259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National Planning Framework </a:t>
          </a:r>
        </a:p>
      </dsp:txBody>
      <dsp:txXfrm>
        <a:off x="1037648" y="4818"/>
        <a:ext cx="1800158" cy="1080094"/>
      </dsp:txXfrm>
    </dsp:sp>
    <dsp:sp modelId="{2617DD82-6068-4FEF-AB62-ACD96205E9C4}">
      <dsp:nvSpPr>
        <dsp:cNvPr id="0" name=""/>
        <dsp:cNvSpPr/>
      </dsp:nvSpPr>
      <dsp:spPr>
        <a:xfrm>
          <a:off x="1937727" y="1083112"/>
          <a:ext cx="2214194" cy="383436"/>
        </a:xfrm>
        <a:custGeom>
          <a:avLst/>
          <a:gdLst/>
          <a:ahLst/>
          <a:cxnLst/>
          <a:rect l="0" t="0" r="0" b="0"/>
          <a:pathLst>
            <a:path>
              <a:moveTo>
                <a:pt x="2214194" y="0"/>
              </a:moveTo>
              <a:lnTo>
                <a:pt x="2214194" y="208818"/>
              </a:lnTo>
              <a:lnTo>
                <a:pt x="0" y="208818"/>
              </a:lnTo>
              <a:lnTo>
                <a:pt x="0" y="383436"/>
              </a:lnTo>
            </a:path>
          </a:pathLst>
        </a:custGeom>
        <a:noFill/>
        <a:ln w="635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88510" y="1272758"/>
        <a:ext cx="112628" cy="4144"/>
      </dsp:txXfrm>
    </dsp:sp>
    <dsp:sp modelId="{3A1341EE-908E-44E9-8119-79BAE6887586}">
      <dsp:nvSpPr>
        <dsp:cNvPr id="0" name=""/>
        <dsp:cNvSpPr/>
      </dsp:nvSpPr>
      <dsp:spPr>
        <a:xfrm>
          <a:off x="3251843" y="4818"/>
          <a:ext cx="1800158" cy="1080094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209" tIns="92591" rIns="88209" bIns="9259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Regional Spatial &amp; Economic strategy</a:t>
          </a:r>
        </a:p>
      </dsp:txBody>
      <dsp:txXfrm>
        <a:off x="3251843" y="4818"/>
        <a:ext cx="1800158" cy="1080094"/>
      </dsp:txXfrm>
    </dsp:sp>
    <dsp:sp modelId="{C53FA32D-ABD6-45A4-8F42-C4891DF3D111}">
      <dsp:nvSpPr>
        <dsp:cNvPr id="0" name=""/>
        <dsp:cNvSpPr/>
      </dsp:nvSpPr>
      <dsp:spPr>
        <a:xfrm>
          <a:off x="2836006" y="1993276"/>
          <a:ext cx="3834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3436" y="45720"/>
              </a:lnTo>
            </a:path>
          </a:pathLst>
        </a:custGeom>
        <a:noFill/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7374" y="2036924"/>
        <a:ext cx="20701" cy="4144"/>
      </dsp:txXfrm>
    </dsp:sp>
    <dsp:sp modelId="{992D4753-B94C-48ED-9C80-AF8BB1132BEE}">
      <dsp:nvSpPr>
        <dsp:cNvPr id="0" name=""/>
        <dsp:cNvSpPr/>
      </dsp:nvSpPr>
      <dsp:spPr>
        <a:xfrm>
          <a:off x="1037648" y="1498949"/>
          <a:ext cx="1800158" cy="1080094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209" tIns="92591" rIns="88209" bIns="9259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Draft RSES Published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Dec 2018</a:t>
          </a:r>
        </a:p>
      </dsp:txBody>
      <dsp:txXfrm>
        <a:off x="1037648" y="1498949"/>
        <a:ext cx="1800158" cy="1080094"/>
      </dsp:txXfrm>
    </dsp:sp>
    <dsp:sp modelId="{2FD18C9C-FFC2-404E-B59E-5A9190E6E2C8}">
      <dsp:nvSpPr>
        <dsp:cNvPr id="0" name=""/>
        <dsp:cNvSpPr/>
      </dsp:nvSpPr>
      <dsp:spPr>
        <a:xfrm>
          <a:off x="1937727" y="2577244"/>
          <a:ext cx="2214194" cy="383436"/>
        </a:xfrm>
        <a:custGeom>
          <a:avLst/>
          <a:gdLst/>
          <a:ahLst/>
          <a:cxnLst/>
          <a:rect l="0" t="0" r="0" b="0"/>
          <a:pathLst>
            <a:path>
              <a:moveTo>
                <a:pt x="2214194" y="0"/>
              </a:moveTo>
              <a:lnTo>
                <a:pt x="2214194" y="208818"/>
              </a:lnTo>
              <a:lnTo>
                <a:pt x="0" y="208818"/>
              </a:lnTo>
              <a:lnTo>
                <a:pt x="0" y="383436"/>
              </a:lnTo>
            </a:path>
          </a:pathLst>
        </a:custGeom>
        <a:noFill/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88510" y="2766890"/>
        <a:ext cx="112628" cy="4144"/>
      </dsp:txXfrm>
    </dsp:sp>
    <dsp:sp modelId="{66DD0993-B19B-4C48-A2A8-C57845990A83}">
      <dsp:nvSpPr>
        <dsp:cNvPr id="0" name=""/>
        <dsp:cNvSpPr/>
      </dsp:nvSpPr>
      <dsp:spPr>
        <a:xfrm>
          <a:off x="3251843" y="1498949"/>
          <a:ext cx="1800158" cy="1080094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209" tIns="92591" rIns="88209" bIns="9259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Public consultation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Till March 2018 </a:t>
          </a:r>
        </a:p>
      </dsp:txBody>
      <dsp:txXfrm>
        <a:off x="3251843" y="1498949"/>
        <a:ext cx="1800158" cy="1080094"/>
      </dsp:txXfrm>
    </dsp:sp>
    <dsp:sp modelId="{ADBB2D9D-2191-4460-A6AA-1D353DDF928E}">
      <dsp:nvSpPr>
        <dsp:cNvPr id="0" name=""/>
        <dsp:cNvSpPr/>
      </dsp:nvSpPr>
      <dsp:spPr>
        <a:xfrm>
          <a:off x="2836006" y="3487408"/>
          <a:ext cx="3834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3436" y="45720"/>
              </a:lnTo>
            </a:path>
          </a:pathLst>
        </a:custGeom>
        <a:noFill/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3017374" y="3531055"/>
        <a:ext cx="20701" cy="4144"/>
      </dsp:txXfrm>
    </dsp:sp>
    <dsp:sp modelId="{0B16BCD7-97E6-4CF8-ACA4-9B121878E69D}">
      <dsp:nvSpPr>
        <dsp:cNvPr id="0" name=""/>
        <dsp:cNvSpPr/>
      </dsp:nvSpPr>
      <dsp:spPr>
        <a:xfrm>
          <a:off x="1037648" y="2993080"/>
          <a:ext cx="1800158" cy="1080094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209" tIns="92591" rIns="88209" bIns="92591" numCol="1" spcCol="1270" anchor="ctr" anchorCtr="0">
          <a:noAutofit/>
        </a:bodyPr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600" b="0" i="0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0" i="0" kern="1200" dirty="0"/>
            <a:t>Dev Plan 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0" i="0" kern="1200" dirty="0"/>
            <a:t>Process suspended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0" i="0" kern="1200" dirty="0"/>
            <a:t>Nov 22, 2018</a:t>
          </a:r>
          <a:r>
            <a:rPr lang="en-IE" sz="1200" b="0" i="0" kern="1200" dirty="0"/>
            <a:t> </a:t>
          </a:r>
          <a:endParaRPr lang="en-IE" sz="1200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200" kern="1200" dirty="0"/>
        </a:p>
      </dsp:txBody>
      <dsp:txXfrm>
        <a:off x="1037648" y="2993080"/>
        <a:ext cx="1800158" cy="1080094"/>
      </dsp:txXfrm>
    </dsp:sp>
    <dsp:sp modelId="{D2AEE48D-C5CD-418D-A6BC-2FCBDBF86E15}">
      <dsp:nvSpPr>
        <dsp:cNvPr id="0" name=""/>
        <dsp:cNvSpPr/>
      </dsp:nvSpPr>
      <dsp:spPr>
        <a:xfrm>
          <a:off x="1937727" y="4071375"/>
          <a:ext cx="2214194" cy="383436"/>
        </a:xfrm>
        <a:custGeom>
          <a:avLst/>
          <a:gdLst/>
          <a:ahLst/>
          <a:cxnLst/>
          <a:rect l="0" t="0" r="0" b="0"/>
          <a:pathLst>
            <a:path>
              <a:moveTo>
                <a:pt x="2214194" y="0"/>
              </a:moveTo>
              <a:lnTo>
                <a:pt x="2214194" y="208818"/>
              </a:lnTo>
              <a:lnTo>
                <a:pt x="0" y="208818"/>
              </a:lnTo>
              <a:lnTo>
                <a:pt x="0" y="383436"/>
              </a:lnTo>
            </a:path>
          </a:pathLst>
        </a:custGeom>
        <a:noFill/>
        <a:ln w="635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500" kern="1200"/>
        </a:p>
      </dsp:txBody>
      <dsp:txXfrm>
        <a:off x="2988510" y="4261021"/>
        <a:ext cx="112628" cy="4144"/>
      </dsp:txXfrm>
    </dsp:sp>
    <dsp:sp modelId="{18421391-6985-43E2-B953-9A8E166865FC}">
      <dsp:nvSpPr>
        <dsp:cNvPr id="0" name=""/>
        <dsp:cNvSpPr/>
      </dsp:nvSpPr>
      <dsp:spPr>
        <a:xfrm>
          <a:off x="3251843" y="2993080"/>
          <a:ext cx="1800158" cy="1080094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209" tIns="92591" rIns="88209" bIns="92591" numCol="1" spcCol="1270" anchor="ctr" anchorCtr="0">
          <a:noAutofit/>
        </a:bodyPr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RSES Amendments Published </a:t>
          </a:r>
        </a:p>
        <a:p>
          <a:pPr algn="ctr">
            <a:spcBef>
              <a:spcPct val="0"/>
            </a:spcBef>
          </a:pPr>
          <a:r>
            <a:rPr lang="en-US" sz="1600" kern="1200" dirty="0"/>
            <a:t>Sept 2019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IE" sz="1200" kern="1200" dirty="0"/>
        </a:p>
      </dsp:txBody>
      <dsp:txXfrm>
        <a:off x="3251843" y="2993080"/>
        <a:ext cx="1800158" cy="1080094"/>
      </dsp:txXfrm>
    </dsp:sp>
    <dsp:sp modelId="{A30F9B7E-BBD7-44A1-894F-06DBD00558D6}">
      <dsp:nvSpPr>
        <dsp:cNvPr id="0" name=""/>
        <dsp:cNvSpPr/>
      </dsp:nvSpPr>
      <dsp:spPr>
        <a:xfrm>
          <a:off x="2836006" y="4981539"/>
          <a:ext cx="3834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3436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7374" y="5025187"/>
        <a:ext cx="20701" cy="4144"/>
      </dsp:txXfrm>
    </dsp:sp>
    <dsp:sp modelId="{C2E17486-3B2C-4EF9-9FDE-72ABFF6E6EB1}">
      <dsp:nvSpPr>
        <dsp:cNvPr id="0" name=""/>
        <dsp:cNvSpPr/>
      </dsp:nvSpPr>
      <dsp:spPr>
        <a:xfrm>
          <a:off x="1037648" y="4487212"/>
          <a:ext cx="1800158" cy="1080094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209" tIns="92591" rIns="88209" bIns="92591" numCol="1" spcCol="1270" anchor="ctr" anchorCtr="0">
          <a:noAutofit/>
        </a:bodyPr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dirty="0"/>
            <a:t>RSES Adoption</a:t>
          </a:r>
        </a:p>
        <a:p>
          <a:pPr algn="ctr">
            <a:spcBef>
              <a:spcPct val="0"/>
            </a:spcBef>
          </a:pPr>
          <a:r>
            <a:rPr lang="en-IE" sz="1600" kern="1200" dirty="0"/>
            <a:t>Nov 2019</a:t>
          </a:r>
          <a:endParaRPr lang="en-US" sz="1600" kern="1200" dirty="0"/>
        </a:p>
      </dsp:txBody>
      <dsp:txXfrm>
        <a:off x="1037648" y="4487212"/>
        <a:ext cx="1800158" cy="1080094"/>
      </dsp:txXfrm>
    </dsp:sp>
    <dsp:sp modelId="{E3FCA751-A8E5-4B42-9618-B2B614A70EE0}">
      <dsp:nvSpPr>
        <dsp:cNvPr id="0" name=""/>
        <dsp:cNvSpPr/>
      </dsp:nvSpPr>
      <dsp:spPr>
        <a:xfrm>
          <a:off x="3251843" y="4487212"/>
          <a:ext cx="1800158" cy="108009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209" tIns="92591" rIns="88209" bIns="92591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Re-Commence Dev Plan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Jan 2020</a:t>
          </a:r>
        </a:p>
      </dsp:txBody>
      <dsp:txXfrm>
        <a:off x="3251843" y="4487212"/>
        <a:ext cx="1800158" cy="1080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57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talking about: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Resource and economic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Environmental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Food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3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talking about: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Resource and economic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Environmental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Food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363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talking about: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Economic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Social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Energy efficiency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Carbon footprint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Reduction in ozone and particulate matter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Soil decontamination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Noise pollution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Nutrition and quality of food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Economy of scale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Health inequalities and food justice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22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talking about: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Queensland, Australia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Cairo, Egypt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Havana, Cuba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Mumbai, India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Bangkok, Thailand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Harare, Zimbabwe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United States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Canada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5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91AB-F383-4237-A071-AD1C6E924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6636DA-4FDE-4B32-8CCE-37EFA3E75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7932-8FF0-4DF1-A776-9A3CE376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8FAB8-C9F1-4DBB-B355-D8DEE370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490E3-D8E8-4766-9104-14009BF5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0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8678-553E-4A5B-8CFE-5DB358BDF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AF303-1F73-4575-83E6-561589F16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6EC56-7DCF-400D-A871-C26291EB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FAC5B-7C77-4F8C-ADB0-8D208A2E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48AF-AB8F-4DD2-BC77-7E2F42AD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ED820-BFE6-41B5-8064-984037A99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27FEA-5359-474A-B4F8-FF510DD74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DD33D-563C-4B8C-B8C1-625FF5C5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1877-89FD-46BE-832F-C5660A55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E675F-CC4D-48CF-90C8-53829EE0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BC967-18DB-4664-9B4D-06177FB9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F7174-64B4-4D8F-BF44-3DD1F66C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D83D3-86C4-482F-A2DC-B4C55DBF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05BE2-6C23-4CB4-A63E-457E635B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97965-24FE-4C07-BE16-69AE4399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6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3394D-04EF-440C-B08B-114464B3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BE3F6-F021-4D6B-8B0D-EF74D7461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6233C-6806-4593-91C0-CF4ECD84A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A761E-2D3A-4397-A82C-2F3B981D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97E71-B59F-4260-B01B-2B7CEB08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2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DFCB-DD40-4637-9CAB-2BAF2423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4065F-4B44-4622-98EE-166F936489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F1249-B890-4466-9E24-84A249070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FA9B4-D282-452F-B78A-FF5873AC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B0F13-A139-4B66-9544-16480800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791D0-EC30-4D8C-8764-475D8DB3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AA7D-15D2-4D5F-B1C4-501073416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80A0E-25B9-4E8E-8B0D-201E1C564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9B111-0CA0-47CD-9F0B-DBCBA3AE3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0E02D-3176-4B85-ACB6-721F26827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D9317-BBE1-4F36-82FE-E348F6F18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37DDCB-69F8-49FA-A111-C8AB2713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8B0CD-1F68-412E-9232-F267114C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9B21FC-12CC-472D-BC38-EF413158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4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51AB-8384-4E67-914C-B39484AD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09660-3861-4545-BF68-9ED039B5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D5392-AC3A-4EAF-ADE6-B6CF4B50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79880-BF48-4F4D-B8B3-4E99FC41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8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F98E25-CF37-4F73-9E22-21023816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D7A0E1-38AB-4FDA-8EC1-2D761790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8E424-5A91-4557-9ADF-4A9422A0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0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B935-0427-44CC-A384-333EAD83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9DCF6-55CF-43EE-B135-BFC4B4D40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7538E-A112-4E8F-A445-1A06B0C35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0D413-9505-4ED8-BFF1-5141BE9E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815B0-4528-4FA2-8472-8F19C0F1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9FCEF-4406-4552-BFE4-6DA37613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6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E22C-69D4-49EC-8858-787B3C67B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A4341-3C0B-4025-AE17-8F0F8FABF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5FF01-E0B6-419C-ABCC-70844E4EA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01218-FFD7-4F25-B220-F5DE5F70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7CBFB-34A6-49D8-A1D2-45DF3887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726A4-D33A-486A-B120-648AF3D8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4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07C8C3-4165-4353-ABF2-492454AF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AA46A-3C66-4E4A-9907-225E50AB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F8214-A11A-4309-9D51-44F35987D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495F3-B757-4FAF-98AA-EDA7D148548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334EB-8260-4F13-9553-5A8593D9D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1EF96-E028-4E68-864E-9B77CF9F2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://creativecommons.org/licenses/by/2.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hyperlink" Target="https://creativecommons.org/licenses/by-sa/3.0" TargetMode="External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City &amp; County Development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en-IE" sz="2000" dirty="0">
                <a:solidFill>
                  <a:schemeClr val="bg1"/>
                </a:solidFill>
              </a:rPr>
              <a:t>Local Area Plans &amp; masterplans</a:t>
            </a:r>
          </a:p>
          <a:p>
            <a:pPr algn="l"/>
            <a:endParaRPr lang="en-IE" sz="2000" dirty="0">
              <a:solidFill>
                <a:schemeClr val="bg1"/>
              </a:solidFill>
            </a:endParaRPr>
          </a:p>
          <a:p>
            <a:pPr algn="l"/>
            <a:r>
              <a:rPr lang="en-IE" sz="2000" dirty="0">
                <a:solidFill>
                  <a:schemeClr val="bg1"/>
                </a:solidFill>
              </a:rPr>
              <a:t>Denis Malone 		             Nov 18th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46626" y="6199632"/>
            <a:ext cx="4256653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endParaRPr lang="en-US" sz="1100" dirty="0">
              <a:solidFill>
                <a:schemeClr val="bg1">
                  <a:alpha val="80000"/>
                </a:schemeClr>
              </a:solidFill>
              <a:hlinkClick r:id="rId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C7E5E4-FB12-4661-B6EC-5382BABB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82" y="139700"/>
            <a:ext cx="1841018" cy="245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8E91D4-402A-4F78-8513-7A040130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39" y="2162617"/>
            <a:ext cx="2003035" cy="2588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1AB912-60EB-4882-8A70-9024C609D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391" y="251792"/>
            <a:ext cx="2531988" cy="1305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CC5681-44D0-4DA7-88C0-68CD8B1AB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144" y="5026109"/>
            <a:ext cx="1502278" cy="174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02DE83-D9C9-418D-AADE-D8724EAFCD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BFA55-E54F-4C9F-A102-FD6DF0D16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3" y="3050435"/>
            <a:ext cx="3720353" cy="757130"/>
          </a:xfrm>
          <a:ln w="25400" cap="sq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IE" sz="2800" dirty="0">
                <a:solidFill>
                  <a:srgbClr val="FFFFFF"/>
                </a:solidFill>
              </a:rPr>
              <a:t>Types &amp; Mix of uses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22C7E4-9B6F-42C7-973D-BCD39710DC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5959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17FD8E-8A7F-40A3-9FBC-1DB70D5B7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8474" y="221421"/>
            <a:ext cx="2337077" cy="220033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86D513-4ADA-49EB-93E9-7F22C3C71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072012"/>
              </p:ext>
            </p:extLst>
          </p:nvPr>
        </p:nvGraphicFramePr>
        <p:xfrm>
          <a:off x="6298437" y="3020618"/>
          <a:ext cx="5757150" cy="322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575">
                  <a:extLst>
                    <a:ext uri="{9D8B030D-6E8A-4147-A177-3AD203B41FA5}">
                      <a16:colId xmlns:a16="http://schemas.microsoft.com/office/drawing/2014/main" val="554838774"/>
                    </a:ext>
                  </a:extLst>
                </a:gridCol>
                <a:gridCol w="2878575">
                  <a:extLst>
                    <a:ext uri="{9D8B030D-6E8A-4147-A177-3AD203B41FA5}">
                      <a16:colId xmlns:a16="http://schemas.microsoft.com/office/drawing/2014/main" val="695781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Broad Land use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932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Creative &amp; KIBS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At least 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36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Retail &amp; Services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15% - 20 %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685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Residential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30% - 35%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073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Other uses including commercial, education boutique hotel, social and civic uses, or additional creative and KIBS and/or residential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The remainder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43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126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C02DE83-D9C9-418D-AADE-D8724EAFCD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163" y="3050435"/>
            <a:ext cx="3720353" cy="757130"/>
          </a:xfrm>
          <a:ln w="25400" cap="sq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Other Masterplans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22C7E4-9B6F-42C7-973D-BCD39710DC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5959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0206" y="1111753"/>
            <a:ext cx="5057396" cy="4628275"/>
          </a:xfrm>
        </p:spPr>
        <p:txBody>
          <a:bodyPr anchor="ctr">
            <a:normAutofit/>
          </a:bodyPr>
          <a:lstStyle/>
          <a:p>
            <a:r>
              <a:rPr lang="en-I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Loughmacask</a:t>
            </a:r>
            <a:endParaRPr lang="en-I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I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Fairgreen</a:t>
            </a:r>
            <a:endParaRPr lang="en-I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St. Canice’s Hospital</a:t>
            </a:r>
          </a:p>
          <a:p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Ferrybank</a:t>
            </a:r>
          </a:p>
        </p:txBody>
      </p:sp>
    </p:spTree>
    <p:extLst>
      <p:ext uri="{BB962C8B-B14F-4D97-AF65-F5344CB8AC3E}">
        <p14:creationId xmlns:p14="http://schemas.microsoft.com/office/powerpoint/2010/main" val="284108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B5925C-0577-49E6-9141-6565D46FB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080439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131FE8-53A1-4759-8907-DD248F9F7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391" y="1842052"/>
            <a:ext cx="2931261" cy="4135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A83431-06BD-4BFF-ACA5-B048AE2704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45" t="23758" r="27690" b="16003"/>
          <a:stretch/>
        </p:blipFill>
        <p:spPr>
          <a:xfrm>
            <a:off x="8044070" y="1842052"/>
            <a:ext cx="2743199" cy="3563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526FED-770A-4167-A724-842E31BA432F}"/>
              </a:ext>
            </a:extLst>
          </p:cNvPr>
          <p:cNvSpPr txBox="1"/>
          <p:nvPr/>
        </p:nvSpPr>
        <p:spPr>
          <a:xfrm>
            <a:off x="8030817" y="5433391"/>
            <a:ext cx="279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Loughmacask</a:t>
            </a:r>
            <a:r>
              <a:rPr lang="en-GB" dirty="0"/>
              <a:t> Masterplan</a:t>
            </a:r>
          </a:p>
        </p:txBody>
      </p:sp>
    </p:spTree>
    <p:extLst>
      <p:ext uri="{BB962C8B-B14F-4D97-AF65-F5344CB8AC3E}">
        <p14:creationId xmlns:p14="http://schemas.microsoft.com/office/powerpoint/2010/main" val="705098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C02DE83-D9C9-418D-AADE-D8724EAFCD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163" y="3050435"/>
            <a:ext cx="3720353" cy="757130"/>
          </a:xfrm>
          <a:ln w="25400" cap="sq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Next Steps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22C7E4-9B6F-42C7-973D-BCD39710DC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5959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570206" y="665019"/>
            <a:ext cx="5057396" cy="5075010"/>
          </a:xfrm>
        </p:spPr>
        <p:txBody>
          <a:bodyPr anchor="ctr">
            <a:normAutofit fontScale="92500" lnSpcReduction="20000"/>
          </a:bodyPr>
          <a:lstStyle/>
          <a:p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background work on:</a:t>
            </a:r>
          </a:p>
          <a:p>
            <a:pPr lvl="1"/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Retail strategy</a:t>
            </a:r>
          </a:p>
          <a:p>
            <a:pPr lvl="1"/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Housing  strategy</a:t>
            </a:r>
          </a:p>
          <a:p>
            <a:pPr lvl="1"/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Core strategy</a:t>
            </a:r>
          </a:p>
          <a:p>
            <a:pPr lvl="1"/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Renewable energy</a:t>
            </a:r>
          </a:p>
          <a:p>
            <a:pPr lvl="1"/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Heritage</a:t>
            </a:r>
          </a:p>
          <a:p>
            <a:pPr lvl="1"/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Environment</a:t>
            </a:r>
          </a:p>
          <a:p>
            <a:pPr lvl="1"/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Climate Change Actions</a:t>
            </a:r>
          </a:p>
          <a:p>
            <a:pPr lvl="1"/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Draft Q2  2020 (April)</a:t>
            </a:r>
          </a:p>
          <a:p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Adoption Q1 2021</a:t>
            </a:r>
          </a:p>
          <a:p>
            <a:r>
              <a:rPr lang="en-I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MasterPlans</a:t>
            </a:r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lvl="1"/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Public consultations</a:t>
            </a:r>
          </a:p>
          <a:p>
            <a:pPr lvl="1"/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Draft documents</a:t>
            </a:r>
          </a:p>
          <a:p>
            <a:pPr lvl="1"/>
            <a:r>
              <a:rPr lang="en-I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Final  adoption Q2 2020</a:t>
            </a:r>
          </a:p>
          <a:p>
            <a:pPr marL="0" indent="0">
              <a:buNone/>
            </a:pPr>
            <a:endParaRPr lang="en-IE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05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Contents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Regional Spatial &amp; Economic Strategy (RSES)</a:t>
            </a:r>
          </a:p>
          <a:p>
            <a:r>
              <a:rPr lang="en-IE" sz="2400" b="1" dirty="0"/>
              <a:t>City &amp; County Dev Plan</a:t>
            </a:r>
            <a:endParaRPr lang="en-US" sz="2400" b="1" dirty="0"/>
          </a:p>
          <a:p>
            <a:r>
              <a:rPr lang="en-US" sz="2400" b="1" dirty="0"/>
              <a:t>Local Area Plans</a:t>
            </a:r>
          </a:p>
          <a:p>
            <a:r>
              <a:rPr lang="en-US" sz="2400" b="1" dirty="0"/>
              <a:t>Masterplans</a:t>
            </a:r>
          </a:p>
          <a:p>
            <a:r>
              <a:rPr lang="en-US" sz="2400" b="1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868189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/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Regional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Spatial &amp;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Economic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Strategy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     RSES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0" name="Content Placeholder 2">
            <a:extLst>
              <a:ext uri="{FF2B5EF4-FFF2-40B4-BE49-F238E27FC236}">
                <a16:creationId xmlns:a16="http://schemas.microsoft.com/office/drawing/2014/main" id="{A40E62A6-A1EA-4943-B190-B1B983FDB1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5810695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543D17B-A369-4542-ADED-51C8A4778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312" y="504865"/>
            <a:ext cx="2536156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6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32A67F-3598-4A13-8552-DA884FFCCE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3" y="3320859"/>
            <a:ext cx="4573475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City </a:t>
            </a:r>
            <a:r>
              <a:rPr lang="en-US" sz="4800" dirty="0">
                <a:solidFill>
                  <a:schemeClr val="bg1"/>
                </a:solidFill>
              </a:rPr>
              <a:t>&amp; County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Development Plan 2021- 2027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98EBA13-C937-430B-9523-439FE21096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8EDF0-C768-4BDB-875F-C1741DD14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1" y="1396199"/>
            <a:ext cx="1550042" cy="206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4B78F-32F0-4D51-B6D9-A57204329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837" y="1587499"/>
            <a:ext cx="1352489" cy="1743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DBACF3-D4FF-4A1D-9996-D67F2C078492}"/>
              </a:ext>
            </a:extLst>
          </p:cNvPr>
          <p:cNvSpPr txBox="1"/>
          <p:nvPr/>
        </p:nvSpPr>
        <p:spPr>
          <a:xfrm>
            <a:off x="9224387" y="1868993"/>
            <a:ext cx="683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5400" b="1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0E3DCE-F25D-45E8-9C67-29ABF608B5BD}"/>
              </a:ext>
            </a:extLst>
          </p:cNvPr>
          <p:cNvSpPr txBox="1"/>
          <p:nvPr/>
        </p:nvSpPr>
        <p:spPr>
          <a:xfrm>
            <a:off x="6176387" y="347055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00B050"/>
                </a:solidFill>
              </a:rPr>
              <a:t>City &amp; County Development Plan 2021 - 2027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05B6D-E234-4BA5-9384-C6412C8C7FEF}"/>
              </a:ext>
            </a:extLst>
          </p:cNvPr>
          <p:cNvSpPr txBox="1"/>
          <p:nvPr/>
        </p:nvSpPr>
        <p:spPr>
          <a:xfrm>
            <a:off x="7807569" y="4230356"/>
            <a:ext cx="3135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One Plan </a:t>
            </a:r>
          </a:p>
          <a:p>
            <a:r>
              <a:rPr lang="en-IE" sz="2400" dirty="0">
                <a:solidFill>
                  <a:srgbClr val="00B050"/>
                </a:solidFill>
              </a:rPr>
              <a:t>Two Volumes</a:t>
            </a:r>
          </a:p>
          <a:p>
            <a:r>
              <a:rPr lang="en-IE" sz="2400" dirty="0">
                <a:solidFill>
                  <a:srgbClr val="00B050"/>
                </a:solidFill>
              </a:rPr>
              <a:t>+ Appendices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67E694-AE3A-457B-A02A-6E00ED9C9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75" y="693642"/>
            <a:ext cx="1771650" cy="1933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80BC00-71F1-48A6-A5EB-523046396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366" y="693641"/>
            <a:ext cx="1647596" cy="19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5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C02DE83-D9C9-418D-AADE-D8724EAFCD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163" y="3050434"/>
            <a:ext cx="3720353" cy="1356465"/>
          </a:xfrm>
          <a:ln w="25400" cap="sq">
            <a:solidFill>
              <a:srgbClr val="FFFFFF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Process to Date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22C7E4-9B6F-42C7-973D-BCD39710DC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5959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6570205" y="1111753"/>
            <a:ext cx="5396507" cy="54745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Commenced April 2018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Public Consultation   April – June 2018</a:t>
            </a:r>
          </a:p>
          <a:p>
            <a:pPr marL="0" indent="0">
              <a:buNone/>
            </a:pP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Chief Executives Report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</a:t>
            </a: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Oct 2018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Process Suspended  --        Nov. 2018</a:t>
            </a:r>
          </a:p>
          <a:p>
            <a:pPr marL="0" indent="0">
              <a:buNone/>
            </a:pP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Background work    –  ongoing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Retail Strategy - nearing completion ( consultants)</a:t>
            </a:r>
          </a:p>
          <a:p>
            <a:pPr marL="0" indent="0">
              <a:buNone/>
            </a:pP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Core Strategy  -  ongoing ( in house)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Housing strategy – (in house) </a:t>
            </a:r>
          </a:p>
          <a:p>
            <a:pPr marL="0" indent="0">
              <a:buNone/>
            </a:pP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Renewable Energy 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</a:t>
            </a: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trategy –  ( in house)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Completion of LAPs </a:t>
            </a:r>
          </a:p>
          <a:p>
            <a:pPr marL="0" indent="0">
              <a:buNone/>
            </a:pPr>
            <a:r>
              <a:rPr lang="en-US" sz="20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Masterplanning</a:t>
            </a:r>
            <a:endPara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Transport Plan for the City </a:t>
            </a:r>
          </a:p>
          <a:p>
            <a:pPr marL="0" indent="0">
              <a:buNone/>
            </a:pP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	Holistic approach – movement</a:t>
            </a:r>
          </a:p>
        </p:txBody>
      </p:sp>
    </p:spTree>
    <p:extLst>
      <p:ext uri="{BB962C8B-B14F-4D97-AF65-F5344CB8AC3E}">
        <p14:creationId xmlns:p14="http://schemas.microsoft.com/office/powerpoint/2010/main" val="4156776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C02DE83-D9C9-418D-AADE-D8724EAFCD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163" y="3050434"/>
            <a:ext cx="3720353" cy="1356465"/>
          </a:xfrm>
          <a:ln w="25400" cap="sq">
            <a:solidFill>
              <a:srgbClr val="FFFFFF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Process to Date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22C7E4-9B6F-42C7-973D-BCD39710DC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5959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6278658" y="991377"/>
            <a:ext cx="5057396" cy="54745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Official process  re start Jan 2020</a:t>
            </a:r>
          </a:p>
          <a:p>
            <a:pPr marL="0" indent="0">
              <a:buNone/>
            </a:pPr>
            <a:r>
              <a:rPr lang="en-US" sz="20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Loughmacask</a:t>
            </a: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Masterplan ( consultants)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Fair Green Masterplan ( consultants) </a:t>
            </a:r>
          </a:p>
          <a:p>
            <a:pPr marL="0" indent="0">
              <a:buNone/>
            </a:pP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St Canice’s Masterplan  ( in house) </a:t>
            </a:r>
          </a:p>
          <a:p>
            <a:pPr marL="0" indent="0">
              <a:buNone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Ferrybank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Masterplan. ( consultants) </a:t>
            </a:r>
            <a:endPara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Strategic Environmental Assessment ( in house)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Appropriate assessment ( consultants) </a:t>
            </a:r>
            <a:endPara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9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Local Area Plans 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95089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Ferrybank/Belview-2017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</a:rPr>
              <a:t>Castlecomer - 2018</a:t>
            </a:r>
          </a:p>
          <a:p>
            <a:pPr marL="0" indent="0" algn="ctr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Callan- 2019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</a:rPr>
              <a:t>Thomastown- 2019</a:t>
            </a:r>
          </a:p>
          <a:p>
            <a:pPr marL="0" indent="0" algn="ctr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Graiguenamanagh- 2020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53822" y="6356350"/>
            <a:ext cx="46158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endParaRPr lang="en-US" kern="1200" dirty="0">
              <a:solidFill>
                <a:srgbClr val="595959"/>
              </a:solidFill>
              <a:latin typeface="+mn-lt"/>
              <a:ea typeface="+mn-ea"/>
              <a:cs typeface="+mn-cs"/>
              <a:hlinkClick r:id="rId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32340-DC79-490A-A2B8-498B9CCF3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707" y="616355"/>
            <a:ext cx="1754446" cy="2370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DFDCA5-FC40-43AF-AFDE-46E65CC94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722" y="507977"/>
            <a:ext cx="1793157" cy="2519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43DD6F-09D8-4CB5-B2FF-ABD2B2FF3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9642" y="537053"/>
            <a:ext cx="1838479" cy="2519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8F9DE-3B34-4BFB-93F9-C632FA33D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789" y="3353742"/>
            <a:ext cx="1668282" cy="2374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104E7-E60A-4830-8B92-B2E6E2BE4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0209" y="3367305"/>
            <a:ext cx="2076181" cy="2404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D1DA65-D76E-45B1-B9EA-58AE14CFBEE6}"/>
              </a:ext>
            </a:extLst>
          </p:cNvPr>
          <p:cNvSpPr txBox="1"/>
          <p:nvPr/>
        </p:nvSpPr>
        <p:spPr>
          <a:xfrm>
            <a:off x="9385301" y="3429000"/>
            <a:ext cx="26416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/>
              <a:t>Graig</a:t>
            </a:r>
            <a:r>
              <a:rPr lang="en-IE" dirty="0"/>
              <a:t>/Tinnahinch </a:t>
            </a:r>
          </a:p>
          <a:p>
            <a:r>
              <a:rPr lang="en-IE" dirty="0"/>
              <a:t>Meeting held </a:t>
            </a:r>
          </a:p>
          <a:p>
            <a:r>
              <a:rPr lang="en-IE" dirty="0"/>
              <a:t>7</a:t>
            </a:r>
            <a:r>
              <a:rPr lang="en-IE" baseline="30000" dirty="0"/>
              <a:t>th</a:t>
            </a:r>
            <a:r>
              <a:rPr lang="en-IE" dirty="0"/>
              <a:t> Nov.  </a:t>
            </a:r>
          </a:p>
          <a:p>
            <a:r>
              <a:rPr lang="en-IE" dirty="0"/>
              <a:t>38 attended</a:t>
            </a:r>
          </a:p>
          <a:p>
            <a:r>
              <a:rPr lang="en-IE" dirty="0"/>
              <a:t>Closing date for Pre draft</a:t>
            </a:r>
          </a:p>
          <a:p>
            <a:r>
              <a:rPr lang="en-IE" dirty="0"/>
              <a:t>Submissions  </a:t>
            </a:r>
          </a:p>
          <a:p>
            <a:endParaRPr lang="en-IE" dirty="0"/>
          </a:p>
          <a:p>
            <a:r>
              <a:rPr lang="en-IE" sz="2000" dirty="0"/>
              <a:t> </a:t>
            </a:r>
            <a:r>
              <a:rPr lang="en-IE" sz="2000" b="1" dirty="0"/>
              <a:t>22</a:t>
            </a:r>
            <a:r>
              <a:rPr lang="en-IE" sz="2000" b="1" baseline="30000" dirty="0"/>
              <a:t>nd</a:t>
            </a:r>
            <a:r>
              <a:rPr lang="en-IE" sz="2000" b="1" dirty="0"/>
              <a:t> Nov.</a:t>
            </a:r>
          </a:p>
        </p:txBody>
      </p:sp>
    </p:spTree>
    <p:extLst>
      <p:ext uri="{BB962C8B-B14F-4D97-AF65-F5344CB8AC3E}">
        <p14:creationId xmlns:p14="http://schemas.microsoft.com/office/powerpoint/2010/main" val="209980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C02DE83-D9C9-418D-AADE-D8724EAFCD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163" y="3050435"/>
            <a:ext cx="3720353" cy="757130"/>
          </a:xfrm>
          <a:ln w="25400" cap="sq">
            <a:solidFill>
              <a:srgbClr val="FFFFFF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Masterplans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22C7E4-9B6F-42C7-973D-BCD39710DC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5959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6570206" y="1111753"/>
            <a:ext cx="5057396" cy="46282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Abbey Quarter</a:t>
            </a:r>
          </a:p>
          <a:p>
            <a:pPr marL="0" indent="0">
              <a:buNone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Loughmacask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sz="20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Fairgreen</a:t>
            </a:r>
            <a:endPara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Canices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Ferrybank</a:t>
            </a:r>
          </a:p>
        </p:txBody>
      </p:sp>
    </p:spTree>
    <p:extLst>
      <p:ext uri="{BB962C8B-B14F-4D97-AF65-F5344CB8AC3E}">
        <p14:creationId xmlns:p14="http://schemas.microsoft.com/office/powerpoint/2010/main" val="2604715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C02DE83-D9C9-418D-AADE-D8724EAFCD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163" y="3050435"/>
            <a:ext cx="3720353" cy="757130"/>
          </a:xfrm>
          <a:ln w="25400" cap="sq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Abbey Quarter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22C7E4-9B6F-42C7-973D-BCD39710DC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5959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0206" y="1111753"/>
            <a:ext cx="5057396" cy="4628275"/>
          </a:xfrm>
        </p:spPr>
        <p:txBody>
          <a:bodyPr anchor="ctr">
            <a:normAutofit/>
          </a:bodyPr>
          <a:lstStyle/>
          <a:p>
            <a:r>
              <a:rPr lang="en-I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Masterplan Document – </a:t>
            </a:r>
          </a:p>
          <a:p>
            <a:pPr lvl="1"/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Vision </a:t>
            </a:r>
          </a:p>
          <a:p>
            <a:pPr lvl="1"/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Policies to achieve it</a:t>
            </a:r>
          </a:p>
          <a:p>
            <a:r>
              <a:rPr lang="en-I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Urban Design Code</a:t>
            </a:r>
          </a:p>
          <a:p>
            <a:pPr lvl="1"/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Puts flesh of the vision</a:t>
            </a:r>
          </a:p>
          <a:p>
            <a:pPr lvl="1"/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Identifies blocks</a:t>
            </a:r>
          </a:p>
          <a:p>
            <a:pPr lvl="1"/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Identifies mix of 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C1E9E-A86C-41CB-906D-F3AEA064B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600" y="217188"/>
            <a:ext cx="2785711" cy="1955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3E5C2-330F-4490-BE7E-D46BB8A54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77" y="4742927"/>
            <a:ext cx="3352755" cy="2115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720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454</Words>
  <Application>Microsoft Office PowerPoint</Application>
  <PresentationFormat>Widescreen</PresentationFormat>
  <Paragraphs>149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City &amp; County Development Plan</vt:lpstr>
      <vt:lpstr>Contents</vt:lpstr>
      <vt:lpstr> Regional Spatial &amp; Economic Strategy       RSES</vt:lpstr>
      <vt:lpstr>City &amp; County Development Plan 2021- 2027</vt:lpstr>
      <vt:lpstr>Process to Date </vt:lpstr>
      <vt:lpstr>Process to Date </vt:lpstr>
      <vt:lpstr>Local Area Plans </vt:lpstr>
      <vt:lpstr>Masterplans</vt:lpstr>
      <vt:lpstr>Abbey Quarter</vt:lpstr>
      <vt:lpstr>Types &amp; Mix of uses</vt:lpstr>
      <vt:lpstr>Other Masterplans</vt:lpstr>
      <vt:lpstr>PowerPoint Presentation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&amp; County Development Plan</dc:title>
  <dc:creator>Denis Malone</dc:creator>
  <cp:lastModifiedBy>Brenda Kelly</cp:lastModifiedBy>
  <cp:revision>13</cp:revision>
  <dcterms:created xsi:type="dcterms:W3CDTF">2019-11-17T21:24:33Z</dcterms:created>
  <dcterms:modified xsi:type="dcterms:W3CDTF">2019-11-18T11:06:30Z</dcterms:modified>
</cp:coreProperties>
</file>