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91" r:id="rId2"/>
    <p:sldId id="292" r:id="rId3"/>
    <p:sldId id="293" r:id="rId4"/>
    <p:sldId id="294" r:id="rId5"/>
    <p:sldId id="295" r:id="rId6"/>
    <p:sldId id="296" r:id="rId7"/>
    <p:sldId id="297" r:id="rId8"/>
    <p:sldId id="298" r:id="rId9"/>
    <p:sldId id="299" r:id="rId10"/>
    <p:sldId id="300" r:id="rId11"/>
    <p:sldId id="301" r:id="rId12"/>
    <p:sldId id="285" r:id="rId13"/>
    <p:sldId id="281" r:id="rId14"/>
    <p:sldId id="286" r:id="rId15"/>
    <p:sldId id="284" r:id="rId16"/>
    <p:sldId id="288" r:id="rId17"/>
    <p:sldId id="287" r:id="rId18"/>
    <p:sldId id="289" r:id="rId19"/>
    <p:sldId id="279" r:id="rId20"/>
    <p:sldId id="280" r:id="rId21"/>
    <p:sldId id="277" r:id="rId22"/>
    <p:sldId id="290" r:id="rId23"/>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IE" sz="1600" b="1" dirty="0">
                <a:solidFill>
                  <a:sysClr val="windowText" lastClr="000000"/>
                </a:solidFill>
              </a:rPr>
              <a:t>Number of Dog</a:t>
            </a:r>
            <a:r>
              <a:rPr lang="en-IE" sz="1600" b="1" baseline="0" dirty="0">
                <a:solidFill>
                  <a:sysClr val="windowText" lastClr="000000"/>
                </a:solidFill>
              </a:rPr>
              <a:t> Licences Purchased Per Year </a:t>
            </a:r>
            <a:endParaRPr lang="en-IE" sz="16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2721533883851922E-2"/>
          <c:y val="0.16655119861724382"/>
          <c:w val="0.93888888888888888"/>
          <c:h val="0.67858721791828569"/>
        </c:manualLayout>
      </c:layout>
      <c:lineChart>
        <c:grouping val="standard"/>
        <c:varyColors val="0"/>
        <c:ser>
          <c:idx val="0"/>
          <c:order val="0"/>
          <c:spPr>
            <a:ln w="28575" cap="rnd">
              <a:solidFill>
                <a:schemeClr val="accent1"/>
              </a:solidFill>
              <a:round/>
            </a:ln>
            <a:effectLst/>
          </c:spPr>
          <c:marker>
            <c:symbol val="none"/>
          </c:marker>
          <c:dLbls>
            <c:dLbl>
              <c:idx val="0"/>
              <c:layout>
                <c:manualLayout>
                  <c:x val="-5.3250762910978848E-2"/>
                  <c:y val="-8.9394623677027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40-4479-A85F-54A36218F276}"/>
                </c:ext>
              </c:extLst>
            </c:dLbl>
            <c:dLbl>
              <c:idx val="1"/>
              <c:layout>
                <c:manualLayout>
                  <c:x val="-7.4138888888888921E-2"/>
                  <c:y val="6.9444444444444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40-4479-A85F-54A36218F276}"/>
                </c:ext>
              </c:extLst>
            </c:dLbl>
            <c:dLbl>
              <c:idx val="2"/>
              <c:layout>
                <c:manualLayout>
                  <c:x val="-1.8473839312933612E-2"/>
                  <c:y val="-9.33084611306379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40-4479-A85F-54A36218F276}"/>
                </c:ext>
              </c:extLst>
            </c:dLbl>
            <c:dLbl>
              <c:idx val="3"/>
              <c:layout>
                <c:manualLayout>
                  <c:x val="-9.3583333333333338E-2"/>
                  <c:y val="6.0185185185185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40-4479-A85F-54A36218F276}"/>
                </c:ext>
              </c:extLst>
            </c:dLbl>
            <c:dLbl>
              <c:idx val="4"/>
              <c:layout>
                <c:manualLayout>
                  <c:x val="-3.8027777777777827E-2"/>
                  <c:y val="-8.3333333333333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40-4479-A85F-54A36218F276}"/>
                </c:ext>
              </c:extLst>
            </c:dLbl>
            <c:dLbl>
              <c:idx val="5"/>
              <c:layout>
                <c:manualLayout>
                  <c:x val="-9.0805555555555501E-2"/>
                  <c:y val="3.7037037037037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40-4479-A85F-54A36218F276}"/>
                </c:ext>
              </c:extLst>
            </c:dLbl>
            <c:dLbl>
              <c:idx val="6"/>
              <c:layout>
                <c:manualLayout>
                  <c:x val="-6.8583333333333329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40-4479-A85F-54A36218F276}"/>
                </c:ext>
              </c:extLst>
            </c:dLbl>
            <c:dLbl>
              <c:idx val="7"/>
              <c:layout>
                <c:manualLayout>
                  <c:x val="-7.413888888888899E-2"/>
                  <c:y val="6.9444444444444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40-4479-A85F-54A36218F276}"/>
                </c:ext>
              </c:extLst>
            </c:dLbl>
            <c:dLbl>
              <c:idx val="8"/>
              <c:layout>
                <c:manualLayout>
                  <c:x val="-5.4694444444444545E-2"/>
                  <c:y val="-6.018518518518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40-4479-A85F-54A36218F276}"/>
                </c:ext>
              </c:extLst>
            </c:dLbl>
            <c:dLbl>
              <c:idx val="9"/>
              <c:layout>
                <c:manualLayout>
                  <c:x val="-7.969444444444454E-2"/>
                  <c:y val="6.9444444444444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40-4479-A85F-54A36218F276}"/>
                </c:ext>
              </c:extLst>
            </c:dLbl>
            <c:dLbl>
              <c:idx val="10"/>
              <c:layout>
                <c:manualLayout>
                  <c:x val="-2.413888888888889E-2"/>
                  <c:y val="6.0185185185185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40-4479-A85F-54A36218F276}"/>
                </c:ext>
              </c:extLst>
            </c:dLbl>
            <c:dLbl>
              <c:idx val="11"/>
              <c:layout>
                <c:manualLayout>
                  <c:x val="-1.0005989351579557E-3"/>
                  <c:y val="-6.9779357380826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D40-4479-A85F-54A36218F27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Sheet1!$C$18:$C$29</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Sheet1!$D$18:$D$29</c:f>
              <c:numCache>
                <c:formatCode>General</c:formatCode>
                <c:ptCount val="12"/>
                <c:pt idx="0">
                  <c:v>7383</c:v>
                </c:pt>
                <c:pt idx="1">
                  <c:v>7563</c:v>
                </c:pt>
                <c:pt idx="2">
                  <c:v>7210</c:v>
                </c:pt>
                <c:pt idx="3">
                  <c:v>6830</c:v>
                </c:pt>
                <c:pt idx="4">
                  <c:v>6626</c:v>
                </c:pt>
                <c:pt idx="5">
                  <c:v>6116</c:v>
                </c:pt>
                <c:pt idx="6">
                  <c:v>5891</c:v>
                </c:pt>
                <c:pt idx="7">
                  <c:v>6188</c:v>
                </c:pt>
                <c:pt idx="8">
                  <c:v>5905</c:v>
                </c:pt>
                <c:pt idx="9">
                  <c:v>5461</c:v>
                </c:pt>
                <c:pt idx="10">
                  <c:v>4630</c:v>
                </c:pt>
                <c:pt idx="11">
                  <c:v>5472</c:v>
                </c:pt>
              </c:numCache>
            </c:numRef>
          </c:val>
          <c:smooth val="0"/>
          <c:extLst>
            <c:ext xmlns:c16="http://schemas.microsoft.com/office/drawing/2014/chart" uri="{C3380CC4-5D6E-409C-BE32-E72D297353CC}">
              <c16:uniqueId val="{0000000C-3D40-4479-A85F-54A36218F276}"/>
            </c:ext>
          </c:extLst>
        </c:ser>
        <c:dLbls>
          <c:dLblPos val="ctr"/>
          <c:showLegendKey val="0"/>
          <c:showVal val="1"/>
          <c:showCatName val="0"/>
          <c:showSerName val="0"/>
          <c:showPercent val="0"/>
          <c:showBubbleSize val="0"/>
        </c:dLbls>
        <c:smooth val="0"/>
        <c:axId val="330252616"/>
        <c:axId val="330252944"/>
      </c:lineChart>
      <c:catAx>
        <c:axId val="330252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30252944"/>
        <c:crosses val="autoZero"/>
        <c:auto val="1"/>
        <c:lblAlgn val="ctr"/>
        <c:lblOffset val="100"/>
        <c:noMultiLvlLbl val="0"/>
      </c:catAx>
      <c:valAx>
        <c:axId val="330252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30252616"/>
        <c:crosses val="autoZero"/>
        <c:crossBetween val="between"/>
      </c:valAx>
      <c:spPr>
        <a:noFill/>
        <a:ln w="25400">
          <a:noFill/>
        </a:ln>
        <a:effectLst/>
      </c:spPr>
    </c:plotArea>
    <c:plotVisOnly val="1"/>
    <c:dispBlanksAs val="gap"/>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3.emf"/><Relationship Id="rId5" Type="http://schemas.openxmlformats.org/officeDocument/2006/relationships/oleObject" Target="../embeddings/oleObject3.bin"/><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9269" y="3661834"/>
            <a:ext cx="7766936" cy="1646302"/>
          </a:xfrm>
        </p:spPr>
        <p:txBody>
          <a:bodyPr/>
          <a:lstStyle/>
          <a:p>
            <a:pPr algn="ctr"/>
            <a:br>
              <a:rPr lang="en-IE" dirty="0">
                <a:solidFill>
                  <a:schemeClr val="accent2"/>
                </a:solidFill>
              </a:rPr>
            </a:br>
            <a:br>
              <a:rPr lang="en-IE" dirty="0">
                <a:solidFill>
                  <a:schemeClr val="accent2"/>
                </a:solidFill>
              </a:rPr>
            </a:br>
            <a:br>
              <a:rPr lang="en-IE" dirty="0">
                <a:solidFill>
                  <a:schemeClr val="accent2"/>
                </a:solidFill>
              </a:rPr>
            </a:br>
            <a:br>
              <a:rPr lang="en-IE" dirty="0">
                <a:solidFill>
                  <a:schemeClr val="accent2"/>
                </a:solidFill>
              </a:rPr>
            </a:br>
            <a:br>
              <a:rPr lang="en-IE" dirty="0">
                <a:solidFill>
                  <a:schemeClr val="accent2"/>
                </a:solidFill>
              </a:rPr>
            </a:br>
            <a:br>
              <a:rPr lang="en-IE" dirty="0">
                <a:solidFill>
                  <a:schemeClr val="accent2"/>
                </a:solidFill>
              </a:rPr>
            </a:br>
            <a:br>
              <a:rPr lang="en-IE" dirty="0">
                <a:solidFill>
                  <a:schemeClr val="accent2"/>
                </a:solidFill>
              </a:rPr>
            </a:br>
            <a:br>
              <a:rPr lang="en-IE" dirty="0">
                <a:solidFill>
                  <a:schemeClr val="accent2"/>
                </a:solidFill>
              </a:rPr>
            </a:br>
            <a:r>
              <a:rPr lang="en-IE" dirty="0">
                <a:solidFill>
                  <a:schemeClr val="accent2"/>
                </a:solidFill>
              </a:rPr>
              <a:t>ENVIRONMENT SECTION</a:t>
            </a:r>
            <a:br>
              <a:rPr lang="en-IE" dirty="0">
                <a:solidFill>
                  <a:schemeClr val="accent2"/>
                </a:solidFill>
              </a:rPr>
            </a:br>
            <a:br>
              <a:rPr lang="en-IE" dirty="0">
                <a:solidFill>
                  <a:schemeClr val="accent2"/>
                </a:solidFill>
              </a:rPr>
            </a:br>
            <a:r>
              <a:rPr lang="en-IE" sz="4800" dirty="0">
                <a:solidFill>
                  <a:schemeClr val="accent2"/>
                </a:solidFill>
              </a:rPr>
              <a:t>Highlights 2019 &amp; look forward to 2020</a:t>
            </a:r>
          </a:p>
        </p:txBody>
      </p:sp>
      <p:pic>
        <p:nvPicPr>
          <p:cNvPr id="5" name="Picture 4"/>
          <p:cNvPicPr/>
          <p:nvPr/>
        </p:nvPicPr>
        <p:blipFill>
          <a:blip r:embed="rId2"/>
          <a:stretch>
            <a:fillRect/>
          </a:stretch>
        </p:blipFill>
        <p:spPr>
          <a:xfrm>
            <a:off x="83128" y="6025273"/>
            <a:ext cx="1505786" cy="788324"/>
          </a:xfrm>
          <a:prstGeom prst="rect">
            <a:avLst/>
          </a:prstGeom>
        </p:spPr>
      </p:pic>
      <p:pic>
        <p:nvPicPr>
          <p:cNvPr id="6" name="Picture 5" descr="C:\Users\stafford\AppData\Local\Microsoft\Windows\Temporary Internet Files\Content.MSO\47FE2718.tmp"/>
          <p:cNvPicPr/>
          <p:nvPr/>
        </p:nvPicPr>
        <p:blipFill>
          <a:blip r:embed="rId3">
            <a:extLst>
              <a:ext uri="{28A0092B-C50C-407E-A947-70E740481C1C}">
                <a14:useLocalDpi xmlns:a14="http://schemas.microsoft.com/office/drawing/2010/main" val="0"/>
              </a:ext>
            </a:extLst>
          </a:blip>
          <a:srcRect/>
          <a:stretch>
            <a:fillRect/>
          </a:stretch>
        </p:blipFill>
        <p:spPr bwMode="auto">
          <a:xfrm>
            <a:off x="3094892" y="365154"/>
            <a:ext cx="3991708" cy="1358138"/>
          </a:xfrm>
          <a:prstGeom prst="rect">
            <a:avLst/>
          </a:prstGeom>
          <a:noFill/>
          <a:ln>
            <a:noFill/>
          </a:ln>
        </p:spPr>
      </p:pic>
    </p:spTree>
    <p:extLst>
      <p:ext uri="{BB962C8B-B14F-4D97-AF65-F5344CB8AC3E}">
        <p14:creationId xmlns:p14="http://schemas.microsoft.com/office/powerpoint/2010/main" val="235313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26185" y="1407697"/>
            <a:ext cx="4300151" cy="200623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222607" y="174427"/>
            <a:ext cx="3985859" cy="193807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106154" y="4603854"/>
            <a:ext cx="3656676" cy="2195685"/>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a:stretch>
            <a:fillRect/>
          </a:stretch>
        </p:blipFill>
        <p:spPr>
          <a:xfrm>
            <a:off x="106154" y="2336860"/>
            <a:ext cx="3144122" cy="186106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a:stretch>
            <a:fillRect/>
          </a:stretch>
        </p:blipFill>
        <p:spPr>
          <a:xfrm>
            <a:off x="3522885" y="1906846"/>
            <a:ext cx="3452260" cy="190000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7"/>
          <a:stretch>
            <a:fillRect/>
          </a:stretch>
        </p:blipFill>
        <p:spPr>
          <a:xfrm>
            <a:off x="3542748" y="4458474"/>
            <a:ext cx="3243394" cy="1971329"/>
          </a:xfrm>
          <a:prstGeom prst="rect">
            <a:avLst/>
          </a:prstGeom>
          <a:ln>
            <a:noFill/>
          </a:ln>
          <a:effectLst>
            <a:outerShdw blurRad="190500" algn="tl" rotWithShape="0">
              <a:srgbClr val="000000">
                <a:alpha val="70000"/>
              </a:srgbClr>
            </a:outerShdw>
          </a:effectLst>
        </p:spPr>
      </p:pic>
      <p:pic>
        <p:nvPicPr>
          <p:cNvPr id="14" name="Content Placeholder 13"/>
          <p:cNvPicPr>
            <a:picLocks noGrp="1" noChangeAspect="1"/>
          </p:cNvPicPr>
          <p:nvPr>
            <p:ph idx="1"/>
          </p:nvPr>
        </p:nvPicPr>
        <p:blipFill>
          <a:blip r:embed="rId8"/>
          <a:stretch>
            <a:fillRect/>
          </a:stretch>
        </p:blipFill>
        <p:spPr>
          <a:xfrm>
            <a:off x="7078614" y="4094887"/>
            <a:ext cx="2585011" cy="1925870"/>
          </a:xfrm>
          <a:prstGeom prst="rect">
            <a:avLst/>
          </a:prstGeom>
          <a:ln>
            <a:noFill/>
          </a:ln>
          <a:effectLst>
            <a:outerShdw blurRad="190500" algn="tl" rotWithShape="0">
              <a:srgbClr val="000000">
                <a:alpha val="70000"/>
              </a:srgbClr>
            </a:outerShdw>
          </a:effectLst>
        </p:spPr>
      </p:pic>
      <p:pic>
        <p:nvPicPr>
          <p:cNvPr id="13" name="Content Placeholder 4"/>
          <p:cNvPicPr>
            <a:picLocks noChangeAspect="1"/>
          </p:cNvPicPr>
          <p:nvPr/>
        </p:nvPicPr>
        <p:blipFill>
          <a:blip r:embed="rId9"/>
          <a:stretch>
            <a:fillRect/>
          </a:stretch>
        </p:blipFill>
        <p:spPr>
          <a:xfrm>
            <a:off x="9725785" y="3413936"/>
            <a:ext cx="2490084" cy="3287773"/>
          </a:xfrm>
          <a:prstGeom prst="rect">
            <a:avLst/>
          </a:prstGeom>
        </p:spPr>
      </p:pic>
      <p:pic>
        <p:nvPicPr>
          <p:cNvPr id="12" name="Picture 11"/>
          <p:cNvPicPr>
            <a:picLocks noChangeAspect="1"/>
          </p:cNvPicPr>
          <p:nvPr/>
        </p:nvPicPr>
        <p:blipFill>
          <a:blip r:embed="rId10"/>
          <a:stretch>
            <a:fillRect/>
          </a:stretch>
        </p:blipFill>
        <p:spPr>
          <a:xfrm>
            <a:off x="4821381" y="156755"/>
            <a:ext cx="6758247" cy="1098468"/>
          </a:xfrm>
          <a:prstGeom prst="rect">
            <a:avLst/>
          </a:prstGeom>
        </p:spPr>
      </p:pic>
    </p:spTree>
    <p:extLst>
      <p:ext uri="{BB962C8B-B14F-4D97-AF65-F5344CB8AC3E}">
        <p14:creationId xmlns:p14="http://schemas.microsoft.com/office/powerpoint/2010/main" val="3036085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66256"/>
            <a:ext cx="8596668" cy="1194954"/>
          </a:xfrm>
        </p:spPr>
        <p:txBody>
          <a:bodyPr/>
          <a:lstStyle/>
          <a:p>
            <a:r>
              <a:rPr lang="en-IE" dirty="0"/>
              <a:t>DUNMORE NATURAL AMENITY AND BIODIVERSITY PARK</a:t>
            </a:r>
          </a:p>
        </p:txBody>
      </p:sp>
      <p:sp>
        <p:nvSpPr>
          <p:cNvPr id="3" name="Content Placeholder 2"/>
          <p:cNvSpPr>
            <a:spLocks noGrp="1"/>
          </p:cNvSpPr>
          <p:nvPr>
            <p:ph sz="half" idx="1"/>
          </p:nvPr>
        </p:nvSpPr>
        <p:spPr>
          <a:xfrm>
            <a:off x="312075" y="1786678"/>
            <a:ext cx="4663593" cy="4669171"/>
          </a:xfrm>
        </p:spPr>
        <p:txBody>
          <a:bodyPr>
            <a:normAutofit fontScale="92500" lnSpcReduction="10000"/>
          </a:bodyPr>
          <a:lstStyle/>
          <a:p>
            <a:r>
              <a:rPr lang="en-IE" dirty="0"/>
              <a:t>17 Acre site circa. 5km from City Centre</a:t>
            </a:r>
          </a:p>
          <a:p>
            <a:r>
              <a:rPr lang="en-IE" dirty="0"/>
              <a:t>Habitat Survey &amp; Management Plan for Pollinators – Draft Report Sept 2019 – Good mix of habitats </a:t>
            </a:r>
          </a:p>
          <a:p>
            <a:r>
              <a:rPr lang="en-IE" dirty="0"/>
              <a:t>Pollinators Plan for Kilkenny</a:t>
            </a:r>
          </a:p>
          <a:p>
            <a:r>
              <a:rPr lang="en-IE" dirty="0"/>
              <a:t>Engage consultants to develop proposal to create a natural amenity &amp; biodiversity park-</a:t>
            </a:r>
          </a:p>
          <a:p>
            <a:r>
              <a:rPr lang="en-IE" dirty="0"/>
              <a:t>Target – Families –young kids with bikes, walkers, runners, clubs, dog owners, schools - outdoor nature classes </a:t>
            </a:r>
          </a:p>
          <a:p>
            <a:r>
              <a:rPr lang="en-IE" dirty="0"/>
              <a:t>Needs to be high end design and finish to attractive visitors from City and County.</a:t>
            </a:r>
          </a:p>
          <a:p>
            <a:r>
              <a:rPr lang="en-IE" dirty="0"/>
              <a:t>Potential future links back into city </a:t>
            </a:r>
          </a:p>
          <a:p>
            <a:r>
              <a:rPr lang="en-IE" dirty="0"/>
              <a:t>Funding potential - ORIS</a:t>
            </a:r>
          </a:p>
          <a:p>
            <a:endParaRPr lang="en-IE" dirty="0"/>
          </a:p>
        </p:txBody>
      </p:sp>
      <p:pic>
        <p:nvPicPr>
          <p:cNvPr id="5" name="Content Placeholder 4"/>
          <p:cNvPicPr>
            <a:picLocks noGrp="1" noChangeAspect="1"/>
          </p:cNvPicPr>
          <p:nvPr>
            <p:ph sz="half" idx="2"/>
          </p:nvPr>
        </p:nvPicPr>
        <p:blipFill>
          <a:blip r:embed="rId2"/>
          <a:stretch>
            <a:fillRect/>
          </a:stretch>
        </p:blipFill>
        <p:spPr>
          <a:xfrm>
            <a:off x="5340927" y="856611"/>
            <a:ext cx="6541727" cy="4929046"/>
          </a:xfrm>
          <a:prstGeom prst="rect">
            <a:avLst/>
          </a:prstGeom>
        </p:spPr>
      </p:pic>
      <p:pic>
        <p:nvPicPr>
          <p:cNvPr id="6" name="Picture 5"/>
          <p:cNvPicPr>
            <a:picLocks noChangeAspect="1"/>
          </p:cNvPicPr>
          <p:nvPr/>
        </p:nvPicPr>
        <p:blipFill>
          <a:blip r:embed="rId3"/>
          <a:stretch>
            <a:fillRect/>
          </a:stretch>
        </p:blipFill>
        <p:spPr>
          <a:xfrm>
            <a:off x="10034997" y="0"/>
            <a:ext cx="1847657" cy="1375554"/>
          </a:xfrm>
          <a:prstGeom prst="rect">
            <a:avLst/>
          </a:prstGeom>
        </p:spPr>
      </p:pic>
      <p:pic>
        <p:nvPicPr>
          <p:cNvPr id="4" name="Picture 3"/>
          <p:cNvPicPr>
            <a:picLocks noChangeAspect="1"/>
          </p:cNvPicPr>
          <p:nvPr/>
        </p:nvPicPr>
        <p:blipFill>
          <a:blip r:embed="rId4"/>
          <a:stretch>
            <a:fillRect/>
          </a:stretch>
        </p:blipFill>
        <p:spPr>
          <a:xfrm>
            <a:off x="5182952" y="4489997"/>
            <a:ext cx="2752665" cy="2308687"/>
          </a:xfrm>
          <a:prstGeom prst="rect">
            <a:avLst/>
          </a:prstGeom>
        </p:spPr>
      </p:pic>
    </p:spTree>
    <p:extLst>
      <p:ext uri="{BB962C8B-B14F-4D97-AF65-F5344CB8AC3E}">
        <p14:creationId xmlns:p14="http://schemas.microsoft.com/office/powerpoint/2010/main" val="92549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What We Do</a:t>
            </a:r>
          </a:p>
        </p:txBody>
      </p:sp>
      <p:sp>
        <p:nvSpPr>
          <p:cNvPr id="4" name="Content Placeholder 3"/>
          <p:cNvSpPr>
            <a:spLocks noGrp="1"/>
          </p:cNvSpPr>
          <p:nvPr>
            <p:ph type="body" idx="1"/>
          </p:nvPr>
        </p:nvSpPr>
        <p:spPr/>
        <p:txBody>
          <a:bodyPr>
            <a:normAutofit/>
          </a:bodyPr>
          <a:lstStyle/>
          <a:p>
            <a:pPr marL="0" indent="0">
              <a:buNone/>
            </a:pPr>
            <a:endParaRPr lang="en-IE" dirty="0"/>
          </a:p>
          <a:p>
            <a:pPr>
              <a:buFont typeface="+mj-lt"/>
              <a:buAutoNum type="arabicPeriod"/>
            </a:pPr>
            <a:endParaRPr lang="en-IE" dirty="0"/>
          </a:p>
        </p:txBody>
      </p:sp>
      <p:sp>
        <p:nvSpPr>
          <p:cNvPr id="9" name="Content Placeholder 8"/>
          <p:cNvSpPr>
            <a:spLocks noGrp="1"/>
          </p:cNvSpPr>
          <p:nvPr>
            <p:ph sz="half" idx="2"/>
          </p:nvPr>
        </p:nvSpPr>
        <p:spPr>
          <a:xfrm>
            <a:off x="675746" y="2853498"/>
            <a:ext cx="3234404" cy="3187864"/>
          </a:xfrm>
        </p:spPr>
        <p:txBody>
          <a:bodyPr>
            <a:normAutofit/>
          </a:bodyPr>
          <a:lstStyle/>
          <a:p>
            <a:pPr lvl="1">
              <a:buFont typeface="+mj-lt"/>
              <a:buAutoNum type="arabicPeriod"/>
            </a:pPr>
            <a:r>
              <a:rPr lang="en-IE" dirty="0"/>
              <a:t>Waste 	</a:t>
            </a:r>
          </a:p>
          <a:p>
            <a:pPr lvl="2">
              <a:buFont typeface="Wingdings" panose="05000000000000000000" pitchFamily="2" charset="2"/>
              <a:buChar char="§"/>
            </a:pPr>
            <a:r>
              <a:rPr lang="en-IE" dirty="0"/>
              <a:t>Litter</a:t>
            </a:r>
          </a:p>
          <a:p>
            <a:pPr lvl="2">
              <a:buFont typeface="Wingdings" panose="05000000000000000000" pitchFamily="2" charset="2"/>
              <a:buChar char="§"/>
            </a:pPr>
            <a:r>
              <a:rPr lang="en-IE" dirty="0"/>
              <a:t>Packaging</a:t>
            </a:r>
          </a:p>
          <a:p>
            <a:pPr lvl="2">
              <a:buFont typeface="Wingdings" panose="05000000000000000000" pitchFamily="2" charset="2"/>
              <a:buChar char="§"/>
            </a:pPr>
            <a:r>
              <a:rPr lang="en-IE" dirty="0"/>
              <a:t>Waste Collection Permits</a:t>
            </a:r>
          </a:p>
          <a:p>
            <a:pPr lvl="2">
              <a:buFont typeface="Wingdings" panose="05000000000000000000" pitchFamily="2" charset="2"/>
              <a:buChar char="§"/>
            </a:pPr>
            <a:r>
              <a:rPr lang="en-IE" dirty="0"/>
              <a:t>Waste facility Permits</a:t>
            </a:r>
          </a:p>
          <a:p>
            <a:pPr lvl="2">
              <a:buFont typeface="Wingdings" panose="05000000000000000000" pitchFamily="2" charset="2"/>
              <a:buChar char="§"/>
            </a:pPr>
            <a:r>
              <a:rPr lang="en-IE" dirty="0"/>
              <a:t>Tyres</a:t>
            </a:r>
          </a:p>
          <a:p>
            <a:pPr lvl="2">
              <a:buFont typeface="Wingdings" panose="05000000000000000000" pitchFamily="2" charset="2"/>
              <a:buChar char="§"/>
            </a:pPr>
            <a:r>
              <a:rPr lang="en-IE" dirty="0"/>
              <a:t>End of Life Vehicles</a:t>
            </a:r>
          </a:p>
          <a:p>
            <a:pPr lvl="2">
              <a:buFont typeface="Wingdings" panose="05000000000000000000" pitchFamily="2" charset="2"/>
              <a:buChar char="§"/>
            </a:pPr>
            <a:r>
              <a:rPr lang="en-IE" dirty="0"/>
              <a:t>Construction &amp; Demolition waste</a:t>
            </a:r>
          </a:p>
          <a:p>
            <a:endParaRPr lang="en-IE" dirty="0"/>
          </a:p>
        </p:txBody>
      </p:sp>
      <p:sp>
        <p:nvSpPr>
          <p:cNvPr id="10" name="Text Placeholder 9"/>
          <p:cNvSpPr>
            <a:spLocks noGrp="1"/>
          </p:cNvSpPr>
          <p:nvPr>
            <p:ph type="body" sz="quarter" idx="3"/>
          </p:nvPr>
        </p:nvSpPr>
        <p:spPr>
          <a:xfrm>
            <a:off x="675745" y="1193074"/>
            <a:ext cx="8598256" cy="1544171"/>
          </a:xfrm>
        </p:spPr>
        <p:txBody>
          <a:bodyPr/>
          <a:lstStyle/>
          <a:p>
            <a:endParaRPr lang="en-IE" dirty="0"/>
          </a:p>
          <a:p>
            <a:endParaRPr lang="en-IE" dirty="0"/>
          </a:p>
          <a:p>
            <a:endParaRPr lang="en-IE" dirty="0"/>
          </a:p>
          <a:p>
            <a:endParaRPr lang="en-IE" dirty="0"/>
          </a:p>
          <a:p>
            <a:endParaRPr lang="en-IE" dirty="0"/>
          </a:p>
          <a:p>
            <a:endParaRPr lang="en-IE" sz="2000" dirty="0"/>
          </a:p>
          <a:p>
            <a:endParaRPr lang="en-IE" sz="2000" dirty="0"/>
          </a:p>
        </p:txBody>
      </p:sp>
      <p:sp>
        <p:nvSpPr>
          <p:cNvPr id="11" name="Content Placeholder 10"/>
          <p:cNvSpPr>
            <a:spLocks noGrp="1"/>
          </p:cNvSpPr>
          <p:nvPr>
            <p:ph sz="quarter" idx="4"/>
          </p:nvPr>
        </p:nvSpPr>
        <p:spPr>
          <a:xfrm>
            <a:off x="6759629" y="2838994"/>
            <a:ext cx="2697079" cy="3202368"/>
          </a:xfrm>
        </p:spPr>
        <p:txBody>
          <a:bodyPr/>
          <a:lstStyle/>
          <a:p>
            <a:pPr marL="0" indent="0">
              <a:buNone/>
            </a:pPr>
            <a:r>
              <a:rPr lang="en-IE" sz="1600" dirty="0">
                <a:solidFill>
                  <a:schemeClr val="accent1"/>
                </a:solidFill>
              </a:rPr>
              <a:t>3.  </a:t>
            </a:r>
            <a:r>
              <a:rPr lang="en-IE" sz="1600" dirty="0"/>
              <a:t>Noise</a:t>
            </a:r>
          </a:p>
          <a:p>
            <a:pPr lvl="1">
              <a:buFont typeface="Wingdings" panose="05000000000000000000" pitchFamily="2" charset="2"/>
              <a:buChar char="§"/>
            </a:pPr>
            <a:r>
              <a:rPr lang="en-IE" sz="1400" dirty="0"/>
              <a:t>Noise Action Plan</a:t>
            </a:r>
          </a:p>
          <a:p>
            <a:pPr lvl="1">
              <a:buFont typeface="Wingdings" panose="05000000000000000000" pitchFamily="2" charset="2"/>
              <a:buChar char="§"/>
            </a:pPr>
            <a:r>
              <a:rPr lang="en-IE" sz="1400" dirty="0"/>
              <a:t>Planning restrictions</a:t>
            </a:r>
          </a:p>
          <a:p>
            <a:pPr lvl="1">
              <a:buFont typeface="Wingdings" panose="05000000000000000000" pitchFamily="2" charset="2"/>
              <a:buChar char="§"/>
            </a:pPr>
            <a:r>
              <a:rPr lang="en-IE" sz="1400" dirty="0"/>
              <a:t>Events</a:t>
            </a:r>
          </a:p>
          <a:p>
            <a:pPr marL="0" indent="0">
              <a:buNone/>
            </a:pPr>
            <a:r>
              <a:rPr lang="en-IE" sz="1600" dirty="0">
                <a:solidFill>
                  <a:schemeClr val="accent1"/>
                </a:solidFill>
              </a:rPr>
              <a:t>4.   </a:t>
            </a:r>
            <a:r>
              <a:rPr lang="en-IE" sz="1600" dirty="0"/>
              <a:t>Air</a:t>
            </a:r>
          </a:p>
          <a:p>
            <a:pPr lvl="1">
              <a:buFont typeface="Wingdings" panose="05000000000000000000" pitchFamily="2" charset="2"/>
              <a:buChar char="§"/>
            </a:pPr>
            <a:r>
              <a:rPr lang="en-IE" sz="1400" dirty="0"/>
              <a:t>Smokey Coal</a:t>
            </a:r>
          </a:p>
          <a:p>
            <a:pPr lvl="1">
              <a:buFont typeface="Wingdings" panose="05000000000000000000" pitchFamily="2" charset="2"/>
              <a:buChar char="§"/>
            </a:pPr>
            <a:r>
              <a:rPr lang="en-IE" sz="1400" dirty="0"/>
              <a:t>Air Monitoring Stations</a:t>
            </a:r>
          </a:p>
        </p:txBody>
      </p:sp>
      <p:sp>
        <p:nvSpPr>
          <p:cNvPr id="7" name="Content Placeholder 10"/>
          <p:cNvSpPr txBox="1">
            <a:spLocks/>
          </p:cNvSpPr>
          <p:nvPr/>
        </p:nvSpPr>
        <p:spPr>
          <a:xfrm>
            <a:off x="4029994" y="2838994"/>
            <a:ext cx="2697079" cy="32023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IE" sz="1600" dirty="0">
                <a:solidFill>
                  <a:schemeClr val="accent1"/>
                </a:solidFill>
              </a:rPr>
              <a:t>2</a:t>
            </a:r>
            <a:r>
              <a:rPr lang="en-IE" sz="1600" dirty="0"/>
              <a:t>.  Water </a:t>
            </a:r>
          </a:p>
          <a:p>
            <a:pPr lvl="1">
              <a:buFont typeface="Wingdings" panose="05000000000000000000" pitchFamily="2" charset="2"/>
              <a:buChar char="§"/>
            </a:pPr>
            <a:r>
              <a:rPr lang="en-IE" sz="1400" dirty="0"/>
              <a:t>Farm Inspections</a:t>
            </a:r>
          </a:p>
          <a:p>
            <a:pPr lvl="1">
              <a:buFont typeface="Wingdings" panose="05000000000000000000" pitchFamily="2" charset="2"/>
              <a:buChar char="§"/>
            </a:pPr>
            <a:r>
              <a:rPr lang="en-IE" sz="1400" dirty="0"/>
              <a:t>Planning Inspections</a:t>
            </a:r>
          </a:p>
          <a:p>
            <a:pPr lvl="1">
              <a:buFont typeface="Wingdings" panose="05000000000000000000" pitchFamily="2" charset="2"/>
              <a:buChar char="§"/>
            </a:pPr>
            <a:r>
              <a:rPr lang="en-IE" sz="1400" dirty="0"/>
              <a:t>Septic Tank Inspections</a:t>
            </a:r>
          </a:p>
          <a:p>
            <a:pPr lvl="1">
              <a:buFont typeface="Wingdings" panose="05000000000000000000" pitchFamily="2" charset="2"/>
              <a:buChar char="§"/>
            </a:pPr>
            <a:r>
              <a:rPr lang="en-IE" sz="1400" dirty="0"/>
              <a:t>River Water Quality</a:t>
            </a:r>
          </a:p>
          <a:p>
            <a:pPr lvl="1">
              <a:buFont typeface="Wingdings" panose="05000000000000000000" pitchFamily="2" charset="2"/>
              <a:buChar char="§"/>
            </a:pPr>
            <a:r>
              <a:rPr lang="en-IE" sz="1400" dirty="0"/>
              <a:t>Small Stream Risk Scores</a:t>
            </a:r>
          </a:p>
          <a:p>
            <a:pPr lvl="1">
              <a:buFont typeface="Wingdings" panose="05000000000000000000" pitchFamily="2" charset="2"/>
              <a:buChar char="§"/>
            </a:pPr>
            <a:r>
              <a:rPr lang="en-IE" sz="1400" dirty="0"/>
              <a:t>LAWPRO &amp; LAWCO offices</a:t>
            </a:r>
          </a:p>
          <a:p>
            <a:endParaRPr lang="en-IE" dirty="0"/>
          </a:p>
        </p:txBody>
      </p:sp>
      <p:sp>
        <p:nvSpPr>
          <p:cNvPr id="3" name="Rectangle 2"/>
          <p:cNvSpPr/>
          <p:nvPr/>
        </p:nvSpPr>
        <p:spPr>
          <a:xfrm>
            <a:off x="775063" y="1270000"/>
            <a:ext cx="8926285" cy="1908215"/>
          </a:xfrm>
          <a:prstGeom prst="rect">
            <a:avLst/>
          </a:prstGeom>
        </p:spPr>
        <p:txBody>
          <a:bodyPr wrap="square">
            <a:spAutoFit/>
          </a:bodyPr>
          <a:lstStyle/>
          <a:p>
            <a:r>
              <a:rPr lang="en-IE" dirty="0"/>
              <a:t>R.M.C.E.I. Recommended Minimum Criteria for Environmental inspections</a:t>
            </a:r>
          </a:p>
          <a:p>
            <a:endParaRPr lang="en-IE" dirty="0"/>
          </a:p>
          <a:p>
            <a:pPr marL="285750" indent="-285750">
              <a:buFont typeface="Wingdings" panose="05000000000000000000" pitchFamily="2" charset="2"/>
              <a:buChar char="Ø"/>
            </a:pPr>
            <a:r>
              <a:rPr lang="en-IE" sz="1600" dirty="0"/>
              <a:t>1,100 Environmental Complaints received Annually</a:t>
            </a:r>
          </a:p>
          <a:p>
            <a:pPr marL="285750" indent="-285750">
              <a:buFont typeface="Wingdings" panose="05000000000000000000" pitchFamily="2" charset="2"/>
              <a:buChar char="Ø"/>
            </a:pPr>
            <a:r>
              <a:rPr lang="en-IE" sz="1600" dirty="0"/>
              <a:t>4909 Inspections planned for 2020</a:t>
            </a:r>
          </a:p>
          <a:p>
            <a:pPr marL="285750" indent="-285750">
              <a:buFont typeface="Wingdings" panose="05000000000000000000" pitchFamily="2" charset="2"/>
              <a:buChar char="Ø"/>
            </a:pPr>
            <a:r>
              <a:rPr lang="en-IE" sz="1600" dirty="0"/>
              <a:t>Annual Reporting Back to EPA. Kilkenny Currently have an “Excellent” status</a:t>
            </a:r>
          </a:p>
          <a:p>
            <a:pPr marL="285750" indent="-285750">
              <a:buFont typeface="Wingdings" panose="05000000000000000000" pitchFamily="2" charset="2"/>
              <a:buChar char="Ø"/>
            </a:pPr>
            <a:endParaRPr lang="en-IE" sz="1600" dirty="0"/>
          </a:p>
          <a:p>
            <a:endParaRPr lang="en-IE" dirty="0"/>
          </a:p>
        </p:txBody>
      </p:sp>
    </p:spTree>
    <p:extLst>
      <p:ext uri="{BB962C8B-B14F-4D97-AF65-F5344CB8AC3E}">
        <p14:creationId xmlns:p14="http://schemas.microsoft.com/office/powerpoint/2010/main" val="1490444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599"/>
            <a:ext cx="9677157" cy="1314995"/>
          </a:xfrm>
        </p:spPr>
        <p:txBody>
          <a:bodyPr>
            <a:normAutofit/>
          </a:bodyPr>
          <a:lstStyle/>
          <a:p>
            <a:r>
              <a:rPr lang="en-IE" dirty="0"/>
              <a:t>National RMCEI score “Excellent” </a:t>
            </a:r>
            <a:br>
              <a:rPr lang="en-IE" dirty="0"/>
            </a:br>
            <a:r>
              <a:rPr lang="en-IE" sz="2400" dirty="0"/>
              <a:t>KKCOCO used by EPA as reference Local Authority.</a:t>
            </a:r>
          </a:p>
        </p:txBody>
      </p:sp>
      <p:pic>
        <p:nvPicPr>
          <p:cNvPr id="6" name="Content Placeholder 5"/>
          <p:cNvPicPr>
            <a:picLocks noGrp="1" noChangeAspect="1"/>
          </p:cNvPicPr>
          <p:nvPr>
            <p:ph sz="half" idx="2"/>
          </p:nvPr>
        </p:nvPicPr>
        <p:blipFill>
          <a:blip r:embed="rId2"/>
          <a:stretch>
            <a:fillRect/>
          </a:stretch>
        </p:blipFill>
        <p:spPr>
          <a:xfrm>
            <a:off x="374469" y="1698171"/>
            <a:ext cx="10093234" cy="4781006"/>
          </a:xfrm>
          <a:prstGeom prst="rect">
            <a:avLst/>
          </a:prstGeom>
        </p:spPr>
      </p:pic>
    </p:spTree>
    <p:extLst>
      <p:ext uri="{BB962C8B-B14F-4D97-AF65-F5344CB8AC3E}">
        <p14:creationId xmlns:p14="http://schemas.microsoft.com/office/powerpoint/2010/main" val="3344659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407192" cy="923109"/>
          </a:xfrm>
        </p:spPr>
        <p:txBody>
          <a:bodyPr>
            <a:normAutofit fontScale="90000"/>
          </a:bodyPr>
          <a:lstStyle/>
          <a:p>
            <a:r>
              <a:rPr lang="en-IE" dirty="0"/>
              <a:t>Enforcement.</a:t>
            </a:r>
            <a:br>
              <a:rPr lang="en-IE" dirty="0"/>
            </a:br>
            <a:r>
              <a:rPr lang="en-IE" sz="2000" dirty="0"/>
              <a:t>Southern Waste Enforcement Regional Lead Authority</a:t>
            </a:r>
            <a:br>
              <a:rPr lang="en-IE" dirty="0"/>
            </a:br>
            <a:br>
              <a:rPr lang="en-IE" dirty="0"/>
            </a:br>
            <a:endParaRPr lang="en-IE" dirty="0"/>
          </a:p>
        </p:txBody>
      </p:sp>
      <p:pic>
        <p:nvPicPr>
          <p:cNvPr id="5" name="Content Placeholder 4"/>
          <p:cNvPicPr>
            <a:picLocks noGrp="1" noChangeAspect="1"/>
          </p:cNvPicPr>
          <p:nvPr>
            <p:ph sz="half" idx="1"/>
          </p:nvPr>
        </p:nvPicPr>
        <p:blipFill>
          <a:blip r:embed="rId2"/>
          <a:stretch>
            <a:fillRect/>
          </a:stretch>
        </p:blipFill>
        <p:spPr>
          <a:xfrm>
            <a:off x="5886076" y="3573311"/>
            <a:ext cx="2699656" cy="3026374"/>
          </a:xfrm>
          <a:prstGeom prst="rect">
            <a:avLst/>
          </a:prstGeom>
        </p:spPr>
      </p:pic>
      <p:sp>
        <p:nvSpPr>
          <p:cNvPr id="4" name="Content Placeholder 3"/>
          <p:cNvSpPr>
            <a:spLocks noGrp="1"/>
          </p:cNvSpPr>
          <p:nvPr>
            <p:ph sz="half" idx="2"/>
          </p:nvPr>
        </p:nvSpPr>
        <p:spPr>
          <a:xfrm>
            <a:off x="791633" y="1655492"/>
            <a:ext cx="4442217" cy="4370839"/>
          </a:xfrm>
        </p:spPr>
        <p:txBody>
          <a:bodyPr>
            <a:normAutofit/>
          </a:bodyPr>
          <a:lstStyle/>
          <a:p>
            <a:r>
              <a:rPr lang="en-IE" sz="2000" dirty="0"/>
              <a:t>Enforcement Activity for 2019.</a:t>
            </a:r>
            <a:endParaRPr lang="en-IE" sz="1600" dirty="0"/>
          </a:p>
          <a:p>
            <a:r>
              <a:rPr lang="en-IE" dirty="0"/>
              <a:t>330 Enforcement Actions Across Waste/Water/Air/Noise</a:t>
            </a:r>
          </a:p>
          <a:p>
            <a:r>
              <a:rPr lang="en-IE" dirty="0"/>
              <a:t>24 Fixed Payment Notices issued @ €500 each</a:t>
            </a:r>
          </a:p>
          <a:p>
            <a:r>
              <a:rPr lang="en-IE" dirty="0"/>
              <a:t>16 sites that will investigated with a Multi Agency task force i.e. Revenue, Dept. Social Protection and an Garda Siochana</a:t>
            </a:r>
          </a:p>
          <a:p>
            <a:r>
              <a:rPr lang="en-IE" dirty="0"/>
              <a:t>109 Litter Fines issued</a:t>
            </a:r>
          </a:p>
          <a:p>
            <a:r>
              <a:rPr lang="en-IE" dirty="0"/>
              <a:t>9 prosecutions. 4 further cases pending.</a:t>
            </a:r>
          </a:p>
          <a:p>
            <a:endParaRPr lang="en-IE" dirty="0"/>
          </a:p>
          <a:p>
            <a:endParaRPr lang="en-IE" sz="1600" dirty="0"/>
          </a:p>
          <a:p>
            <a:endParaRPr lang="en-IE" dirty="0"/>
          </a:p>
          <a:p>
            <a:pPr lvl="1"/>
            <a:endParaRPr lang="en-IE" dirty="0"/>
          </a:p>
          <a:p>
            <a:endParaRPr lang="en-IE" dirty="0"/>
          </a:p>
          <a:p>
            <a:endParaRPr lang="en-IE" dirty="0"/>
          </a:p>
          <a:p>
            <a:endParaRPr lang="en-IE" dirty="0"/>
          </a:p>
        </p:txBody>
      </p:sp>
      <p:pic>
        <p:nvPicPr>
          <p:cNvPr id="6" name="Picture 5"/>
          <p:cNvPicPr>
            <a:picLocks noChangeAspect="1"/>
          </p:cNvPicPr>
          <p:nvPr/>
        </p:nvPicPr>
        <p:blipFill>
          <a:blip r:embed="rId3"/>
          <a:stretch>
            <a:fillRect/>
          </a:stretch>
        </p:blipFill>
        <p:spPr>
          <a:xfrm>
            <a:off x="5886076" y="1445623"/>
            <a:ext cx="3779848" cy="2127688"/>
          </a:xfrm>
          <a:prstGeom prst="rect">
            <a:avLst/>
          </a:prstGeom>
        </p:spPr>
      </p:pic>
    </p:spTree>
    <p:extLst>
      <p:ext uri="{BB962C8B-B14F-4D97-AF65-F5344CB8AC3E}">
        <p14:creationId xmlns:p14="http://schemas.microsoft.com/office/powerpoint/2010/main" val="2562333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dirty="0"/>
              <a:t>“Wherever waste is, there’s criminality somewhere.”</a:t>
            </a:r>
            <a:br>
              <a:rPr lang="en-IE" dirty="0"/>
            </a:br>
            <a:endParaRPr lang="en-IE" dirty="0"/>
          </a:p>
        </p:txBody>
      </p:sp>
      <p:pic>
        <p:nvPicPr>
          <p:cNvPr id="7" name="Content Placeholder 6"/>
          <p:cNvPicPr>
            <a:picLocks noGrp="1" noChangeAspect="1"/>
          </p:cNvPicPr>
          <p:nvPr>
            <p:ph sz="half" idx="1"/>
          </p:nvPr>
        </p:nvPicPr>
        <p:blipFill rotWithShape="1">
          <a:blip r:embed="rId2"/>
          <a:srcRect l="4352" t="11687" r="5275" b="9939"/>
          <a:stretch/>
        </p:blipFill>
        <p:spPr>
          <a:xfrm>
            <a:off x="740229" y="1808479"/>
            <a:ext cx="9477044" cy="4487817"/>
          </a:xfrm>
          <a:prstGeom prst="rect">
            <a:avLst/>
          </a:prstGeom>
        </p:spPr>
      </p:pic>
    </p:spTree>
    <p:extLst>
      <p:ext uri="{BB962C8B-B14F-4D97-AF65-F5344CB8AC3E}">
        <p14:creationId xmlns:p14="http://schemas.microsoft.com/office/powerpoint/2010/main" val="3453999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1154" y="273050"/>
            <a:ext cx="9139646" cy="563662"/>
          </a:xfrm>
        </p:spPr>
        <p:txBody>
          <a:bodyPr>
            <a:normAutofit fontScale="90000"/>
          </a:bodyPr>
          <a:lstStyle/>
          <a:p>
            <a:r>
              <a:rPr lang="en-IE" dirty="0"/>
              <a:t>Anti Dumping Funding 2019-3D Survey Drone – </a:t>
            </a:r>
          </a:p>
        </p:txBody>
      </p:sp>
      <p:sp>
        <p:nvSpPr>
          <p:cNvPr id="5" name="Text Placeholder 4"/>
          <p:cNvSpPr>
            <a:spLocks noGrp="1"/>
          </p:cNvSpPr>
          <p:nvPr>
            <p:ph type="body" idx="1"/>
          </p:nvPr>
        </p:nvSpPr>
        <p:spPr>
          <a:xfrm>
            <a:off x="1140823" y="5157192"/>
            <a:ext cx="4798213" cy="1015008"/>
          </a:xfrm>
        </p:spPr>
        <p:txBody>
          <a:bodyPr>
            <a:normAutofit fontScale="62500" lnSpcReduction="20000"/>
          </a:bodyPr>
          <a:lstStyle/>
          <a:p>
            <a:r>
              <a:rPr lang="en-IE" dirty="0"/>
              <a:t>Surveying both authorised and unauthorised sites used to be very time consuming and expensive. With this new technology sites can be 3D mapped and volumes detected to incredible accuracy in very little time.</a:t>
            </a:r>
          </a:p>
        </p:txBody>
      </p:sp>
      <p:sp>
        <p:nvSpPr>
          <p:cNvPr id="6" name="Content Placeholder 5"/>
          <p:cNvSpPr>
            <a:spLocks noGrp="1"/>
          </p:cNvSpPr>
          <p:nvPr>
            <p:ph sz="quarter" idx="2"/>
          </p:nvPr>
        </p:nvSpPr>
        <p:spPr>
          <a:xfrm>
            <a:off x="1313006" y="828693"/>
            <a:ext cx="4040188" cy="4549345"/>
          </a:xfrm>
        </p:spPr>
        <p:txBody>
          <a:bodyPr/>
          <a:lstStyle/>
          <a:p>
            <a:r>
              <a:rPr lang="en-IE" dirty="0"/>
              <a:t>Before		</a:t>
            </a:r>
          </a:p>
          <a:p>
            <a:endParaRPr lang="en-IE" dirty="0"/>
          </a:p>
          <a:p>
            <a:endParaRPr lang="en-IE" dirty="0"/>
          </a:p>
          <a:p>
            <a:r>
              <a:rPr lang="en-IE" dirty="0"/>
              <a:t>	</a:t>
            </a:r>
          </a:p>
        </p:txBody>
      </p:sp>
      <p:sp>
        <p:nvSpPr>
          <p:cNvPr id="8" name="Content Placeholder 7"/>
          <p:cNvSpPr>
            <a:spLocks noGrp="1"/>
          </p:cNvSpPr>
          <p:nvPr>
            <p:ph sz="quarter" idx="4"/>
          </p:nvPr>
        </p:nvSpPr>
        <p:spPr>
          <a:xfrm>
            <a:off x="6021389" y="880111"/>
            <a:ext cx="4189413" cy="4505947"/>
          </a:xfrm>
        </p:spPr>
        <p:txBody>
          <a:bodyPr/>
          <a:lstStyle/>
          <a:p>
            <a:r>
              <a:rPr lang="en-IE" dirty="0"/>
              <a:t>After</a:t>
            </a:r>
          </a:p>
          <a:p>
            <a:endParaRPr lang="en-IE" dirty="0"/>
          </a:p>
          <a:p>
            <a:endParaRPr lang="en-IE" dirty="0"/>
          </a:p>
        </p:txBody>
      </p:sp>
      <p:pic>
        <p:nvPicPr>
          <p:cNvPr id="3" name="Picture 2"/>
          <p:cNvPicPr>
            <a:picLocks noChangeAspect="1"/>
          </p:cNvPicPr>
          <p:nvPr/>
        </p:nvPicPr>
        <p:blipFill>
          <a:blip r:embed="rId2"/>
          <a:stretch>
            <a:fillRect/>
          </a:stretch>
        </p:blipFill>
        <p:spPr>
          <a:xfrm>
            <a:off x="5826035" y="1206050"/>
            <a:ext cx="4702628" cy="2510982"/>
          </a:xfrm>
          <a:prstGeom prst="rect">
            <a:avLst/>
          </a:prstGeom>
        </p:spPr>
      </p:pic>
      <p:pic>
        <p:nvPicPr>
          <p:cNvPr id="10" name="Picture 9"/>
          <p:cNvPicPr>
            <a:picLocks noChangeAspect="1"/>
          </p:cNvPicPr>
          <p:nvPr/>
        </p:nvPicPr>
        <p:blipFill>
          <a:blip r:embed="rId3"/>
          <a:stretch>
            <a:fillRect/>
          </a:stretch>
        </p:blipFill>
        <p:spPr>
          <a:xfrm>
            <a:off x="5939036" y="3789040"/>
            <a:ext cx="4589627" cy="2383160"/>
          </a:xfrm>
          <a:prstGeom prst="rect">
            <a:avLst/>
          </a:prstGeom>
        </p:spPr>
      </p:pic>
      <p:pic>
        <p:nvPicPr>
          <p:cNvPr id="9" name="Picture 8"/>
          <p:cNvPicPr>
            <a:picLocks noChangeAspect="1"/>
          </p:cNvPicPr>
          <p:nvPr/>
        </p:nvPicPr>
        <p:blipFill>
          <a:blip r:embed="rId4"/>
          <a:stretch>
            <a:fillRect/>
          </a:stretch>
        </p:blipFill>
        <p:spPr>
          <a:xfrm>
            <a:off x="1020831" y="1280160"/>
            <a:ext cx="4682697" cy="3727269"/>
          </a:xfrm>
          <a:prstGeom prst="rect">
            <a:avLst/>
          </a:prstGeom>
        </p:spPr>
      </p:pic>
    </p:spTree>
    <p:extLst>
      <p:ext uri="{BB962C8B-B14F-4D97-AF65-F5344CB8AC3E}">
        <p14:creationId xmlns:p14="http://schemas.microsoft.com/office/powerpoint/2010/main" val="1247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Anti Dumping Initiatives </a:t>
            </a:r>
          </a:p>
        </p:txBody>
      </p:sp>
      <p:graphicFrame>
        <p:nvGraphicFramePr>
          <p:cNvPr id="5" name="Content Placeholder 4"/>
          <p:cNvGraphicFramePr>
            <a:graphicFrameLocks noGrp="1" noChangeAspect="1"/>
          </p:cNvGraphicFramePr>
          <p:nvPr>
            <p:ph sz="half" idx="1"/>
            <p:extLst/>
          </p:nvPr>
        </p:nvGraphicFramePr>
        <p:xfrm>
          <a:off x="1088571" y="1337736"/>
          <a:ext cx="3326674" cy="4704289"/>
        </p:xfrm>
        <a:graphic>
          <a:graphicData uri="http://schemas.openxmlformats.org/presentationml/2006/ole">
            <mc:AlternateContent xmlns:mc="http://schemas.openxmlformats.org/markup-compatibility/2006">
              <mc:Choice xmlns:v="urn:schemas-microsoft-com:vml" Requires="v">
                <p:oleObj spid="_x0000_s5150" name="Acrobat Document" r:id="rId3" imgW="6415981" imgH="9075240" progId="Acrobat.Document.11">
                  <p:embed/>
                </p:oleObj>
              </mc:Choice>
              <mc:Fallback>
                <p:oleObj name="Acrobat Document" r:id="rId3" imgW="6415981" imgH="9075240" progId="Acrobat.Document.11">
                  <p:embed/>
                  <p:pic>
                    <p:nvPicPr>
                      <p:cNvPr id="5" name="Content Placeholder 4"/>
                      <p:cNvPicPr/>
                      <p:nvPr/>
                    </p:nvPicPr>
                    <p:blipFill>
                      <a:blip r:embed="rId4"/>
                      <a:stretch>
                        <a:fillRect/>
                      </a:stretch>
                    </p:blipFill>
                    <p:spPr>
                      <a:xfrm>
                        <a:off x="1088571" y="1337736"/>
                        <a:ext cx="3326674" cy="4704289"/>
                      </a:xfrm>
                      <a:prstGeom prst="rect">
                        <a:avLst/>
                      </a:prstGeom>
                    </p:spPr>
                  </p:pic>
                </p:oleObj>
              </mc:Fallback>
            </mc:AlternateContent>
          </a:graphicData>
        </a:graphic>
      </p:graphicFrame>
      <p:graphicFrame>
        <p:nvGraphicFramePr>
          <p:cNvPr id="6" name="Content Placeholder 5"/>
          <p:cNvGraphicFramePr>
            <a:graphicFrameLocks noGrp="1" noChangeAspect="1"/>
          </p:cNvGraphicFramePr>
          <p:nvPr>
            <p:ph sz="half" idx="2"/>
            <p:extLst/>
          </p:nvPr>
        </p:nvGraphicFramePr>
        <p:xfrm>
          <a:off x="5834743" y="1337736"/>
          <a:ext cx="3500846" cy="4950589"/>
        </p:xfrm>
        <a:graphic>
          <a:graphicData uri="http://schemas.openxmlformats.org/presentationml/2006/ole">
            <mc:AlternateContent xmlns:mc="http://schemas.openxmlformats.org/markup-compatibility/2006">
              <mc:Choice xmlns:v="urn:schemas-microsoft-com:vml" Requires="v">
                <p:oleObj spid="_x0000_s5151" name="Acrobat Document" r:id="rId5" imgW="6415981" imgH="9075240" progId="Acrobat.Document.11">
                  <p:embed/>
                </p:oleObj>
              </mc:Choice>
              <mc:Fallback>
                <p:oleObj name="Acrobat Document" r:id="rId5" imgW="6415981" imgH="9075240" progId="Acrobat.Document.11">
                  <p:embed/>
                  <p:pic>
                    <p:nvPicPr>
                      <p:cNvPr id="6" name="Content Placeholder 5"/>
                      <p:cNvPicPr/>
                      <p:nvPr/>
                    </p:nvPicPr>
                    <p:blipFill>
                      <a:blip r:embed="rId6"/>
                      <a:stretch>
                        <a:fillRect/>
                      </a:stretch>
                    </p:blipFill>
                    <p:spPr>
                      <a:xfrm>
                        <a:off x="5834743" y="1337736"/>
                        <a:ext cx="3500846" cy="4950589"/>
                      </a:xfrm>
                      <a:prstGeom prst="rect">
                        <a:avLst/>
                      </a:prstGeom>
                    </p:spPr>
                  </p:pic>
                </p:oleObj>
              </mc:Fallback>
            </mc:AlternateContent>
          </a:graphicData>
        </a:graphic>
      </p:graphicFrame>
    </p:spTree>
    <p:extLst>
      <p:ext uri="{BB962C8B-B14F-4D97-AF65-F5344CB8AC3E}">
        <p14:creationId xmlns:p14="http://schemas.microsoft.com/office/powerpoint/2010/main" val="252015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50735" cy="1320800"/>
          </a:xfrm>
        </p:spPr>
        <p:txBody>
          <a:bodyPr>
            <a:normAutofit/>
          </a:bodyPr>
          <a:lstStyle/>
          <a:p>
            <a:r>
              <a:rPr lang="en-IE" dirty="0"/>
              <a:t>ADI-Bikes for Africa and Kilkenny County Council Bike Scheme 2020</a:t>
            </a:r>
          </a:p>
        </p:txBody>
      </p:sp>
      <p:pic>
        <p:nvPicPr>
          <p:cNvPr id="5" name="Content Placeholder 4"/>
          <p:cNvPicPr>
            <a:picLocks noGrp="1" noChangeAspect="1"/>
          </p:cNvPicPr>
          <p:nvPr>
            <p:ph sz="half" idx="1"/>
          </p:nvPr>
        </p:nvPicPr>
        <p:blipFill>
          <a:blip r:embed="rId2"/>
          <a:stretch>
            <a:fillRect/>
          </a:stretch>
        </p:blipFill>
        <p:spPr>
          <a:xfrm>
            <a:off x="677863" y="2299062"/>
            <a:ext cx="4183062" cy="3840481"/>
          </a:xfrm>
          <a:prstGeom prst="rect">
            <a:avLst/>
          </a:prstGeom>
        </p:spPr>
      </p:pic>
      <p:pic>
        <p:nvPicPr>
          <p:cNvPr id="6" name="Content Placeholder 5"/>
          <p:cNvPicPr>
            <a:picLocks noGrp="1" noChangeAspect="1"/>
          </p:cNvPicPr>
          <p:nvPr>
            <p:ph sz="half" idx="2"/>
          </p:nvPr>
        </p:nvPicPr>
        <p:blipFill>
          <a:blip r:embed="rId3"/>
          <a:stretch>
            <a:fillRect/>
          </a:stretch>
        </p:blipFill>
        <p:spPr>
          <a:xfrm>
            <a:off x="5943418" y="4005943"/>
            <a:ext cx="4184650"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621" y="1365728"/>
            <a:ext cx="3698447" cy="2465978"/>
          </a:xfrm>
          <a:prstGeom prst="rect">
            <a:avLst/>
          </a:prstGeom>
        </p:spPr>
      </p:pic>
    </p:spTree>
    <p:extLst>
      <p:ext uri="{BB962C8B-B14F-4D97-AF65-F5344CB8AC3E}">
        <p14:creationId xmlns:p14="http://schemas.microsoft.com/office/powerpoint/2010/main" val="1051952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1985" y="774816"/>
            <a:ext cx="7631844" cy="5725737"/>
          </a:xfrm>
          <a:prstGeom prst="rect">
            <a:avLst/>
          </a:prstGeom>
        </p:spPr>
      </p:pic>
      <p:sp>
        <p:nvSpPr>
          <p:cNvPr id="3" name="Title 1"/>
          <p:cNvSpPr txBox="1">
            <a:spLocks/>
          </p:cNvSpPr>
          <p:nvPr/>
        </p:nvSpPr>
        <p:spPr>
          <a:xfrm>
            <a:off x="681082" y="175721"/>
            <a:ext cx="8893651" cy="679333"/>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E" sz="3200" b="1" cap="all" dirty="0">
                <a:solidFill>
                  <a:srgbClr val="92D050"/>
                </a:solidFill>
              </a:rPr>
              <a:t>Environmental Education &amp; Awareness</a:t>
            </a:r>
          </a:p>
        </p:txBody>
      </p:sp>
    </p:spTree>
    <p:extLst>
      <p:ext uri="{BB962C8B-B14F-4D97-AF65-F5344CB8AC3E}">
        <p14:creationId xmlns:p14="http://schemas.microsoft.com/office/powerpoint/2010/main" val="135422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u="sng" dirty="0"/>
              <a:t>CRM – Customer Relations Management </a:t>
            </a:r>
            <a:br>
              <a:rPr lang="en-IE" b="1" u="sng" dirty="0"/>
            </a:br>
            <a:r>
              <a:rPr lang="en-IE" b="1" u="sng" dirty="0"/>
              <a:t>System</a:t>
            </a:r>
            <a:endParaRPr lang="en-IE" dirty="0"/>
          </a:p>
        </p:txBody>
      </p:sp>
      <p:sp>
        <p:nvSpPr>
          <p:cNvPr id="3" name="Text Placeholder 2"/>
          <p:cNvSpPr>
            <a:spLocks noGrp="1"/>
          </p:cNvSpPr>
          <p:nvPr>
            <p:ph type="body" idx="1"/>
          </p:nvPr>
        </p:nvSpPr>
        <p:spPr>
          <a:xfrm>
            <a:off x="658918" y="1930400"/>
            <a:ext cx="4185623" cy="576262"/>
          </a:xfrm>
        </p:spPr>
        <p:txBody>
          <a:bodyPr/>
          <a:lstStyle/>
          <a:p>
            <a:r>
              <a:rPr lang="en-IE" dirty="0"/>
              <a:t>2019 – Complaints Received </a:t>
            </a:r>
          </a:p>
        </p:txBody>
      </p:sp>
      <p:sp>
        <p:nvSpPr>
          <p:cNvPr id="4" name="Content Placeholder 3"/>
          <p:cNvSpPr>
            <a:spLocks noGrp="1"/>
          </p:cNvSpPr>
          <p:nvPr>
            <p:ph sz="half" idx="2"/>
          </p:nvPr>
        </p:nvSpPr>
        <p:spPr>
          <a:xfrm>
            <a:off x="675745" y="2506663"/>
            <a:ext cx="4185623" cy="4126894"/>
          </a:xfrm>
        </p:spPr>
        <p:txBody>
          <a:bodyPr>
            <a:normAutofit lnSpcReduction="10000"/>
          </a:bodyPr>
          <a:lstStyle/>
          <a:p>
            <a:pPr marL="0" indent="0">
              <a:buNone/>
            </a:pPr>
            <a:r>
              <a:rPr lang="en-IE" dirty="0"/>
              <a:t>1066 Received - given unique I.D. No. </a:t>
            </a:r>
          </a:p>
          <a:p>
            <a:r>
              <a:rPr lang="en-IE" dirty="0"/>
              <a:t>688  	Litter/ Fly-tipping</a:t>
            </a:r>
          </a:p>
          <a:p>
            <a:r>
              <a:rPr lang="en-IE" dirty="0"/>
              <a:t>216  	Illegal dumping </a:t>
            </a:r>
          </a:p>
          <a:p>
            <a:r>
              <a:rPr lang="en-IE" dirty="0"/>
              <a:t>42   	Water/Waste Water </a:t>
            </a:r>
          </a:p>
          <a:p>
            <a:r>
              <a:rPr lang="en-IE" dirty="0"/>
              <a:t>62 	Air /Odour</a:t>
            </a:r>
          </a:p>
          <a:p>
            <a:r>
              <a:rPr lang="en-IE" dirty="0"/>
              <a:t>45 	Dead Animals </a:t>
            </a:r>
          </a:p>
          <a:p>
            <a:r>
              <a:rPr lang="en-IE" dirty="0"/>
              <a:t>9 	Noise </a:t>
            </a:r>
          </a:p>
          <a:p>
            <a:r>
              <a:rPr lang="en-IE" dirty="0"/>
              <a:t>4	Miscellaneous  </a:t>
            </a:r>
          </a:p>
          <a:p>
            <a:r>
              <a:rPr lang="en-IE" dirty="0"/>
              <a:t>1014  Investigated &amp; Closed </a:t>
            </a:r>
          </a:p>
          <a:p>
            <a:r>
              <a:rPr lang="en-IE" dirty="0"/>
              <a:t>52 	Carried into 2020 still 				investigation.</a:t>
            </a:r>
          </a:p>
        </p:txBody>
      </p:sp>
      <p:pic>
        <p:nvPicPr>
          <p:cNvPr id="7" name="Content Placeholder 6"/>
          <p:cNvPicPr>
            <a:picLocks noGrp="1"/>
          </p:cNvPicPr>
          <p:nvPr>
            <p:ph sz="quarter" idx="4"/>
          </p:nvPr>
        </p:nvPicPr>
        <p:blipFill>
          <a:blip r:embed="rId2"/>
          <a:stretch>
            <a:fillRect/>
          </a:stretch>
        </p:blipFill>
        <p:spPr>
          <a:xfrm rot="5400000">
            <a:off x="4009505" y="3258194"/>
            <a:ext cx="4306193" cy="2444531"/>
          </a:xfrm>
          <a:prstGeom prst="rect">
            <a:avLst/>
          </a:prstGeom>
          <a:ln>
            <a:noFill/>
          </a:ln>
          <a:effectLst>
            <a:outerShdw blurRad="190500" algn="tl" rotWithShape="0">
              <a:srgbClr val="000000">
                <a:alpha val="70000"/>
              </a:srgbClr>
            </a:outerShdw>
          </a:effectLst>
        </p:spPr>
      </p:pic>
      <p:pic>
        <p:nvPicPr>
          <p:cNvPr id="8" name="Picture 7"/>
          <p:cNvPicPr/>
          <p:nvPr/>
        </p:nvPicPr>
        <p:blipFill>
          <a:blip r:embed="rId3"/>
          <a:stretch>
            <a:fillRect/>
          </a:stretch>
        </p:blipFill>
        <p:spPr>
          <a:xfrm rot="5400000">
            <a:off x="6564183" y="3339637"/>
            <a:ext cx="4306194" cy="22816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7745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3050"/>
            <a:ext cx="8229600" cy="11430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E" dirty="0">
                <a:solidFill>
                  <a:srgbClr val="92D050"/>
                </a:solidFill>
              </a:rPr>
              <a:t>Litter Management Plan 2018-2020</a:t>
            </a:r>
          </a:p>
        </p:txBody>
      </p:sp>
      <p:sp>
        <p:nvSpPr>
          <p:cNvPr id="3" name="Content Placeholder 4"/>
          <p:cNvSpPr txBox="1">
            <a:spLocks/>
          </p:cNvSpPr>
          <p:nvPr/>
        </p:nvSpPr>
        <p:spPr>
          <a:xfrm>
            <a:off x="439389" y="1494705"/>
            <a:ext cx="6851104" cy="436576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2D050"/>
              </a:buClr>
            </a:pPr>
            <a:r>
              <a:rPr lang="en-IE" sz="2800" dirty="0"/>
              <a:t>Dog Friendly Walking Routes</a:t>
            </a:r>
          </a:p>
          <a:p>
            <a:pPr marL="109728" indent="0">
              <a:buClr>
                <a:srgbClr val="92D050"/>
              </a:buClr>
              <a:buFont typeface="Wingdings 3" charset="2"/>
              <a:buNone/>
            </a:pPr>
            <a:endParaRPr lang="en-IE" sz="2800" dirty="0"/>
          </a:p>
          <a:p>
            <a:pPr>
              <a:buClr>
                <a:srgbClr val="92D050"/>
              </a:buClr>
            </a:pPr>
            <a:r>
              <a:rPr lang="en-IE" sz="2800" dirty="0"/>
              <a:t>Dog Friendly Area</a:t>
            </a:r>
          </a:p>
          <a:p>
            <a:pPr>
              <a:buClr>
                <a:srgbClr val="92D050"/>
              </a:buClr>
            </a:pPr>
            <a:endParaRPr lang="en-IE" sz="2800" dirty="0"/>
          </a:p>
          <a:p>
            <a:pPr>
              <a:buClr>
                <a:srgbClr val="92D050"/>
              </a:buClr>
            </a:pPr>
            <a:r>
              <a:rPr lang="en-IE" sz="2800" dirty="0"/>
              <a:t>Dog Fouling Campaign</a:t>
            </a:r>
          </a:p>
          <a:p>
            <a:pPr marL="109728" indent="0">
              <a:buFont typeface="Wingdings 3" charset="2"/>
              <a:buNone/>
            </a:pPr>
            <a:r>
              <a:rPr lang="en-IE" sz="2800" dirty="0"/>
              <a:t>   Dogs Trust – Big Scoop Campaign</a:t>
            </a:r>
          </a:p>
          <a:p>
            <a:pPr marL="109728" indent="0">
              <a:buFont typeface="Wingdings 3" charset="2"/>
              <a:buNone/>
            </a:pPr>
            <a:endParaRPr lang="en-IE" sz="2800" dirty="0"/>
          </a:p>
          <a:p>
            <a:pPr>
              <a:buClr>
                <a:srgbClr val="92D050"/>
              </a:buClr>
            </a:pPr>
            <a:r>
              <a:rPr lang="en-IE" sz="2800" dirty="0"/>
              <a:t>County Litter Campaign (12yr-25yr)</a:t>
            </a:r>
          </a:p>
          <a:p>
            <a:endParaRPr lang="en-IE" sz="2800" dirty="0"/>
          </a:p>
        </p:txBody>
      </p:sp>
      <p:pic>
        <p:nvPicPr>
          <p:cNvPr id="4" name="Content Placeholder 7"/>
          <p:cNvPicPr>
            <a:picLocks noChangeAspect="1"/>
          </p:cNvPicPr>
          <p:nvPr/>
        </p:nvPicPr>
        <p:blipFill>
          <a:blip r:embed="rId2"/>
          <a:stretch>
            <a:fillRect/>
          </a:stretch>
        </p:blipFill>
        <p:spPr>
          <a:xfrm>
            <a:off x="5580111" y="1628799"/>
            <a:ext cx="4392715" cy="2635629"/>
          </a:xfrm>
          <a:prstGeom prst="rect">
            <a:avLst/>
          </a:prstGeom>
        </p:spPr>
      </p:pic>
    </p:spTree>
    <p:extLst>
      <p:ext uri="{BB962C8B-B14F-4D97-AF65-F5344CB8AC3E}">
        <p14:creationId xmlns:p14="http://schemas.microsoft.com/office/powerpoint/2010/main" val="271905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539552" y="620687"/>
            <a:ext cx="8421568" cy="991981"/>
          </a:xfrm>
          <a:prstGeom prst="rect">
            <a:avLst/>
          </a:prstGeom>
        </p:spPr>
        <p:txBody>
          <a:bodyPr>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E" b="1" dirty="0">
                <a:solidFill>
                  <a:srgbClr val="92D050"/>
                </a:solidFill>
              </a:rPr>
              <a:t>Kilkenny County Council Green Charter for Festivals and Community Events </a:t>
            </a:r>
          </a:p>
        </p:txBody>
      </p:sp>
      <p:graphicFrame>
        <p:nvGraphicFramePr>
          <p:cNvPr id="3" name="Object 2"/>
          <p:cNvGraphicFramePr>
            <a:graphicFrameLocks noChangeAspect="1"/>
          </p:cNvGraphicFramePr>
          <p:nvPr>
            <p:extLst>
              <p:ext uri="{D42A27DB-BD31-4B8C-83A1-F6EECF244321}">
                <p14:modId xmlns:p14="http://schemas.microsoft.com/office/powerpoint/2010/main" val="3881427050"/>
              </p:ext>
            </p:extLst>
          </p:nvPr>
        </p:nvGraphicFramePr>
        <p:xfrm>
          <a:off x="835897" y="1822799"/>
          <a:ext cx="3456384" cy="4896544"/>
        </p:xfrm>
        <a:graphic>
          <a:graphicData uri="http://schemas.openxmlformats.org/presentationml/2006/ole">
            <mc:AlternateContent xmlns:mc="http://schemas.openxmlformats.org/markup-compatibility/2006">
              <mc:Choice xmlns:v="urn:schemas-microsoft-com:vml" Requires="v">
                <p:oleObj spid="_x0000_s4114" name="Acrobat Document" r:id="rId3" imgW="5667119" imgH="8019810" progId="AcroExch.Document.11">
                  <p:embed/>
                </p:oleObj>
              </mc:Choice>
              <mc:Fallback>
                <p:oleObj name="Acrobat Document" r:id="rId3" imgW="5667119" imgH="8019810" progId="AcroExch.Document.11">
                  <p:embed/>
                  <p:pic>
                    <p:nvPicPr>
                      <p:cNvPr id="12" name="Object 11"/>
                      <p:cNvPicPr/>
                      <p:nvPr/>
                    </p:nvPicPr>
                    <p:blipFill>
                      <a:blip r:embed="rId4"/>
                      <a:stretch>
                        <a:fillRect/>
                      </a:stretch>
                    </p:blipFill>
                    <p:spPr>
                      <a:xfrm>
                        <a:off x="835897" y="1822799"/>
                        <a:ext cx="3456384" cy="4896544"/>
                      </a:xfrm>
                      <a:prstGeom prst="rect">
                        <a:avLst/>
                      </a:prstGeom>
                    </p:spPr>
                  </p:pic>
                </p:oleObj>
              </mc:Fallback>
            </mc:AlternateContent>
          </a:graphicData>
        </a:graphic>
      </p:graphicFrame>
      <p:pic>
        <p:nvPicPr>
          <p:cNvPr id="4" name="Picture 3"/>
          <p:cNvPicPr>
            <a:picLocks noChangeAspect="1"/>
          </p:cNvPicPr>
          <p:nvPr/>
        </p:nvPicPr>
        <p:blipFill>
          <a:blip r:embed="rId5"/>
          <a:stretch>
            <a:fillRect/>
          </a:stretch>
        </p:blipFill>
        <p:spPr>
          <a:xfrm>
            <a:off x="7625890" y="1822799"/>
            <a:ext cx="2187924" cy="206445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6"/>
          <a:stretch>
            <a:fillRect/>
          </a:stretch>
        </p:blipFill>
        <p:spPr>
          <a:xfrm>
            <a:off x="4465765" y="2251328"/>
            <a:ext cx="2986641" cy="111187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7"/>
          <a:stretch>
            <a:fillRect/>
          </a:stretch>
        </p:blipFill>
        <p:spPr>
          <a:xfrm>
            <a:off x="4932040" y="4001864"/>
            <a:ext cx="3630069" cy="24471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4100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1644" y="290945"/>
            <a:ext cx="8433983" cy="6197441"/>
          </a:xfrm>
          <a:prstGeom prst="rect">
            <a:avLst/>
          </a:prstGeom>
        </p:spPr>
      </p:pic>
    </p:spTree>
    <p:extLst>
      <p:ext uri="{BB962C8B-B14F-4D97-AF65-F5344CB8AC3E}">
        <p14:creationId xmlns:p14="http://schemas.microsoft.com/office/powerpoint/2010/main" val="377869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30676"/>
            <a:ext cx="9241729" cy="1320800"/>
          </a:xfrm>
        </p:spPr>
        <p:txBody>
          <a:bodyPr>
            <a:normAutofit fontScale="90000"/>
          </a:bodyPr>
          <a:lstStyle/>
          <a:p>
            <a:br>
              <a:rPr lang="en-IE" b="1" u="sng" dirty="0"/>
            </a:br>
            <a:br>
              <a:rPr lang="en-IE" b="1" u="sng" dirty="0"/>
            </a:br>
            <a:r>
              <a:rPr lang="en-IE" sz="3100" b="1" u="sng" dirty="0"/>
              <a:t>Continued growth in usage of Recycling Bring Centres</a:t>
            </a:r>
            <a:br>
              <a:rPr lang="en-IE" dirty="0"/>
            </a:br>
            <a:endParaRPr lang="en-IE" dirty="0"/>
          </a:p>
        </p:txBody>
      </p:sp>
      <p:sp>
        <p:nvSpPr>
          <p:cNvPr id="3" name="Content Placeholder 2"/>
          <p:cNvSpPr>
            <a:spLocks noGrp="1"/>
          </p:cNvSpPr>
          <p:nvPr>
            <p:ph sz="half" idx="1"/>
          </p:nvPr>
        </p:nvSpPr>
        <p:spPr/>
        <p:txBody>
          <a:bodyPr>
            <a:normAutofit/>
          </a:bodyPr>
          <a:lstStyle/>
          <a:p>
            <a:pPr marL="0" indent="0">
              <a:buNone/>
            </a:pPr>
            <a:endParaRPr lang="en-IE" b="1" dirty="0"/>
          </a:p>
          <a:p>
            <a:pPr marL="0" indent="0">
              <a:buNone/>
            </a:pPr>
            <a:r>
              <a:rPr lang="en-IE" b="1" dirty="0"/>
              <a:t> </a:t>
            </a:r>
            <a:endParaRPr lang="en-IE" dirty="0"/>
          </a:p>
        </p:txBody>
      </p:sp>
      <p:pic>
        <p:nvPicPr>
          <p:cNvPr id="6" name="Content Placeholder 5"/>
          <p:cNvPicPr>
            <a:picLocks noGrp="1" noChangeAspect="1"/>
          </p:cNvPicPr>
          <p:nvPr>
            <p:ph sz="half" idx="2"/>
          </p:nvPr>
        </p:nvPicPr>
        <p:blipFill>
          <a:blip r:embed="rId3"/>
          <a:stretch>
            <a:fillRect/>
          </a:stretch>
        </p:blipFill>
        <p:spPr>
          <a:xfrm>
            <a:off x="4915555" y="2342606"/>
            <a:ext cx="5756725" cy="4078108"/>
          </a:xfrm>
          <a:prstGeom prst="rect">
            <a:avLst/>
          </a:prstGeom>
          <a:ln>
            <a:noFill/>
          </a:ln>
          <a:effectLst>
            <a:outerShdw blurRad="190500" algn="tl" rotWithShape="0">
              <a:srgbClr val="000000">
                <a:alpha val="70000"/>
              </a:srgbClr>
            </a:outerShdw>
          </a:effectLst>
        </p:spPr>
      </p:pic>
      <p:graphicFrame>
        <p:nvGraphicFramePr>
          <p:cNvPr id="5" name="Object 4"/>
          <p:cNvGraphicFramePr>
            <a:graphicFrameLocks noChangeAspect="1"/>
          </p:cNvGraphicFramePr>
          <p:nvPr>
            <p:extLst/>
          </p:nvPr>
        </p:nvGraphicFramePr>
        <p:xfrm>
          <a:off x="2075406" y="205170"/>
          <a:ext cx="5571926" cy="1337192"/>
        </p:xfrm>
        <a:graphic>
          <a:graphicData uri="http://schemas.openxmlformats.org/presentationml/2006/ole">
            <mc:AlternateContent xmlns:mc="http://schemas.openxmlformats.org/markup-compatibility/2006">
              <mc:Choice xmlns:v="urn:schemas-microsoft-com:vml" Requires="v">
                <p:oleObj spid="_x0000_s6152" name="Acrobat Document" r:id="rId4" imgW="22677120" imgH="5402376" progId="AcroExch.Document.11">
                  <p:embed/>
                </p:oleObj>
              </mc:Choice>
              <mc:Fallback>
                <p:oleObj name="Acrobat Document" r:id="rId4" imgW="22677120" imgH="5402376" progId="AcroExch.Document.11">
                  <p:embed/>
                  <p:pic>
                    <p:nvPicPr>
                      <p:cNvPr id="5" name="Object 4"/>
                      <p:cNvPicPr/>
                      <p:nvPr/>
                    </p:nvPicPr>
                    <p:blipFill>
                      <a:blip r:embed="rId5"/>
                      <a:stretch>
                        <a:fillRect/>
                      </a:stretch>
                    </p:blipFill>
                    <p:spPr>
                      <a:xfrm>
                        <a:off x="2075406" y="205170"/>
                        <a:ext cx="5571926" cy="1337192"/>
                      </a:xfrm>
                      <a:prstGeom prst="rect">
                        <a:avLst/>
                      </a:prstGeom>
                    </p:spPr>
                  </p:pic>
                </p:oleObj>
              </mc:Fallback>
            </mc:AlternateContent>
          </a:graphicData>
        </a:graphic>
      </p:graphicFrame>
      <p:sp>
        <p:nvSpPr>
          <p:cNvPr id="7" name="Content Placeholder 2"/>
          <p:cNvSpPr txBox="1">
            <a:spLocks/>
          </p:cNvSpPr>
          <p:nvPr/>
        </p:nvSpPr>
        <p:spPr>
          <a:xfrm>
            <a:off x="623148" y="2342606"/>
            <a:ext cx="4184035" cy="418011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IE" dirty="0"/>
              <a:t>Bring Centres increased from 43 to 46</a:t>
            </a:r>
          </a:p>
          <a:p>
            <a:pPr>
              <a:lnSpc>
                <a:spcPct val="120000"/>
              </a:lnSpc>
              <a:spcBef>
                <a:spcPts val="0"/>
              </a:spcBef>
            </a:pPr>
            <a:r>
              <a:rPr lang="en-IE" sz="1400" dirty="0"/>
              <a:t>ALDI Ferrybank June – 25 tonnes</a:t>
            </a:r>
          </a:p>
          <a:p>
            <a:pPr>
              <a:lnSpc>
                <a:spcPct val="120000"/>
              </a:lnSpc>
              <a:spcBef>
                <a:spcPts val="0"/>
              </a:spcBef>
            </a:pPr>
            <a:r>
              <a:rPr lang="en-IE" sz="1400" dirty="0"/>
              <a:t>Urlingford  June – 21 tonnes</a:t>
            </a:r>
          </a:p>
          <a:p>
            <a:pPr>
              <a:lnSpc>
                <a:spcPct val="120000"/>
              </a:lnSpc>
              <a:spcBef>
                <a:spcPts val="0"/>
              </a:spcBef>
            </a:pPr>
            <a:r>
              <a:rPr lang="en-IE" sz="1400" dirty="0"/>
              <a:t>The Rower June – 5 tonnes</a:t>
            </a:r>
          </a:p>
          <a:p>
            <a:pPr marL="0" indent="0">
              <a:buNone/>
            </a:pPr>
            <a:r>
              <a:rPr lang="en-IE" dirty="0"/>
              <a:t>Bring Centre in Graig &amp; Stoneyford  relocated </a:t>
            </a:r>
          </a:p>
          <a:p>
            <a:pPr marL="0" indent="0">
              <a:buNone/>
            </a:pPr>
            <a:r>
              <a:rPr lang="en-IE" dirty="0"/>
              <a:t>Signage upgrades - 11no. Bring Centres</a:t>
            </a:r>
          </a:p>
          <a:p>
            <a:pPr marL="0" indent="0">
              <a:buNone/>
            </a:pPr>
            <a:r>
              <a:rPr lang="en-IE" dirty="0"/>
              <a:t>Enforcement Equip. – 10 no. CCTV </a:t>
            </a:r>
          </a:p>
          <a:p>
            <a:pPr marL="0" indent="0">
              <a:buNone/>
            </a:pPr>
            <a:r>
              <a:rPr lang="en-IE" dirty="0"/>
              <a:t>1,775t glass &amp; 106t of alum and steel. </a:t>
            </a:r>
          </a:p>
          <a:p>
            <a:pPr marL="0" indent="0">
              <a:buNone/>
            </a:pPr>
            <a:r>
              <a:rPr lang="en-IE" dirty="0"/>
              <a:t>Loughboy Shopping Centre remains the busiest with 130 tonnes.</a:t>
            </a:r>
          </a:p>
          <a:p>
            <a:pPr marL="0" indent="0">
              <a:buNone/>
            </a:pPr>
            <a:r>
              <a:rPr lang="en-IE" dirty="0"/>
              <a:t>-----------------  2020   ---------------------</a:t>
            </a:r>
          </a:p>
          <a:p>
            <a:pPr marL="0" indent="0">
              <a:buNone/>
            </a:pPr>
            <a:r>
              <a:rPr lang="en-IE" dirty="0"/>
              <a:t>Continue roll-out signage improvements</a:t>
            </a:r>
          </a:p>
          <a:p>
            <a:pPr marL="0" indent="0">
              <a:buNone/>
            </a:pPr>
            <a:r>
              <a:rPr lang="en-IE" dirty="0"/>
              <a:t>Relocation / Enhancement of Inistioge </a:t>
            </a:r>
          </a:p>
          <a:p>
            <a:pPr marL="0" indent="0">
              <a:buNone/>
            </a:pPr>
            <a:r>
              <a:rPr lang="en-IE" dirty="0"/>
              <a:t>Complete branding of Textile Banks </a:t>
            </a:r>
          </a:p>
          <a:p>
            <a:endParaRPr lang="en-IE" dirty="0"/>
          </a:p>
          <a:p>
            <a:endParaRPr lang="en-IE" dirty="0"/>
          </a:p>
        </p:txBody>
      </p:sp>
    </p:spTree>
    <p:extLst>
      <p:ext uri="{BB962C8B-B14F-4D97-AF65-F5344CB8AC3E}">
        <p14:creationId xmlns:p14="http://schemas.microsoft.com/office/powerpoint/2010/main" val="300808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922" y="460262"/>
            <a:ext cx="8596668" cy="1320800"/>
          </a:xfrm>
        </p:spPr>
        <p:txBody>
          <a:bodyPr/>
          <a:lstStyle/>
          <a:p>
            <a:r>
              <a:rPr lang="en-IE" dirty="0"/>
              <a:t>Climate Action Regional Office (CARO)</a:t>
            </a:r>
          </a:p>
        </p:txBody>
      </p:sp>
      <p:pic>
        <p:nvPicPr>
          <p:cNvPr id="6" name="Content Placeholder 5"/>
          <p:cNvPicPr>
            <a:picLocks noGrp="1" noChangeAspect="1"/>
          </p:cNvPicPr>
          <p:nvPr>
            <p:ph sz="half" idx="1"/>
          </p:nvPr>
        </p:nvPicPr>
        <p:blipFill>
          <a:blip r:embed="rId2"/>
          <a:stretch>
            <a:fillRect/>
          </a:stretch>
        </p:blipFill>
        <p:spPr>
          <a:xfrm>
            <a:off x="8943702" y="3061483"/>
            <a:ext cx="3056709" cy="3666047"/>
          </a:xfrm>
          <a:prstGeom prst="rect">
            <a:avLst/>
          </a:prstGeom>
          <a:ln>
            <a:noFill/>
          </a:ln>
          <a:effectLst>
            <a:outerShdw blurRad="190500" algn="tl" rotWithShape="0">
              <a:srgbClr val="000000">
                <a:alpha val="70000"/>
              </a:srgbClr>
            </a:outerShdw>
          </a:effectLst>
        </p:spPr>
      </p:pic>
      <p:pic>
        <p:nvPicPr>
          <p:cNvPr id="5" name="Content Placeholder 4"/>
          <p:cNvPicPr>
            <a:picLocks noGrp="1" noChangeAspect="1"/>
          </p:cNvPicPr>
          <p:nvPr>
            <p:ph sz="half" idx="2"/>
          </p:nvPr>
        </p:nvPicPr>
        <p:blipFill>
          <a:blip r:embed="rId3"/>
          <a:stretch>
            <a:fillRect/>
          </a:stretch>
        </p:blipFill>
        <p:spPr>
          <a:xfrm>
            <a:off x="6394640" y="1120662"/>
            <a:ext cx="3411210" cy="3383439"/>
          </a:xfrm>
          <a:prstGeom prst="rect">
            <a:avLst/>
          </a:prstGeom>
          <a:ln>
            <a:noFill/>
          </a:ln>
          <a:effectLst>
            <a:outerShdw blurRad="190500" algn="tl" rotWithShape="0">
              <a:srgbClr val="000000">
                <a:alpha val="70000"/>
              </a:srgbClr>
            </a:outerShdw>
          </a:effectLst>
        </p:spPr>
      </p:pic>
      <p:sp>
        <p:nvSpPr>
          <p:cNvPr id="7" name="Content Placeholder 2"/>
          <p:cNvSpPr txBox="1">
            <a:spLocks/>
          </p:cNvSpPr>
          <p:nvPr/>
        </p:nvSpPr>
        <p:spPr>
          <a:xfrm>
            <a:off x="435049" y="1375953"/>
            <a:ext cx="5791580" cy="52406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IE" dirty="0"/>
              <a:t>April 2018 – 5 year funding from DCCAE </a:t>
            </a:r>
          </a:p>
          <a:p>
            <a:pPr marL="0" indent="0">
              <a:buNone/>
            </a:pPr>
            <a:r>
              <a:rPr lang="en-IE" dirty="0"/>
              <a:t>CARO Mandated to: </a:t>
            </a:r>
          </a:p>
          <a:p>
            <a:r>
              <a:rPr lang="en-IE" b="1" dirty="0">
                <a:solidFill>
                  <a:srgbClr val="002060"/>
                </a:solidFill>
              </a:rPr>
              <a:t>Build</a:t>
            </a:r>
            <a:r>
              <a:rPr lang="en-IE" b="1" dirty="0"/>
              <a:t> </a:t>
            </a:r>
            <a:r>
              <a:rPr lang="en-IE" dirty="0"/>
              <a:t>on</a:t>
            </a:r>
            <a:r>
              <a:rPr lang="en-IE" b="1" dirty="0"/>
              <a:t> </a:t>
            </a:r>
            <a:r>
              <a:rPr lang="en-IE" dirty="0"/>
              <a:t>Experience &amp; Expertise  </a:t>
            </a:r>
          </a:p>
          <a:p>
            <a:r>
              <a:rPr lang="en-IE" b="1" dirty="0">
                <a:solidFill>
                  <a:srgbClr val="002060"/>
                </a:solidFill>
              </a:rPr>
              <a:t>Coordinate and Facilitate</a:t>
            </a:r>
            <a:r>
              <a:rPr lang="en-IE" dirty="0">
                <a:solidFill>
                  <a:srgbClr val="002060"/>
                </a:solidFill>
              </a:rPr>
              <a:t> </a:t>
            </a:r>
            <a:r>
              <a:rPr lang="en-IE" dirty="0"/>
              <a:t>Climate Action &amp; Build Capacity within LA Sector</a:t>
            </a:r>
          </a:p>
          <a:p>
            <a:r>
              <a:rPr lang="en-IE" b="1" dirty="0">
                <a:solidFill>
                  <a:srgbClr val="002060"/>
                </a:solidFill>
              </a:rPr>
              <a:t>Coordinate</a:t>
            </a:r>
            <a:r>
              <a:rPr lang="en-IE" dirty="0"/>
              <a:t> Engagement across Various Agencies and Government Departments</a:t>
            </a:r>
          </a:p>
          <a:p>
            <a:r>
              <a:rPr lang="en-IE" b="1" dirty="0">
                <a:solidFill>
                  <a:srgbClr val="002060"/>
                </a:solidFill>
              </a:rPr>
              <a:t>Translate</a:t>
            </a:r>
            <a:r>
              <a:rPr lang="en-IE" b="1" dirty="0"/>
              <a:t> </a:t>
            </a:r>
            <a:r>
              <a:rPr lang="en-IE" dirty="0"/>
              <a:t>Sectoral Efforts to Local Level</a:t>
            </a:r>
          </a:p>
          <a:p>
            <a:pPr marL="0" indent="0">
              <a:buNone/>
            </a:pPr>
            <a:r>
              <a:rPr lang="en-IE" dirty="0"/>
              <a:t>Competitive Process – Kilkenny Co. Co. Partner Authority – April 2019  </a:t>
            </a:r>
          </a:p>
          <a:p>
            <a:pPr marL="0" indent="0">
              <a:buNone/>
            </a:pPr>
            <a:r>
              <a:rPr lang="en-IE" dirty="0"/>
              <a:t>CCAS adopted Sept 2019, 95 Actions, 116 Sub-actions up to end 2020.</a:t>
            </a:r>
          </a:p>
          <a:p>
            <a:pPr marL="0" indent="0">
              <a:buNone/>
            </a:pPr>
            <a:r>
              <a:rPr lang="en-IE" dirty="0"/>
              <a:t>Nov 2019- Senior Staff Workshop, Sub-actions increased to 235 with designated Lead Section, Lead Person, KPI – End of year report on progress</a:t>
            </a:r>
          </a:p>
          <a:p>
            <a:pPr marL="0" indent="0">
              <a:buNone/>
            </a:pPr>
            <a:r>
              <a:rPr lang="en-IE" dirty="0"/>
              <a:t>Whole Organisation Plan encompassing all Sections </a:t>
            </a:r>
          </a:p>
        </p:txBody>
      </p:sp>
    </p:spTree>
    <p:extLst>
      <p:ext uri="{BB962C8B-B14F-4D97-AF65-F5344CB8AC3E}">
        <p14:creationId xmlns:p14="http://schemas.microsoft.com/office/powerpoint/2010/main" val="296944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Energy Usage 2020 &amp; 2030 Targets</a:t>
            </a:r>
          </a:p>
        </p:txBody>
      </p:sp>
      <p:sp>
        <p:nvSpPr>
          <p:cNvPr id="3" name="Content Placeholder 2"/>
          <p:cNvSpPr>
            <a:spLocks noGrp="1"/>
          </p:cNvSpPr>
          <p:nvPr>
            <p:ph sz="half" idx="1"/>
          </p:nvPr>
        </p:nvSpPr>
        <p:spPr>
          <a:xfrm>
            <a:off x="677334" y="1645920"/>
            <a:ext cx="4356220" cy="4676503"/>
          </a:xfrm>
        </p:spPr>
        <p:txBody>
          <a:bodyPr>
            <a:normAutofit/>
          </a:bodyPr>
          <a:lstStyle/>
          <a:p>
            <a:r>
              <a:rPr lang="en-US" dirty="0"/>
              <a:t>The Public Sector in Ireland is tasked with reducing their energy consumption by 33% by 2020 from their baseline year. </a:t>
            </a:r>
          </a:p>
          <a:p>
            <a:r>
              <a:rPr lang="en-US" dirty="0"/>
              <a:t>The baseline year for Kilkenny County Council is 2009</a:t>
            </a:r>
          </a:p>
          <a:p>
            <a:r>
              <a:rPr lang="en-IE" b="1" u="sng" dirty="0">
                <a:solidFill>
                  <a:srgbClr val="FF0000"/>
                </a:solidFill>
              </a:rPr>
              <a:t>Draft</a:t>
            </a:r>
            <a:r>
              <a:rPr lang="en-IE" dirty="0"/>
              <a:t> Local Authority  Energy Performance Review 2019</a:t>
            </a:r>
          </a:p>
          <a:p>
            <a:r>
              <a:rPr lang="en-IE" dirty="0"/>
              <a:t>2030 Target 50% from base Year</a:t>
            </a:r>
          </a:p>
          <a:p>
            <a:r>
              <a:rPr lang="en-IE" dirty="0"/>
              <a:t>The international standard ISO 50001 specifies requirements for establishing, implementing, maintaining and improving an energy management system</a:t>
            </a:r>
          </a:p>
          <a:p>
            <a:endParaRPr lang="en-IE" dirty="0"/>
          </a:p>
        </p:txBody>
      </p:sp>
      <p:pic>
        <p:nvPicPr>
          <p:cNvPr id="6" name="Content Placeholder 5"/>
          <p:cNvPicPr>
            <a:picLocks noGrp="1" noChangeAspect="1"/>
          </p:cNvPicPr>
          <p:nvPr>
            <p:ph sz="half" idx="2"/>
          </p:nvPr>
        </p:nvPicPr>
        <p:blipFill>
          <a:blip r:embed="rId2"/>
          <a:stretch>
            <a:fillRect/>
          </a:stretch>
        </p:blipFill>
        <p:spPr>
          <a:xfrm>
            <a:off x="4997861" y="1645920"/>
            <a:ext cx="4929911" cy="5110953"/>
          </a:xfrm>
          <a:prstGeom prst="rect">
            <a:avLst/>
          </a:prstGeom>
        </p:spPr>
      </p:pic>
    </p:spTree>
    <p:extLst>
      <p:ext uri="{BB962C8B-B14F-4D97-AF65-F5344CB8AC3E}">
        <p14:creationId xmlns:p14="http://schemas.microsoft.com/office/powerpoint/2010/main" val="2141992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6" y="256309"/>
            <a:ext cx="8596668" cy="668482"/>
          </a:xfrm>
        </p:spPr>
        <p:txBody>
          <a:bodyPr/>
          <a:lstStyle/>
          <a:p>
            <a:r>
              <a:rPr lang="en-IE" dirty="0"/>
              <a:t>                  Control of Horses </a:t>
            </a:r>
          </a:p>
        </p:txBody>
      </p:sp>
      <p:sp>
        <p:nvSpPr>
          <p:cNvPr id="3" name="Content Placeholder 2"/>
          <p:cNvSpPr>
            <a:spLocks noGrp="1"/>
          </p:cNvSpPr>
          <p:nvPr>
            <p:ph sz="half" idx="1"/>
          </p:nvPr>
        </p:nvSpPr>
        <p:spPr>
          <a:xfrm>
            <a:off x="313510" y="924792"/>
            <a:ext cx="4547860" cy="5754682"/>
          </a:xfrm>
        </p:spPr>
        <p:txBody>
          <a:bodyPr>
            <a:normAutofit/>
          </a:bodyPr>
          <a:lstStyle/>
          <a:p>
            <a:pPr marL="0" indent="0">
              <a:buNone/>
            </a:pPr>
            <a:r>
              <a:rPr lang="en-IE" sz="2200" u="sng" dirty="0">
                <a:solidFill>
                  <a:schemeClr val="accent1">
                    <a:lumMod val="75000"/>
                  </a:schemeClr>
                </a:solidFill>
              </a:rPr>
              <a:t>Statistics 2020 (To-date)</a:t>
            </a:r>
          </a:p>
          <a:p>
            <a:r>
              <a:rPr lang="en-IE" sz="2200" dirty="0"/>
              <a:t>Between Sept 18 &amp; March 19        50 - 70 in City &amp; Environs </a:t>
            </a:r>
          </a:p>
          <a:p>
            <a:r>
              <a:rPr lang="en-IE" sz="2200" dirty="0"/>
              <a:t>Reduced to 30 – 35 horses now </a:t>
            </a:r>
          </a:p>
          <a:p>
            <a:r>
              <a:rPr lang="en-IE" sz="2200" dirty="0"/>
              <a:t>28 No. of Horses Seized  </a:t>
            </a:r>
          </a:p>
          <a:p>
            <a:r>
              <a:rPr lang="en-IE" sz="2200" dirty="0"/>
              <a:t>4 No. Horses Surrendered </a:t>
            </a:r>
          </a:p>
          <a:p>
            <a:r>
              <a:rPr lang="en-IE" sz="2200" dirty="0"/>
              <a:t>1 No. Horse returned </a:t>
            </a:r>
          </a:p>
          <a:p>
            <a:r>
              <a:rPr lang="en-IE" sz="2200" dirty="0"/>
              <a:t>15 sites identified in Private Ownership- seeking agreement (11)</a:t>
            </a:r>
          </a:p>
          <a:p>
            <a:r>
              <a:rPr lang="en-IE" sz="2200" dirty="0"/>
              <a:t>Cost per animal Circa. €1,143 for 5 days</a:t>
            </a:r>
          </a:p>
          <a:p>
            <a:r>
              <a:rPr lang="en-IE" sz="2200" dirty="0"/>
              <a:t>Low value, easy  to replaced </a:t>
            </a:r>
          </a:p>
        </p:txBody>
      </p:sp>
      <p:sp>
        <p:nvSpPr>
          <p:cNvPr id="4" name="Content Placeholder 3"/>
          <p:cNvSpPr>
            <a:spLocks noGrp="1"/>
          </p:cNvSpPr>
          <p:nvPr>
            <p:ph sz="half" idx="2"/>
          </p:nvPr>
        </p:nvSpPr>
        <p:spPr>
          <a:xfrm>
            <a:off x="4861370" y="924791"/>
            <a:ext cx="4880507" cy="5537555"/>
          </a:xfrm>
        </p:spPr>
        <p:txBody>
          <a:bodyPr>
            <a:normAutofit/>
          </a:bodyPr>
          <a:lstStyle/>
          <a:p>
            <a:pPr marL="0" indent="0">
              <a:buNone/>
            </a:pPr>
            <a:r>
              <a:rPr lang="en-IE" sz="2400" u="sng" dirty="0">
                <a:solidFill>
                  <a:schemeClr val="accent1">
                    <a:lumMod val="75000"/>
                  </a:schemeClr>
                </a:solidFill>
              </a:rPr>
              <a:t>Bye-laws 2020</a:t>
            </a:r>
          </a:p>
          <a:p>
            <a:pPr marL="0" indent="0">
              <a:buNone/>
            </a:pPr>
            <a:r>
              <a:rPr lang="en-IE" sz="2400" dirty="0">
                <a:solidFill>
                  <a:schemeClr val="tx1"/>
                </a:solidFill>
              </a:rPr>
              <a:t>Enact existing 2015 Bye-Laws</a:t>
            </a:r>
          </a:p>
          <a:p>
            <a:pPr marL="0" indent="0">
              <a:buNone/>
            </a:pPr>
            <a:r>
              <a:rPr lang="en-IE" sz="2400" dirty="0">
                <a:solidFill>
                  <a:schemeClr val="tx1"/>
                </a:solidFill>
              </a:rPr>
              <a:t>Exclusion Zone Areas – 20 Streets</a:t>
            </a:r>
          </a:p>
          <a:p>
            <a:pPr marL="0" indent="0">
              <a:buNone/>
            </a:pPr>
            <a:r>
              <a:rPr lang="en-IE" sz="2400" dirty="0">
                <a:solidFill>
                  <a:schemeClr val="tx1"/>
                </a:solidFill>
              </a:rPr>
              <a:t>Legal clarification sought</a:t>
            </a:r>
          </a:p>
          <a:p>
            <a:pPr>
              <a:spcBef>
                <a:spcPts val="0"/>
              </a:spcBef>
            </a:pPr>
            <a:r>
              <a:rPr lang="en-IE" sz="2400" dirty="0">
                <a:solidFill>
                  <a:schemeClr val="tx1"/>
                </a:solidFill>
              </a:rPr>
              <a:t>	FPN / Prosecutions</a:t>
            </a:r>
          </a:p>
          <a:p>
            <a:pPr>
              <a:spcBef>
                <a:spcPts val="0"/>
              </a:spcBef>
            </a:pPr>
            <a:r>
              <a:rPr lang="en-IE" sz="2400" dirty="0">
                <a:solidFill>
                  <a:schemeClr val="tx1"/>
                </a:solidFill>
              </a:rPr>
              <a:t>	Demarcation </a:t>
            </a:r>
          </a:p>
          <a:p>
            <a:pPr>
              <a:spcBef>
                <a:spcPts val="0"/>
              </a:spcBef>
            </a:pPr>
            <a:endParaRPr lang="en-IE" sz="2400" dirty="0">
              <a:solidFill>
                <a:schemeClr val="tx1"/>
              </a:solidFill>
            </a:endParaRPr>
          </a:p>
          <a:p>
            <a:pPr marL="0" indent="0">
              <a:spcBef>
                <a:spcPts val="0"/>
              </a:spcBef>
              <a:buNone/>
            </a:pPr>
            <a:r>
              <a:rPr lang="en-IE" sz="2400" dirty="0">
                <a:solidFill>
                  <a:schemeClr val="tx1"/>
                </a:solidFill>
              </a:rPr>
              <a:t>Present Draft to SPC in 9</a:t>
            </a:r>
            <a:r>
              <a:rPr lang="en-IE" sz="2400" baseline="30000" dirty="0">
                <a:solidFill>
                  <a:schemeClr val="tx1"/>
                </a:solidFill>
              </a:rPr>
              <a:t>th</a:t>
            </a:r>
            <a:r>
              <a:rPr lang="en-IE" sz="2400" dirty="0">
                <a:solidFill>
                  <a:schemeClr val="tx1"/>
                </a:solidFill>
              </a:rPr>
              <a:t> March, subject to recommendation </a:t>
            </a:r>
          </a:p>
          <a:p>
            <a:pPr marL="0" indent="0">
              <a:spcBef>
                <a:spcPts val="0"/>
              </a:spcBef>
              <a:buNone/>
            </a:pPr>
            <a:endParaRPr lang="en-IE" sz="2400" dirty="0">
              <a:solidFill>
                <a:schemeClr val="tx1"/>
              </a:solidFill>
            </a:endParaRPr>
          </a:p>
          <a:p>
            <a:pPr marL="0" indent="0">
              <a:spcBef>
                <a:spcPts val="0"/>
              </a:spcBef>
              <a:buNone/>
            </a:pPr>
            <a:r>
              <a:rPr lang="en-IE" sz="2400" dirty="0">
                <a:solidFill>
                  <a:schemeClr val="tx1"/>
                </a:solidFill>
              </a:rPr>
              <a:t>Public consultation March/April</a:t>
            </a:r>
          </a:p>
          <a:p>
            <a:pPr marL="0" indent="0">
              <a:spcBef>
                <a:spcPts val="0"/>
              </a:spcBef>
              <a:buNone/>
            </a:pPr>
            <a:endParaRPr lang="en-IE" sz="2000" dirty="0">
              <a:solidFill>
                <a:srgbClr val="FF0000"/>
              </a:solidFill>
            </a:endParaRPr>
          </a:p>
        </p:txBody>
      </p:sp>
    </p:spTree>
    <p:extLst>
      <p:ext uri="{BB962C8B-B14F-4D97-AF65-F5344CB8AC3E}">
        <p14:creationId xmlns:p14="http://schemas.microsoft.com/office/powerpoint/2010/main" val="384793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16527"/>
          </a:xfrm>
        </p:spPr>
        <p:txBody>
          <a:bodyPr>
            <a:normAutofit fontScale="90000"/>
          </a:bodyPr>
          <a:lstStyle/>
          <a:p>
            <a:pPr algn="ctr"/>
            <a:r>
              <a:rPr lang="en-IE" dirty="0"/>
              <a:t>Control of Horse Bye-laws 2020</a:t>
            </a:r>
          </a:p>
        </p:txBody>
      </p:sp>
      <p:pic>
        <p:nvPicPr>
          <p:cNvPr id="4" name="Content Placeholder 3"/>
          <p:cNvPicPr>
            <a:picLocks noGrp="1" noChangeAspect="1"/>
          </p:cNvPicPr>
          <p:nvPr>
            <p:ph idx="1"/>
          </p:nvPr>
        </p:nvPicPr>
        <p:blipFill>
          <a:blip r:embed="rId2"/>
          <a:stretch>
            <a:fillRect/>
          </a:stretch>
        </p:blipFill>
        <p:spPr>
          <a:xfrm>
            <a:off x="677334" y="1527465"/>
            <a:ext cx="8653359" cy="5167654"/>
          </a:xfrm>
          <a:prstGeom prst="rect">
            <a:avLst/>
          </a:prstGeom>
        </p:spPr>
      </p:pic>
    </p:spTree>
    <p:extLst>
      <p:ext uri="{BB962C8B-B14F-4D97-AF65-F5344CB8AC3E}">
        <p14:creationId xmlns:p14="http://schemas.microsoft.com/office/powerpoint/2010/main" val="366015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7646"/>
          </a:xfrm>
        </p:spPr>
        <p:txBody>
          <a:bodyPr/>
          <a:lstStyle/>
          <a:p>
            <a:r>
              <a:rPr lang="en-IE" dirty="0"/>
              <a:t>Dog Licence Inspection Unit</a:t>
            </a:r>
          </a:p>
        </p:txBody>
      </p:sp>
      <p:pic>
        <p:nvPicPr>
          <p:cNvPr id="5" name="Content Placeholder 4"/>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597878" y="3956539"/>
            <a:ext cx="4088422" cy="2901462"/>
          </a:xfrm>
          <a:prstGeom prst="rect">
            <a:avLst/>
          </a:prstGeom>
          <a:ln>
            <a:noFill/>
          </a:ln>
          <a:effectLst>
            <a:outerShdw blurRad="190500" algn="tl" rotWithShape="0">
              <a:srgbClr val="000000">
                <a:alpha val="70000"/>
              </a:srgbClr>
            </a:outerShdw>
          </a:effectLst>
        </p:spPr>
      </p:pic>
      <p:graphicFrame>
        <p:nvGraphicFramePr>
          <p:cNvPr id="6" name="Content Placeholder 5"/>
          <p:cNvGraphicFramePr>
            <a:graphicFrameLocks noGrp="1"/>
          </p:cNvGraphicFramePr>
          <p:nvPr>
            <p:ph sz="half" idx="1"/>
            <p:extLst/>
          </p:nvPr>
        </p:nvGraphicFramePr>
        <p:xfrm>
          <a:off x="5164184" y="1367247"/>
          <a:ext cx="6644640" cy="5235776"/>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p:cNvSpPr txBox="1">
            <a:spLocks/>
          </p:cNvSpPr>
          <p:nvPr/>
        </p:nvSpPr>
        <p:spPr>
          <a:xfrm>
            <a:off x="799058" y="1532709"/>
            <a:ext cx="4365125" cy="23422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IE" dirty="0"/>
              <a:t>Control of Dogs Acts</a:t>
            </a:r>
          </a:p>
          <a:p>
            <a:r>
              <a:rPr lang="en-IE" dirty="0"/>
              <a:t>DLIU commenced Mid Oct 2019 (Media Campaign)</a:t>
            </a:r>
          </a:p>
          <a:p>
            <a:r>
              <a:rPr lang="en-IE" dirty="0"/>
              <a:t>Difference 18/19 v 19/20 = 554 v 1623</a:t>
            </a:r>
          </a:p>
          <a:p>
            <a:r>
              <a:rPr lang="en-IE" dirty="0"/>
              <a:t>Increase of 1069 Licences circa. €21,000 over last 4 months.</a:t>
            </a:r>
          </a:p>
        </p:txBody>
      </p:sp>
    </p:spTree>
    <p:extLst>
      <p:ext uri="{BB962C8B-B14F-4D97-AF65-F5344CB8AC3E}">
        <p14:creationId xmlns:p14="http://schemas.microsoft.com/office/powerpoint/2010/main" val="211017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5360" y="156754"/>
            <a:ext cx="9554664" cy="1529749"/>
          </a:xfrm>
          <a:prstGeom prst="rect">
            <a:avLst/>
          </a:prstGeom>
        </p:spPr>
      </p:pic>
      <p:sp>
        <p:nvSpPr>
          <p:cNvPr id="3" name="Content Placeholder 2"/>
          <p:cNvSpPr>
            <a:spLocks noGrp="1"/>
          </p:cNvSpPr>
          <p:nvPr>
            <p:ph sz="half" idx="1"/>
          </p:nvPr>
        </p:nvSpPr>
        <p:spPr/>
        <p:txBody>
          <a:bodyPr>
            <a:normAutofit lnSpcReduction="10000"/>
          </a:bodyPr>
          <a:lstStyle/>
          <a:p>
            <a:pPr marL="0" indent="0">
              <a:buNone/>
            </a:pPr>
            <a:r>
              <a:rPr lang="en-IE" sz="2000" b="1" u="sng" dirty="0"/>
              <a:t>2019 Figures</a:t>
            </a:r>
          </a:p>
          <a:p>
            <a:r>
              <a:rPr lang="en-IE" sz="2000" dirty="0"/>
              <a:t>517 Dogs surrendered or picked up</a:t>
            </a:r>
          </a:p>
          <a:p>
            <a:r>
              <a:rPr lang="en-IE" sz="2000" dirty="0"/>
              <a:t>322 Rehomed </a:t>
            </a:r>
          </a:p>
          <a:p>
            <a:r>
              <a:rPr lang="en-IE" sz="2000" dirty="0"/>
              <a:t>192 Reclaimed </a:t>
            </a:r>
          </a:p>
          <a:p>
            <a:r>
              <a:rPr lang="en-IE" sz="2000" dirty="0"/>
              <a:t>3 PTS Due to health problem or aggressive behaviour</a:t>
            </a:r>
          </a:p>
          <a:p>
            <a:pPr marL="0" indent="0">
              <a:buNone/>
            </a:pPr>
            <a:r>
              <a:rPr lang="en-IE" sz="2000" dirty="0"/>
              <a:t>Service Provider / Dog Welfare &amp; Charity Organisations </a:t>
            </a:r>
          </a:p>
          <a:p>
            <a:pPr marL="0" indent="0">
              <a:buNone/>
            </a:pPr>
            <a:r>
              <a:rPr lang="en-IE" sz="2000" dirty="0"/>
              <a:t>_____________________________</a:t>
            </a:r>
          </a:p>
        </p:txBody>
      </p:sp>
      <p:pic>
        <p:nvPicPr>
          <p:cNvPr id="6" name="Content Placeholder 5"/>
          <p:cNvPicPr>
            <a:picLocks noGrp="1"/>
          </p:cNvPicPr>
          <p:nvPr>
            <p:ph sz="half" idx="2"/>
          </p:nvPr>
        </p:nvPicPr>
        <p:blipFill>
          <a:blip r:embed="rId3"/>
          <a:stretch>
            <a:fillRect/>
          </a:stretch>
        </p:blipFill>
        <p:spPr>
          <a:xfrm>
            <a:off x="5936870" y="1754014"/>
            <a:ext cx="5470340" cy="4693921"/>
          </a:xfrm>
          <a:prstGeom prst="rect">
            <a:avLst/>
          </a:prstGeom>
        </p:spPr>
      </p:pic>
      <p:sp>
        <p:nvSpPr>
          <p:cNvPr id="2" name="Rectangle 1"/>
          <p:cNvSpPr/>
          <p:nvPr/>
        </p:nvSpPr>
        <p:spPr>
          <a:xfrm>
            <a:off x="5674822" y="5411584"/>
            <a:ext cx="2779222" cy="1384995"/>
          </a:xfrm>
          <a:prstGeom prst="rect">
            <a:avLst/>
          </a:prstGeom>
        </p:spPr>
        <p:txBody>
          <a:bodyPr wrap="square">
            <a:spAutoFit/>
          </a:bodyPr>
          <a:lstStyle/>
          <a:p>
            <a:r>
              <a:rPr lang="en-IE" sz="2400" dirty="0"/>
              <a:t>Enhancement Works 2020 </a:t>
            </a:r>
          </a:p>
          <a:p>
            <a:r>
              <a:rPr lang="en-IE" dirty="0"/>
              <a:t>(Part funded by Carlow Co. Co.)</a:t>
            </a:r>
          </a:p>
        </p:txBody>
      </p:sp>
    </p:spTree>
    <p:extLst>
      <p:ext uri="{BB962C8B-B14F-4D97-AF65-F5344CB8AC3E}">
        <p14:creationId xmlns:p14="http://schemas.microsoft.com/office/powerpoint/2010/main" val="430752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1170</TotalTime>
  <Words>959</Words>
  <Application>Microsoft Office PowerPoint</Application>
  <PresentationFormat>Widescreen</PresentationFormat>
  <Paragraphs>158</Paragraphs>
  <Slides>22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Trebuchet MS</vt:lpstr>
      <vt:lpstr>Wingdings</vt:lpstr>
      <vt:lpstr>Wingdings 3</vt:lpstr>
      <vt:lpstr>Facet</vt:lpstr>
      <vt:lpstr>Acrobat Document</vt:lpstr>
      <vt:lpstr>        ENVIRONMENT SECTION  Highlights 2019 &amp; look forward to 2020</vt:lpstr>
      <vt:lpstr>CRM – Customer Relations Management  System</vt:lpstr>
      <vt:lpstr>  Continued growth in usage of Recycling Bring Centres </vt:lpstr>
      <vt:lpstr>Climate Action Regional Office (CARO)</vt:lpstr>
      <vt:lpstr>Energy Usage 2020 &amp; 2030 Targets</vt:lpstr>
      <vt:lpstr>                  Control of Horses </vt:lpstr>
      <vt:lpstr>Control of Horse Bye-laws 2020</vt:lpstr>
      <vt:lpstr>Dog Licence Inspection Unit</vt:lpstr>
      <vt:lpstr>PowerPoint Presentation</vt:lpstr>
      <vt:lpstr>PowerPoint Presentation</vt:lpstr>
      <vt:lpstr>DUNMORE NATURAL AMENITY AND BIODIVERSITY PARK</vt:lpstr>
      <vt:lpstr>What We Do</vt:lpstr>
      <vt:lpstr>National RMCEI score “Excellent”  KKCOCO used by EPA as reference Local Authority.</vt:lpstr>
      <vt:lpstr>Enforcement. Southern Waste Enforcement Regional Lead Authority  </vt:lpstr>
      <vt:lpstr>“Wherever waste is, there’s criminality somewhere.” </vt:lpstr>
      <vt:lpstr>Anti Dumping Funding 2019-3D Survey Drone – </vt:lpstr>
      <vt:lpstr>Anti Dumping Initiatives </vt:lpstr>
      <vt:lpstr>ADI-Bikes for Africa and Kilkenny County Council Bike Scheme 2020</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Litter and Enforcement Activities</dc:title>
  <dc:creator>emorrissey</dc:creator>
  <cp:lastModifiedBy>Brenda Kelly</cp:lastModifiedBy>
  <cp:revision>60</cp:revision>
  <cp:lastPrinted>2020-02-17T12:21:51Z</cp:lastPrinted>
  <dcterms:created xsi:type="dcterms:W3CDTF">2019-07-24T13:29:31Z</dcterms:created>
  <dcterms:modified xsi:type="dcterms:W3CDTF">2020-02-17T12:22:30Z</dcterms:modified>
</cp:coreProperties>
</file>