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89" r:id="rId2"/>
    <p:sldId id="1122" r:id="rId3"/>
    <p:sldId id="265" r:id="rId4"/>
    <p:sldId id="259" r:id="rId5"/>
    <p:sldId id="264" r:id="rId6"/>
    <p:sldId id="261" r:id="rId7"/>
    <p:sldId id="260" r:id="rId8"/>
    <p:sldId id="262" r:id="rId9"/>
    <p:sldId id="256" r:id="rId10"/>
    <p:sldId id="257" r:id="rId11"/>
    <p:sldId id="258" r:id="rId12"/>
    <p:sldId id="268" r:id="rId13"/>
    <p:sldId id="263" r:id="rId14"/>
    <p:sldId id="1114" r:id="rId15"/>
    <p:sldId id="1115" r:id="rId16"/>
    <p:sldId id="1119" r:id="rId17"/>
    <p:sldId id="269" r:id="rId18"/>
    <p:sldId id="1112" r:id="rId19"/>
    <p:sldId id="270" r:id="rId20"/>
    <p:sldId id="1106" r:id="rId21"/>
    <p:sldId id="1107" r:id="rId22"/>
    <p:sldId id="1111" r:id="rId23"/>
    <p:sldId id="1110" r:id="rId24"/>
    <p:sldId id="1124" r:id="rId25"/>
    <p:sldId id="111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14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27154-A070-467B-BA33-F8D7387B285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2DE81-3DE7-45E1-9FA8-95A742F212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055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3303-29A5-1544-98B5-76A688B1DDC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8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9A3303-29A5-1544-98B5-76A688B1DDC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3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8A20-CBEE-410C-AD63-A46A6978B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76BDD-BEF3-4342-AC55-329D3EB82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DD530-B555-4CDE-934E-82F31212B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A5BB6-FFE3-47DD-A64C-4B0EC047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F4192-D5B4-4FB6-AF40-5268518F8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126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F492E-1944-4471-A3EF-38E96F16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50325-922C-4DC8-B977-18E3A52CF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A735A-9355-47FC-B657-9E33E93B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FD3C1-810D-4186-831A-BCC15CA8A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E1AF7-9408-4781-BB77-3875685A9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846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7B6C-F32E-4C7C-969C-CE7A9B431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BBB1A-EE76-41DC-BFB3-4A404833B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44C56-72D6-4EC7-9DB6-CD38BCAD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0D0EC-B824-473C-B08A-174B14BE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1139E-E26B-4778-B163-9C041F3E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9920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14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0306-650F-4710-8101-2D19FF7A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6E837-3244-40BE-9D35-707AFC875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7FFB2-E8BE-4A4E-9F0C-CF3DC1B7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45079-E5C6-419E-AEE2-FBD4A7125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A1F23-5406-49CA-AE96-9E5EE524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991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A776-FD91-4646-BAEF-81C838866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FCA9D-BB54-424B-B94D-34D09E4ED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4A58-7B72-487D-928C-45F69A4D1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5FA4-5B6D-4639-B25E-87C15AF2A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C8E47-A1AF-4F45-8CA3-8750FD31F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404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CFFE-98AB-449E-A8C2-B4ED32465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70911-E698-4B5E-AD27-234DAEF2D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446C5-5B74-47A7-81A1-50A2EB782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DA460-3A38-4218-9B4C-D87AF38F1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94F40-2D04-4B52-9724-5F9F90F8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8F185-0CCF-4FAA-8E4E-3BE1EB67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42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89436-AB0E-4ABB-80EF-9F2D09529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22C0D-FE75-4A2F-AB8F-29FB2595E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9717F-C3DE-4891-9E1D-7B8312CFF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A633D-C299-4313-AA79-B7BEF1152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0EDA4-E700-4954-B6DE-CFD187F62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34530B-FC3D-43F1-BFFB-8E6BCF35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B7A9C-F929-4B3B-BA2E-32FE52681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008452-33ED-48AD-AEFA-EB63D9D36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8468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BEAA-0E54-461F-8D30-C68117CE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8EEC3-6440-403D-B387-5EB65CBE7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DA115-2801-4E14-8B60-6DEB90C16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90043F-BFAA-4AC3-90BF-65C24733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046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BC2E8-D9F2-49FC-AA09-EF2F26C2C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A3141-61ED-41CF-9753-6D2F6699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2ADD8-011E-4FF4-8572-9762E101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4500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1E8F3-12D9-4471-83AD-9A9E0E95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C8E37-37CE-4251-9F46-6AE40D5FB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A1787-BB8C-459B-9EC4-CF3B57433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FED29-4E45-4E74-846A-4AC5B36BF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63B55-A1FA-4BA7-84FA-3330DC186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246E7-90C1-4411-90A9-19BBCC8E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701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1757-9E31-4DBE-BCEA-111D6992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C1FD0-5FFB-4B0F-AC60-BF6CD3020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5FA50-432A-443E-89E6-34092D91C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6FEF6-27CF-4B0B-9F23-AD3BA58F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B8944-92F5-4BE4-8988-30DDAA7D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CE84-641D-4A70-9C53-46DD67D9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023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11D34-2BDB-4FED-85BA-49CA0125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C8795-EDEF-4A82-9619-C2EA00510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153A0-108A-4C62-9676-4F491F7434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DD189-363C-415F-A1B5-0CD535811B09}" type="datetimeFigureOut">
              <a:rPr lang="en-IE" smtClean="0"/>
              <a:t>12/06/2020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DBB6A-23DE-4DF3-B7FD-CA4B51F8A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705A7-1D73-480A-B6D9-A9A4CFF22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C0EAC-972C-44E8-BE36-048D1E6DD3D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338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37" b="42599"/>
          <a:stretch/>
        </p:blipFill>
        <p:spPr>
          <a:xfrm>
            <a:off x="4967045" y="358741"/>
            <a:ext cx="5978665" cy="649925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7" y="711364"/>
            <a:ext cx="2245790" cy="965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5B7FA-6FB6-416F-A4F0-2F814D138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90" y="2188683"/>
            <a:ext cx="6096000" cy="43105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91BB03-C36F-4912-AB02-63852195BA3B}"/>
              </a:ext>
            </a:extLst>
          </p:cNvPr>
          <p:cNvSpPr/>
          <p:nvPr/>
        </p:nvSpPr>
        <p:spPr>
          <a:xfrm>
            <a:off x="6842482" y="409134"/>
            <a:ext cx="50915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3200" dirty="0">
                <a:solidFill>
                  <a:srgbClr val="FFD000"/>
                </a:solidFill>
              </a:rPr>
              <a:t>Abbey Quarter Update</a:t>
            </a:r>
            <a:br>
              <a:rPr lang="en-IE" sz="3200" dirty="0">
                <a:solidFill>
                  <a:srgbClr val="FFD000"/>
                </a:solidFill>
              </a:rPr>
            </a:br>
            <a:br>
              <a:rPr lang="en-IE" sz="3200" dirty="0">
                <a:solidFill>
                  <a:srgbClr val="FFD000"/>
                </a:solidFill>
              </a:rPr>
            </a:br>
            <a:r>
              <a:rPr lang="en-IE" sz="3200" dirty="0">
                <a:solidFill>
                  <a:srgbClr val="FFD000"/>
                </a:solidFill>
              </a:rPr>
              <a:t>June 2020</a:t>
            </a:r>
          </a:p>
        </p:txBody>
      </p:sp>
    </p:spTree>
    <p:extLst>
      <p:ext uri="{BB962C8B-B14F-4D97-AF65-F5344CB8AC3E}">
        <p14:creationId xmlns:p14="http://schemas.microsoft.com/office/powerpoint/2010/main" val="233311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4C948-BD59-4AD1-BDA5-D248F7AEF1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46800" cy="461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CB147-DC69-42E7-ABEB-CF1A0D4099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2133600"/>
            <a:ext cx="6299200" cy="472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86EC32-EE3A-419B-8F37-882867F29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5" y="354106"/>
            <a:ext cx="2010591" cy="8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08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5BF40-101F-405D-AA63-92FDB79F33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167" y="1570182"/>
            <a:ext cx="6537015" cy="462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A2A272-A006-4E1C-ACAE-4DB58EBDD925}"/>
              </a:ext>
            </a:extLst>
          </p:cNvPr>
          <p:cNvSpPr txBox="1"/>
          <p:nvPr/>
        </p:nvSpPr>
        <p:spPr>
          <a:xfrm>
            <a:off x="743527" y="625763"/>
            <a:ext cx="4546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>
                <a:solidFill>
                  <a:srgbClr val="FFD000"/>
                </a:solidFill>
              </a:rPr>
              <a:t>Skate Park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err="1">
                <a:solidFill>
                  <a:srgbClr val="FFD000"/>
                </a:solidFill>
              </a:rPr>
              <a:t>Spraoi</a:t>
            </a:r>
            <a:r>
              <a:rPr lang="en-IE" dirty="0">
                <a:solidFill>
                  <a:srgbClr val="FFD000"/>
                </a:solidFill>
              </a:rPr>
              <a:t> Linn were appointed as the designers and contractors for the Skate Park in June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On site consultation with the skate boarders and the design team on 29</a:t>
            </a:r>
            <a:r>
              <a:rPr lang="en-IE" baseline="30000" dirty="0">
                <a:solidFill>
                  <a:srgbClr val="FFD000"/>
                </a:solidFill>
              </a:rPr>
              <a:t>th</a:t>
            </a:r>
            <a:r>
              <a:rPr lang="en-IE" dirty="0">
                <a:solidFill>
                  <a:srgbClr val="FFD000"/>
                </a:solidFill>
              </a:rPr>
              <a:t> August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Ongoing consultation.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Final design agreed in Jan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Skate Park will be constructed with the Riverside Garden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Skate park construction to commence on site on 24</a:t>
            </a:r>
            <a:r>
              <a:rPr lang="en-IE" baseline="30000" dirty="0">
                <a:solidFill>
                  <a:srgbClr val="FFD000"/>
                </a:solidFill>
              </a:rPr>
              <a:t>th</a:t>
            </a:r>
            <a:r>
              <a:rPr lang="en-IE" dirty="0">
                <a:solidFill>
                  <a:srgbClr val="FFD000"/>
                </a:solidFill>
              </a:rPr>
              <a:t> August and will be completed with the garden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74EDB-C98C-4D1C-BBDC-85C926407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5" y="354106"/>
            <a:ext cx="2010591" cy="8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2326A-655F-428A-BBE6-BEF62D270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47635" y="1179567"/>
            <a:ext cx="5833533" cy="4375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4F5CE9-5892-4E64-99A4-44353627BC25}"/>
              </a:ext>
            </a:extLst>
          </p:cNvPr>
          <p:cNvSpPr txBox="1"/>
          <p:nvPr/>
        </p:nvSpPr>
        <p:spPr>
          <a:xfrm>
            <a:off x="5447626" y="450375"/>
            <a:ext cx="527579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>
                <a:solidFill>
                  <a:srgbClr val="FFD000"/>
                </a:solidFill>
              </a:rPr>
              <a:t>Tea House Restoration</a:t>
            </a:r>
          </a:p>
          <a:p>
            <a:endParaRPr lang="en-IE" b="1" u="sng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Blackwood &amp; Associates (Conservation Architects) appointed to design the restoration 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Design is substantially complete.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Project will be tendered in late summer, with a view to restoration works commencing on completion of the Riverside Garden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r>
              <a:rPr lang="en-IE" b="1" u="sng" dirty="0">
                <a:solidFill>
                  <a:srgbClr val="FFD000"/>
                </a:solidFill>
              </a:rPr>
              <a:t>Funding</a:t>
            </a:r>
            <a:r>
              <a:rPr lang="en-IE" dirty="0">
                <a:solidFill>
                  <a:srgbClr val="FFD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75% Urban Regeneration &amp; Development 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25% KCC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u="sng" dirty="0">
                <a:solidFill>
                  <a:srgbClr val="FFD000"/>
                </a:solidFill>
              </a:rPr>
              <a:t>Programme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To be completed in 2021 (after completion of Riverside Garden Project)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266EC-F9A8-4C71-8967-C9D1244F9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4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3CB027-FDDB-443B-B912-69A55960EAB6}"/>
              </a:ext>
            </a:extLst>
          </p:cNvPr>
          <p:cNvSpPr txBox="1"/>
          <p:nvPr/>
        </p:nvSpPr>
        <p:spPr>
          <a:xfrm>
            <a:off x="5270926" y="979468"/>
            <a:ext cx="593557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>
                <a:solidFill>
                  <a:srgbClr val="FFD000"/>
                </a:solidFill>
              </a:rPr>
              <a:t>Urban Street &amp; Park Project</a:t>
            </a:r>
          </a:p>
          <a:p>
            <a:endParaRPr lang="en-IE" b="1" u="sng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Application to be made to An </a:t>
            </a:r>
            <a:r>
              <a:rPr lang="en-IE" dirty="0" err="1">
                <a:solidFill>
                  <a:srgbClr val="FFD000"/>
                </a:solidFill>
              </a:rPr>
              <a:t>Bord</a:t>
            </a:r>
            <a:r>
              <a:rPr lang="en-IE" dirty="0">
                <a:solidFill>
                  <a:srgbClr val="FFD000"/>
                </a:solidFill>
              </a:rPr>
              <a:t> </a:t>
            </a:r>
            <a:r>
              <a:rPr lang="en-IE" dirty="0" err="1">
                <a:solidFill>
                  <a:srgbClr val="FFD000"/>
                </a:solidFill>
              </a:rPr>
              <a:t>Pleanala</a:t>
            </a:r>
            <a:r>
              <a:rPr lang="en-IE" dirty="0">
                <a:solidFill>
                  <a:srgbClr val="FFD000"/>
                </a:solidFill>
              </a:rPr>
              <a:t> in June 2020 for planning permission.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Application made to the Urban Regeneration and Development Fund to fund the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u="sng" dirty="0">
                <a:solidFill>
                  <a:srgbClr val="FFD000"/>
                </a:solidFill>
              </a:rPr>
              <a:t>Kilkenny City &amp; Environs Development Plan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>
              <a:solidFill>
                <a:srgbClr val="FFD000"/>
              </a:solidFill>
            </a:endParaRPr>
          </a:p>
          <a:p>
            <a:r>
              <a:rPr lang="en-IE" sz="1600" b="1" i="1" dirty="0">
                <a:solidFill>
                  <a:srgbClr val="FFD000"/>
                </a:solidFill>
              </a:rPr>
              <a:t>3I </a:t>
            </a:r>
            <a:r>
              <a:rPr lang="en-IE" sz="1600" i="1" dirty="0">
                <a:solidFill>
                  <a:srgbClr val="FFD000"/>
                </a:solidFill>
              </a:rPr>
              <a:t>To provide for an urban park in the vicinity of St. Francis Abbey (National Monument) incorporating the City Walls, Evan’s Turret and St. Francis’ Well …….</a:t>
            </a:r>
          </a:p>
          <a:p>
            <a:r>
              <a:rPr lang="en-GB" sz="1600" i="1" dirty="0">
                <a:solidFill>
                  <a:srgbClr val="FFD000"/>
                </a:solidFill>
              </a:rPr>
              <a:t> </a:t>
            </a:r>
            <a:endParaRPr lang="en-IE" sz="1600" i="1" dirty="0">
              <a:solidFill>
                <a:srgbClr val="FFD000"/>
              </a:solidFill>
            </a:endParaRPr>
          </a:p>
          <a:p>
            <a:r>
              <a:rPr lang="en-IE" sz="1600" b="1" i="1" dirty="0">
                <a:solidFill>
                  <a:srgbClr val="FFD000"/>
                </a:solidFill>
              </a:rPr>
              <a:t>3P </a:t>
            </a:r>
            <a:r>
              <a:rPr lang="en-IE" sz="1600" i="1" dirty="0">
                <a:solidFill>
                  <a:srgbClr val="FFD000"/>
                </a:solidFill>
              </a:rPr>
              <a:t>To provide for an urban street of pedestrian and cyclist priority between the Central Access Scheme and Bateman Quay crossing the River </a:t>
            </a:r>
            <a:r>
              <a:rPr lang="en-IE" sz="1600" i="1" dirty="0" err="1">
                <a:solidFill>
                  <a:srgbClr val="FFD000"/>
                </a:solidFill>
              </a:rPr>
              <a:t>Breagagh</a:t>
            </a:r>
            <a:r>
              <a:rPr lang="en-IE" sz="1600" i="1" dirty="0">
                <a:solidFill>
                  <a:srgbClr val="FFD000"/>
                </a:solidFill>
              </a:rPr>
              <a:t> at the existing bridge crossing. To provide for traffic management measures on the street such as to inhibit the flow of through traffic and heavy goods vehicles.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51FC1-F1DA-4E44-8D80-CAD5153D8D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93" y="112295"/>
            <a:ext cx="413398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060F17-F24D-430D-A7BA-6D99F9090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A51FC1-F1DA-4E44-8D80-CAD5153D8D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30" y="0"/>
            <a:ext cx="3944203" cy="6343758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0FC81F9-030D-4861-B370-3E04BA1C8942}"/>
              </a:ext>
            </a:extLst>
          </p:cNvPr>
          <p:cNvSpPr/>
          <p:nvPr/>
        </p:nvSpPr>
        <p:spPr>
          <a:xfrm>
            <a:off x="1487606" y="955343"/>
            <a:ext cx="1610436" cy="2306472"/>
          </a:xfrm>
          <a:custGeom>
            <a:avLst/>
            <a:gdLst>
              <a:gd name="connsiteX0" fmla="*/ 81887 w 1610436"/>
              <a:gd name="connsiteY0" fmla="*/ 150126 h 2306472"/>
              <a:gd name="connsiteX1" fmla="*/ 0 w 1610436"/>
              <a:gd name="connsiteY1" fmla="*/ 1364776 h 2306472"/>
              <a:gd name="connsiteX2" fmla="*/ 13648 w 1610436"/>
              <a:gd name="connsiteY2" fmla="*/ 1801505 h 2306472"/>
              <a:gd name="connsiteX3" fmla="*/ 122830 w 1610436"/>
              <a:gd name="connsiteY3" fmla="*/ 2306472 h 2306472"/>
              <a:gd name="connsiteX4" fmla="*/ 1610436 w 1610436"/>
              <a:gd name="connsiteY4" fmla="*/ 1965278 h 2306472"/>
              <a:gd name="connsiteX5" fmla="*/ 1201003 w 1610436"/>
              <a:gd name="connsiteY5" fmla="*/ 641445 h 2306472"/>
              <a:gd name="connsiteX6" fmla="*/ 1173707 w 1610436"/>
              <a:gd name="connsiteY6" fmla="*/ 0 h 2306472"/>
              <a:gd name="connsiteX7" fmla="*/ 81887 w 1610436"/>
              <a:gd name="connsiteY7" fmla="*/ 150126 h 230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0436" h="2306472">
                <a:moveTo>
                  <a:pt x="81887" y="150126"/>
                </a:moveTo>
                <a:lnTo>
                  <a:pt x="0" y="1364776"/>
                </a:lnTo>
                <a:lnTo>
                  <a:pt x="13648" y="1801505"/>
                </a:lnTo>
                <a:lnTo>
                  <a:pt x="122830" y="2306472"/>
                </a:lnTo>
                <a:lnTo>
                  <a:pt x="1610436" y="1965278"/>
                </a:lnTo>
                <a:lnTo>
                  <a:pt x="1201003" y="641445"/>
                </a:lnTo>
                <a:lnTo>
                  <a:pt x="1173707" y="0"/>
                </a:lnTo>
                <a:lnTo>
                  <a:pt x="81887" y="150126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81D9C58-0C17-45E8-9C5B-B307D23EE42F}"/>
              </a:ext>
            </a:extLst>
          </p:cNvPr>
          <p:cNvSpPr/>
          <p:nvPr/>
        </p:nvSpPr>
        <p:spPr>
          <a:xfrm>
            <a:off x="1703294" y="3245224"/>
            <a:ext cx="1721224" cy="1488141"/>
          </a:xfrm>
          <a:custGeom>
            <a:avLst/>
            <a:gdLst>
              <a:gd name="connsiteX0" fmla="*/ 0 w 1721224"/>
              <a:gd name="connsiteY0" fmla="*/ 322729 h 1488141"/>
              <a:gd name="connsiteX1" fmla="*/ 466165 w 1721224"/>
              <a:gd name="connsiteY1" fmla="*/ 1488141 h 1488141"/>
              <a:gd name="connsiteX2" fmla="*/ 1721224 w 1721224"/>
              <a:gd name="connsiteY2" fmla="*/ 1021976 h 1488141"/>
              <a:gd name="connsiteX3" fmla="*/ 1470212 w 1721224"/>
              <a:gd name="connsiteY3" fmla="*/ 0 h 1488141"/>
              <a:gd name="connsiteX4" fmla="*/ 0 w 1721224"/>
              <a:gd name="connsiteY4" fmla="*/ 322729 h 148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1224" h="1488141">
                <a:moveTo>
                  <a:pt x="0" y="322729"/>
                </a:moveTo>
                <a:lnTo>
                  <a:pt x="466165" y="1488141"/>
                </a:lnTo>
                <a:lnTo>
                  <a:pt x="1721224" y="1021976"/>
                </a:lnTo>
                <a:lnTo>
                  <a:pt x="1470212" y="0"/>
                </a:lnTo>
                <a:lnTo>
                  <a:pt x="0" y="322729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40026C1-8870-4DDD-830C-E90F932C257E}"/>
              </a:ext>
            </a:extLst>
          </p:cNvPr>
          <p:cNvSpPr/>
          <p:nvPr/>
        </p:nvSpPr>
        <p:spPr>
          <a:xfrm>
            <a:off x="2294965" y="4500282"/>
            <a:ext cx="1470211" cy="1577789"/>
          </a:xfrm>
          <a:custGeom>
            <a:avLst/>
            <a:gdLst>
              <a:gd name="connsiteX0" fmla="*/ 0 w 1470211"/>
              <a:gd name="connsiteY0" fmla="*/ 502024 h 1577789"/>
              <a:gd name="connsiteX1" fmla="*/ 537882 w 1470211"/>
              <a:gd name="connsiteY1" fmla="*/ 1577789 h 1577789"/>
              <a:gd name="connsiteX2" fmla="*/ 1470211 w 1470211"/>
              <a:gd name="connsiteY2" fmla="*/ 1129553 h 1577789"/>
              <a:gd name="connsiteX3" fmla="*/ 1183341 w 1470211"/>
              <a:gd name="connsiteY3" fmla="*/ 0 h 1577789"/>
              <a:gd name="connsiteX4" fmla="*/ 0 w 1470211"/>
              <a:gd name="connsiteY4" fmla="*/ 502024 h 157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0211" h="1577789">
                <a:moveTo>
                  <a:pt x="0" y="502024"/>
                </a:moveTo>
                <a:lnTo>
                  <a:pt x="537882" y="1577789"/>
                </a:lnTo>
                <a:lnTo>
                  <a:pt x="1470211" y="1129553"/>
                </a:lnTo>
                <a:lnTo>
                  <a:pt x="1183341" y="0"/>
                </a:lnTo>
                <a:lnTo>
                  <a:pt x="0" y="502024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43D8350-A60B-440E-9D42-440E5524DC85}"/>
              </a:ext>
            </a:extLst>
          </p:cNvPr>
          <p:cNvSpPr/>
          <p:nvPr/>
        </p:nvSpPr>
        <p:spPr>
          <a:xfrm>
            <a:off x="358588" y="2043953"/>
            <a:ext cx="1219200" cy="2438400"/>
          </a:xfrm>
          <a:custGeom>
            <a:avLst/>
            <a:gdLst>
              <a:gd name="connsiteX0" fmla="*/ 806824 w 1219200"/>
              <a:gd name="connsiteY0" fmla="*/ 0 h 2438400"/>
              <a:gd name="connsiteX1" fmla="*/ 412377 w 1219200"/>
              <a:gd name="connsiteY1" fmla="*/ 125506 h 2438400"/>
              <a:gd name="connsiteX2" fmla="*/ 555812 w 1219200"/>
              <a:gd name="connsiteY2" fmla="*/ 573741 h 2438400"/>
              <a:gd name="connsiteX3" fmla="*/ 394447 w 1219200"/>
              <a:gd name="connsiteY3" fmla="*/ 645459 h 2438400"/>
              <a:gd name="connsiteX4" fmla="*/ 717177 w 1219200"/>
              <a:gd name="connsiteY4" fmla="*/ 1954306 h 2438400"/>
              <a:gd name="connsiteX5" fmla="*/ 0 w 1219200"/>
              <a:gd name="connsiteY5" fmla="*/ 2151529 h 2438400"/>
              <a:gd name="connsiteX6" fmla="*/ 71718 w 1219200"/>
              <a:gd name="connsiteY6" fmla="*/ 2438400 h 2438400"/>
              <a:gd name="connsiteX7" fmla="*/ 1219200 w 1219200"/>
              <a:gd name="connsiteY7" fmla="*/ 2277035 h 2438400"/>
              <a:gd name="connsiteX8" fmla="*/ 950259 w 1219200"/>
              <a:gd name="connsiteY8" fmla="*/ 1470212 h 2438400"/>
              <a:gd name="connsiteX9" fmla="*/ 878541 w 1219200"/>
              <a:gd name="connsiteY9" fmla="*/ 1272988 h 2438400"/>
              <a:gd name="connsiteX10" fmla="*/ 788894 w 1219200"/>
              <a:gd name="connsiteY10" fmla="*/ 842682 h 2438400"/>
              <a:gd name="connsiteX11" fmla="*/ 788894 w 1219200"/>
              <a:gd name="connsiteY11" fmla="*/ 519953 h 2438400"/>
              <a:gd name="connsiteX12" fmla="*/ 806824 w 1219200"/>
              <a:gd name="connsiteY12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" h="2438400">
                <a:moveTo>
                  <a:pt x="806824" y="0"/>
                </a:moveTo>
                <a:lnTo>
                  <a:pt x="412377" y="125506"/>
                </a:lnTo>
                <a:lnTo>
                  <a:pt x="555812" y="573741"/>
                </a:lnTo>
                <a:lnTo>
                  <a:pt x="394447" y="645459"/>
                </a:lnTo>
                <a:lnTo>
                  <a:pt x="717177" y="1954306"/>
                </a:lnTo>
                <a:lnTo>
                  <a:pt x="0" y="2151529"/>
                </a:lnTo>
                <a:lnTo>
                  <a:pt x="71718" y="2438400"/>
                </a:lnTo>
                <a:lnTo>
                  <a:pt x="1219200" y="2277035"/>
                </a:lnTo>
                <a:lnTo>
                  <a:pt x="950259" y="1470212"/>
                </a:lnTo>
                <a:lnTo>
                  <a:pt x="878541" y="1272988"/>
                </a:lnTo>
                <a:lnTo>
                  <a:pt x="788894" y="842682"/>
                </a:lnTo>
                <a:lnTo>
                  <a:pt x="788894" y="519953"/>
                </a:lnTo>
                <a:lnTo>
                  <a:pt x="806824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FF5774E-AA74-4632-BD23-1684A67D9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408" y="1188919"/>
            <a:ext cx="6873120" cy="515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B98704-D6E4-418B-978C-AA4F9251FDAD}"/>
              </a:ext>
            </a:extLst>
          </p:cNvPr>
          <p:cNvCxnSpPr/>
          <p:nvPr/>
        </p:nvCxnSpPr>
        <p:spPr>
          <a:xfrm flipH="1" flipV="1">
            <a:off x="1857829" y="4482353"/>
            <a:ext cx="870857" cy="1861405"/>
          </a:xfrm>
          <a:prstGeom prst="straightConnector1">
            <a:avLst/>
          </a:prstGeom>
          <a:ln w="1016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E326174-2974-417E-948E-A9C9B3537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C81FA6-9136-45E3-9E8B-3AA20A514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84661"/>
            <a:ext cx="3033486" cy="227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963A7-A87D-4055-8203-17AD7B07D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22" r="3635" b="40901"/>
          <a:stretch/>
        </p:blipFill>
        <p:spPr>
          <a:xfrm>
            <a:off x="-322728" y="0"/>
            <a:ext cx="7422776" cy="4053009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DE0490A-DE9F-46DE-93F4-E9DAE14D6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798" y="4582885"/>
            <a:ext cx="3184958" cy="212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B2FEA8D-59D0-46F5-8256-3CE2F1699D1C}"/>
              </a:ext>
            </a:extLst>
          </p:cNvPr>
          <p:cNvSpPr/>
          <p:nvPr/>
        </p:nvSpPr>
        <p:spPr>
          <a:xfrm>
            <a:off x="475130" y="0"/>
            <a:ext cx="1792941" cy="4069976"/>
          </a:xfrm>
          <a:custGeom>
            <a:avLst/>
            <a:gdLst>
              <a:gd name="connsiteX0" fmla="*/ 0 w 1792941"/>
              <a:gd name="connsiteY0" fmla="*/ 0 h 4069976"/>
              <a:gd name="connsiteX1" fmla="*/ 0 w 1792941"/>
              <a:gd name="connsiteY1" fmla="*/ 4016188 h 4069976"/>
              <a:gd name="connsiteX2" fmla="*/ 1775011 w 1792941"/>
              <a:gd name="connsiteY2" fmla="*/ 4069976 h 4069976"/>
              <a:gd name="connsiteX3" fmla="*/ 1792941 w 1792941"/>
              <a:gd name="connsiteY3" fmla="*/ 17929 h 4069976"/>
              <a:gd name="connsiteX4" fmla="*/ 0 w 1792941"/>
              <a:gd name="connsiteY4" fmla="*/ 0 h 406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2941" h="4069976">
                <a:moveTo>
                  <a:pt x="0" y="0"/>
                </a:moveTo>
                <a:lnTo>
                  <a:pt x="0" y="4016188"/>
                </a:lnTo>
                <a:lnTo>
                  <a:pt x="1775011" y="4069976"/>
                </a:lnTo>
                <a:cubicBezTo>
                  <a:pt x="1780988" y="2719294"/>
                  <a:pt x="1786964" y="1368611"/>
                  <a:pt x="1792941" y="1792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8E507-953C-40D3-97D6-81055B2BF003}"/>
              </a:ext>
            </a:extLst>
          </p:cNvPr>
          <p:cNvSpPr/>
          <p:nvPr/>
        </p:nvSpPr>
        <p:spPr>
          <a:xfrm>
            <a:off x="4858871" y="0"/>
            <a:ext cx="950258" cy="4053009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108A66-57EC-4DC0-9AC1-DBCC20F8E5C2}"/>
              </a:ext>
            </a:extLst>
          </p:cNvPr>
          <p:cNvSpPr/>
          <p:nvPr/>
        </p:nvSpPr>
        <p:spPr>
          <a:xfrm>
            <a:off x="5809129" y="0"/>
            <a:ext cx="1034584" cy="405300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25B429-B196-4D71-BC5B-68D97A8BB2E6}"/>
              </a:ext>
            </a:extLst>
          </p:cNvPr>
          <p:cNvSpPr/>
          <p:nvPr/>
        </p:nvSpPr>
        <p:spPr>
          <a:xfrm>
            <a:off x="0" y="0"/>
            <a:ext cx="475130" cy="4053009"/>
          </a:xfrm>
          <a:prstGeom prst="rect">
            <a:avLst/>
          </a:prstGeom>
          <a:solidFill>
            <a:schemeClr val="accent4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56873-7176-47B8-90E2-976FE15D8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070" y="2739455"/>
            <a:ext cx="5118300" cy="2814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6D7589-17CB-491B-A01D-B79CFB9D6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na Hydraulic Drived Automatic Retractable Bollards Traffic ...">
            <a:extLst>
              <a:ext uri="{FF2B5EF4-FFF2-40B4-BE49-F238E27FC236}">
                <a16:creationId xmlns:a16="http://schemas.microsoft.com/office/drawing/2014/main" id="{2360B916-A396-4DB9-A267-38C46471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1357" y="3429000"/>
            <a:ext cx="2916014" cy="211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FFE5E8-2F92-47C1-89E5-0F27BAF9CD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93" y="112295"/>
            <a:ext cx="4133982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2E4C33-ACF8-41A0-A0A9-FDC32F0AF315}"/>
              </a:ext>
            </a:extLst>
          </p:cNvPr>
          <p:cNvCxnSpPr>
            <a:cxnSpLocks/>
          </p:cNvCxnSpPr>
          <p:nvPr/>
        </p:nvCxnSpPr>
        <p:spPr>
          <a:xfrm flipH="1" flipV="1">
            <a:off x="1814286" y="1146629"/>
            <a:ext cx="4537072" cy="2218758"/>
          </a:xfrm>
          <a:prstGeom prst="straightConnector1">
            <a:avLst/>
          </a:prstGeom>
          <a:ln w="539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22E9F7-E9F8-41AF-A98C-0BE7A69D1AC3}"/>
              </a:ext>
            </a:extLst>
          </p:cNvPr>
          <p:cNvCxnSpPr>
            <a:cxnSpLocks/>
          </p:cNvCxnSpPr>
          <p:nvPr/>
        </p:nvCxnSpPr>
        <p:spPr>
          <a:xfrm flipH="1">
            <a:off x="3730171" y="5487368"/>
            <a:ext cx="2621188" cy="1258337"/>
          </a:xfrm>
          <a:prstGeom prst="straightConnector1">
            <a:avLst/>
          </a:prstGeom>
          <a:ln w="53975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32E865-CDAA-4858-9B73-67FD0A802F27}"/>
              </a:ext>
            </a:extLst>
          </p:cNvPr>
          <p:cNvSpPr txBox="1"/>
          <p:nvPr/>
        </p:nvSpPr>
        <p:spPr>
          <a:xfrm>
            <a:off x="6720114" y="493486"/>
            <a:ext cx="5094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i="1" dirty="0">
                <a:solidFill>
                  <a:srgbClr val="FFD000"/>
                </a:solidFill>
              </a:rPr>
              <a:t>3P </a:t>
            </a:r>
            <a:r>
              <a:rPr lang="en-IE" i="1" dirty="0">
                <a:solidFill>
                  <a:srgbClr val="FFD000"/>
                </a:solidFill>
              </a:rPr>
              <a:t>To provide for an urban street of pedestrian and cyclist priority between the Central Access Scheme and Bateman Quay crossing the River </a:t>
            </a:r>
            <a:r>
              <a:rPr lang="en-IE" i="1" dirty="0" err="1">
                <a:solidFill>
                  <a:srgbClr val="FFD000"/>
                </a:solidFill>
              </a:rPr>
              <a:t>Breagagh</a:t>
            </a:r>
            <a:r>
              <a:rPr lang="en-IE" i="1" dirty="0">
                <a:solidFill>
                  <a:srgbClr val="FFD000"/>
                </a:solidFill>
              </a:rPr>
              <a:t> at the existing bridge crossing. </a:t>
            </a:r>
            <a:r>
              <a:rPr lang="en-IE" b="1" i="1" u="sng" dirty="0">
                <a:solidFill>
                  <a:srgbClr val="FFD000"/>
                </a:solidFill>
              </a:rPr>
              <a:t>To provide for traffic management measures on the street such as to inhibit the flow of through traffic and heavy goods vehicles.</a:t>
            </a:r>
          </a:p>
        </p:txBody>
      </p:sp>
    </p:spTree>
    <p:extLst>
      <p:ext uri="{BB962C8B-B14F-4D97-AF65-F5344CB8AC3E}">
        <p14:creationId xmlns:p14="http://schemas.microsoft.com/office/powerpoint/2010/main" val="347381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41D4-136F-45B0-A569-951090AB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279" y="0"/>
            <a:ext cx="91028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CB027-FDDB-443B-B912-69A55960EAB6}"/>
              </a:ext>
            </a:extLst>
          </p:cNvPr>
          <p:cNvSpPr txBox="1"/>
          <p:nvPr/>
        </p:nvSpPr>
        <p:spPr>
          <a:xfrm>
            <a:off x="8309811" y="529389"/>
            <a:ext cx="351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04A37-65F4-41A6-B22F-55A051B71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86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41D4-136F-45B0-A569-951090AB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4453998" cy="37087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CB027-FDDB-443B-B912-69A55960EAB6}"/>
              </a:ext>
            </a:extLst>
          </p:cNvPr>
          <p:cNvSpPr txBox="1"/>
          <p:nvPr/>
        </p:nvSpPr>
        <p:spPr>
          <a:xfrm>
            <a:off x="8309811" y="529389"/>
            <a:ext cx="351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2F8C71-A901-4D9E-99E3-AD5A84550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88" y="3231777"/>
            <a:ext cx="4453997" cy="3406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C64DF3-F96C-4A95-9C55-04C050964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023" y="0"/>
            <a:ext cx="2796503" cy="4106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74DF3C-5079-4A56-B9A4-D45E9489E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38" y="4040438"/>
            <a:ext cx="1480500" cy="277249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B40846C-07CB-47D1-B985-FED4BB7C141B}"/>
              </a:ext>
            </a:extLst>
          </p:cNvPr>
          <p:cNvSpPr/>
          <p:nvPr/>
        </p:nvSpPr>
        <p:spPr>
          <a:xfrm>
            <a:off x="1262743" y="1117600"/>
            <a:ext cx="914400" cy="725714"/>
          </a:xfrm>
          <a:custGeom>
            <a:avLst/>
            <a:gdLst>
              <a:gd name="connsiteX0" fmla="*/ 0 w 914400"/>
              <a:gd name="connsiteY0" fmla="*/ 72571 h 725714"/>
              <a:gd name="connsiteX1" fmla="*/ 58057 w 914400"/>
              <a:gd name="connsiteY1" fmla="*/ 725714 h 725714"/>
              <a:gd name="connsiteX2" fmla="*/ 914400 w 914400"/>
              <a:gd name="connsiteY2" fmla="*/ 595086 h 725714"/>
              <a:gd name="connsiteX3" fmla="*/ 841828 w 914400"/>
              <a:gd name="connsiteY3" fmla="*/ 58057 h 725714"/>
              <a:gd name="connsiteX4" fmla="*/ 711200 w 914400"/>
              <a:gd name="connsiteY4" fmla="*/ 43543 h 725714"/>
              <a:gd name="connsiteX5" fmla="*/ 638628 w 914400"/>
              <a:gd name="connsiteY5" fmla="*/ 0 h 725714"/>
              <a:gd name="connsiteX6" fmla="*/ 0 w 914400"/>
              <a:gd name="connsiteY6" fmla="*/ 72571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725714">
                <a:moveTo>
                  <a:pt x="0" y="72571"/>
                </a:moveTo>
                <a:lnTo>
                  <a:pt x="58057" y="725714"/>
                </a:lnTo>
                <a:lnTo>
                  <a:pt x="914400" y="595086"/>
                </a:lnTo>
                <a:lnTo>
                  <a:pt x="841828" y="58057"/>
                </a:lnTo>
                <a:lnTo>
                  <a:pt x="711200" y="43543"/>
                </a:lnTo>
                <a:lnTo>
                  <a:pt x="638628" y="0"/>
                </a:lnTo>
                <a:lnTo>
                  <a:pt x="0" y="72571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243322-16E7-450C-9F62-CC4599FC50BB}"/>
              </a:ext>
            </a:extLst>
          </p:cNvPr>
          <p:cNvCxnSpPr>
            <a:cxnSpLocks/>
          </p:cNvCxnSpPr>
          <p:nvPr/>
        </p:nvCxnSpPr>
        <p:spPr>
          <a:xfrm>
            <a:off x="2177143" y="1452719"/>
            <a:ext cx="4431475" cy="168263"/>
          </a:xfrm>
          <a:prstGeom prst="straightConnector1">
            <a:avLst/>
          </a:prstGeom>
          <a:ln w="38100">
            <a:solidFill>
              <a:srgbClr val="FF0000"/>
            </a:solidFill>
            <a:bevel/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8541B78-3D51-4604-9458-576A69554E28}"/>
              </a:ext>
            </a:extLst>
          </p:cNvPr>
          <p:cNvSpPr/>
          <p:nvPr/>
        </p:nvSpPr>
        <p:spPr>
          <a:xfrm>
            <a:off x="1052513" y="1871663"/>
            <a:ext cx="333375" cy="423862"/>
          </a:xfrm>
          <a:custGeom>
            <a:avLst/>
            <a:gdLst>
              <a:gd name="connsiteX0" fmla="*/ 280987 w 333375"/>
              <a:gd name="connsiteY0" fmla="*/ 0 h 423862"/>
              <a:gd name="connsiteX1" fmla="*/ 333375 w 333375"/>
              <a:gd name="connsiteY1" fmla="*/ 381000 h 423862"/>
              <a:gd name="connsiteX2" fmla="*/ 47625 w 333375"/>
              <a:gd name="connsiteY2" fmla="*/ 423862 h 423862"/>
              <a:gd name="connsiteX3" fmla="*/ 0 w 333375"/>
              <a:gd name="connsiteY3" fmla="*/ 138112 h 423862"/>
              <a:gd name="connsiteX4" fmla="*/ 295275 w 333375"/>
              <a:gd name="connsiteY4" fmla="*/ 95250 h 423862"/>
              <a:gd name="connsiteX5" fmla="*/ 295275 w 333375"/>
              <a:gd name="connsiteY5" fmla="*/ 95250 h 42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375" h="423862">
                <a:moveTo>
                  <a:pt x="280987" y="0"/>
                </a:moveTo>
                <a:lnTo>
                  <a:pt x="333375" y="381000"/>
                </a:lnTo>
                <a:lnTo>
                  <a:pt x="47625" y="423862"/>
                </a:lnTo>
                <a:lnTo>
                  <a:pt x="0" y="138112"/>
                </a:lnTo>
                <a:lnTo>
                  <a:pt x="295275" y="95250"/>
                </a:lnTo>
                <a:lnTo>
                  <a:pt x="295275" y="9525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AC421C5-E7E9-4D39-BE34-9BC8B06C3A20}"/>
              </a:ext>
            </a:extLst>
          </p:cNvPr>
          <p:cNvSpPr/>
          <p:nvPr/>
        </p:nvSpPr>
        <p:spPr>
          <a:xfrm>
            <a:off x="1104900" y="2195513"/>
            <a:ext cx="728663" cy="552450"/>
          </a:xfrm>
          <a:custGeom>
            <a:avLst/>
            <a:gdLst>
              <a:gd name="connsiteX0" fmla="*/ 628650 w 728663"/>
              <a:gd name="connsiteY0" fmla="*/ 0 h 552450"/>
              <a:gd name="connsiteX1" fmla="*/ 0 w 728663"/>
              <a:gd name="connsiteY1" fmla="*/ 104775 h 552450"/>
              <a:gd name="connsiteX2" fmla="*/ 61913 w 728663"/>
              <a:gd name="connsiteY2" fmla="*/ 552450 h 552450"/>
              <a:gd name="connsiteX3" fmla="*/ 328613 w 728663"/>
              <a:gd name="connsiteY3" fmla="*/ 519112 h 552450"/>
              <a:gd name="connsiteX4" fmla="*/ 728663 w 728663"/>
              <a:gd name="connsiteY4" fmla="*/ 461962 h 552450"/>
              <a:gd name="connsiteX5" fmla="*/ 728663 w 728663"/>
              <a:gd name="connsiteY5" fmla="*/ 461962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663" h="552450">
                <a:moveTo>
                  <a:pt x="628650" y="0"/>
                </a:moveTo>
                <a:lnTo>
                  <a:pt x="0" y="104775"/>
                </a:lnTo>
                <a:lnTo>
                  <a:pt x="61913" y="552450"/>
                </a:lnTo>
                <a:lnTo>
                  <a:pt x="328613" y="519112"/>
                </a:lnTo>
                <a:lnTo>
                  <a:pt x="728663" y="461962"/>
                </a:lnTo>
                <a:lnTo>
                  <a:pt x="728663" y="46196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F6F9B7-EA5F-407E-A150-0FF14F1FF8FA}"/>
              </a:ext>
            </a:extLst>
          </p:cNvPr>
          <p:cNvSpPr/>
          <p:nvPr/>
        </p:nvSpPr>
        <p:spPr>
          <a:xfrm>
            <a:off x="1085850" y="2743200"/>
            <a:ext cx="85725" cy="523875"/>
          </a:xfrm>
          <a:custGeom>
            <a:avLst/>
            <a:gdLst>
              <a:gd name="connsiteX0" fmla="*/ 85725 w 85725"/>
              <a:gd name="connsiteY0" fmla="*/ 0 h 523875"/>
              <a:gd name="connsiteX1" fmla="*/ 0 w 85725"/>
              <a:gd name="connsiteY1" fmla="*/ 14288 h 523875"/>
              <a:gd name="connsiteX2" fmla="*/ 76200 w 85725"/>
              <a:gd name="connsiteY2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725" h="523875">
                <a:moveTo>
                  <a:pt x="85725" y="0"/>
                </a:moveTo>
                <a:lnTo>
                  <a:pt x="0" y="14288"/>
                </a:lnTo>
                <a:lnTo>
                  <a:pt x="76200" y="523875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97983D8-D4E4-4991-B699-F8D89E3B209F}"/>
              </a:ext>
            </a:extLst>
          </p:cNvPr>
          <p:cNvSpPr/>
          <p:nvPr/>
        </p:nvSpPr>
        <p:spPr>
          <a:xfrm>
            <a:off x="1428750" y="2719388"/>
            <a:ext cx="66675" cy="476250"/>
          </a:xfrm>
          <a:custGeom>
            <a:avLst/>
            <a:gdLst>
              <a:gd name="connsiteX0" fmla="*/ 0 w 66675"/>
              <a:gd name="connsiteY0" fmla="*/ 0 h 476250"/>
              <a:gd name="connsiteX1" fmla="*/ 66675 w 66675"/>
              <a:gd name="connsiteY1" fmla="*/ 476250 h 476250"/>
              <a:gd name="connsiteX2" fmla="*/ 66675 w 66675"/>
              <a:gd name="connsiteY2" fmla="*/ 476250 h 47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" h="476250">
                <a:moveTo>
                  <a:pt x="0" y="0"/>
                </a:moveTo>
                <a:lnTo>
                  <a:pt x="66675" y="476250"/>
                </a:lnTo>
                <a:lnTo>
                  <a:pt x="66675" y="47625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D57DA0F-833D-47B6-BFA0-834B61A3BE52}"/>
              </a:ext>
            </a:extLst>
          </p:cNvPr>
          <p:cNvSpPr/>
          <p:nvPr/>
        </p:nvSpPr>
        <p:spPr>
          <a:xfrm>
            <a:off x="1671638" y="2876550"/>
            <a:ext cx="385762" cy="42863"/>
          </a:xfrm>
          <a:custGeom>
            <a:avLst/>
            <a:gdLst>
              <a:gd name="connsiteX0" fmla="*/ 0 w 385762"/>
              <a:gd name="connsiteY0" fmla="*/ 42863 h 42863"/>
              <a:gd name="connsiteX1" fmla="*/ 385762 w 385762"/>
              <a:gd name="connsiteY1" fmla="*/ 0 h 4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762" h="42863">
                <a:moveTo>
                  <a:pt x="0" y="42863"/>
                </a:moveTo>
                <a:lnTo>
                  <a:pt x="385762" y="0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A21D8-CFBF-4097-92DA-1DB633E5DC84}"/>
              </a:ext>
            </a:extLst>
          </p:cNvPr>
          <p:cNvSpPr/>
          <p:nvPr/>
        </p:nvSpPr>
        <p:spPr>
          <a:xfrm>
            <a:off x="2176463" y="2919413"/>
            <a:ext cx="190500" cy="709612"/>
          </a:xfrm>
          <a:custGeom>
            <a:avLst/>
            <a:gdLst>
              <a:gd name="connsiteX0" fmla="*/ 100012 w 190500"/>
              <a:gd name="connsiteY0" fmla="*/ 0 h 709612"/>
              <a:gd name="connsiteX1" fmla="*/ 190500 w 190500"/>
              <a:gd name="connsiteY1" fmla="*/ 676275 h 709612"/>
              <a:gd name="connsiteX2" fmla="*/ 0 w 190500"/>
              <a:gd name="connsiteY2" fmla="*/ 700087 h 709612"/>
              <a:gd name="connsiteX3" fmla="*/ 19050 w 190500"/>
              <a:gd name="connsiteY3" fmla="*/ 709612 h 709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709612">
                <a:moveTo>
                  <a:pt x="100012" y="0"/>
                </a:moveTo>
                <a:lnTo>
                  <a:pt x="190500" y="676275"/>
                </a:lnTo>
                <a:lnTo>
                  <a:pt x="0" y="700087"/>
                </a:lnTo>
                <a:lnTo>
                  <a:pt x="19050" y="709612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83697AA-8D20-4F38-942C-8F73FD9FC961}"/>
              </a:ext>
            </a:extLst>
          </p:cNvPr>
          <p:cNvSpPr/>
          <p:nvPr/>
        </p:nvSpPr>
        <p:spPr>
          <a:xfrm>
            <a:off x="2486025" y="2962275"/>
            <a:ext cx="100013" cy="747713"/>
          </a:xfrm>
          <a:custGeom>
            <a:avLst/>
            <a:gdLst>
              <a:gd name="connsiteX0" fmla="*/ 0 w 100013"/>
              <a:gd name="connsiteY0" fmla="*/ 0 h 747713"/>
              <a:gd name="connsiteX1" fmla="*/ 100013 w 100013"/>
              <a:gd name="connsiteY1" fmla="*/ 747713 h 74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13" h="747713">
                <a:moveTo>
                  <a:pt x="0" y="0"/>
                </a:moveTo>
                <a:lnTo>
                  <a:pt x="100013" y="747713"/>
                </a:lnTo>
              </a:path>
            </a:pathLst>
          </a:cu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5A2450-3B80-482E-AD3C-0C8F0289605B}"/>
              </a:ext>
            </a:extLst>
          </p:cNvPr>
          <p:cNvSpPr txBox="1"/>
          <p:nvPr/>
        </p:nvSpPr>
        <p:spPr>
          <a:xfrm>
            <a:off x="4766553" y="350196"/>
            <a:ext cx="249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/>
              <a:t>Archaeology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F67943-E184-4DA8-8150-6855AFDCC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41D4-136F-45B0-A569-951090AB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967" y="785875"/>
            <a:ext cx="4783673" cy="49694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CB027-FDDB-443B-B912-69A55960EAB6}"/>
              </a:ext>
            </a:extLst>
          </p:cNvPr>
          <p:cNvSpPr txBox="1"/>
          <p:nvPr/>
        </p:nvSpPr>
        <p:spPr>
          <a:xfrm>
            <a:off x="8309811" y="529389"/>
            <a:ext cx="351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250A73-1565-4F12-9A61-2C24A173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110" y="3703383"/>
            <a:ext cx="3430961" cy="294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8EB45F4-1BB7-454B-A99F-D573E9EDF739}"/>
              </a:ext>
            </a:extLst>
          </p:cNvPr>
          <p:cNvSpPr/>
          <p:nvPr/>
        </p:nvSpPr>
        <p:spPr>
          <a:xfrm>
            <a:off x="2058107" y="1950517"/>
            <a:ext cx="2218460" cy="2065670"/>
          </a:xfrm>
          <a:custGeom>
            <a:avLst/>
            <a:gdLst>
              <a:gd name="connsiteX0" fmla="*/ 0 w 1122948"/>
              <a:gd name="connsiteY0" fmla="*/ 128337 h 1058779"/>
              <a:gd name="connsiteX1" fmla="*/ 497305 w 1122948"/>
              <a:gd name="connsiteY1" fmla="*/ 1058779 h 1058779"/>
              <a:gd name="connsiteX2" fmla="*/ 1122948 w 1122948"/>
              <a:gd name="connsiteY2" fmla="*/ 962527 h 1058779"/>
              <a:gd name="connsiteX3" fmla="*/ 609600 w 1122948"/>
              <a:gd name="connsiteY3" fmla="*/ 0 h 1058779"/>
              <a:gd name="connsiteX4" fmla="*/ 0 w 1122948"/>
              <a:gd name="connsiteY4" fmla="*/ 128337 h 1058779"/>
              <a:gd name="connsiteX0" fmla="*/ 0 w 1122948"/>
              <a:gd name="connsiteY0" fmla="*/ 212515 h 1142957"/>
              <a:gd name="connsiteX1" fmla="*/ 497305 w 1122948"/>
              <a:gd name="connsiteY1" fmla="*/ 1142957 h 1142957"/>
              <a:gd name="connsiteX2" fmla="*/ 1122948 w 1122948"/>
              <a:gd name="connsiteY2" fmla="*/ 1046705 h 1142957"/>
              <a:gd name="connsiteX3" fmla="*/ 560640 w 1122948"/>
              <a:gd name="connsiteY3" fmla="*/ 0 h 1142957"/>
              <a:gd name="connsiteX4" fmla="*/ 0 w 1122948"/>
              <a:gd name="connsiteY4" fmla="*/ 212515 h 1142957"/>
              <a:gd name="connsiteX0" fmla="*/ 0 w 1122948"/>
              <a:gd name="connsiteY0" fmla="*/ 212515 h 1142957"/>
              <a:gd name="connsiteX1" fmla="*/ 497305 w 1122948"/>
              <a:gd name="connsiteY1" fmla="*/ 1142957 h 1142957"/>
              <a:gd name="connsiteX2" fmla="*/ 1122948 w 1122948"/>
              <a:gd name="connsiteY2" fmla="*/ 1046705 h 1142957"/>
              <a:gd name="connsiteX3" fmla="*/ 560640 w 1122948"/>
              <a:gd name="connsiteY3" fmla="*/ 0 h 1142957"/>
              <a:gd name="connsiteX4" fmla="*/ 0 w 1122948"/>
              <a:gd name="connsiteY4" fmla="*/ 212515 h 1142957"/>
              <a:gd name="connsiteX0" fmla="*/ 0 w 1136937"/>
              <a:gd name="connsiteY0" fmla="*/ 212515 h 1142957"/>
              <a:gd name="connsiteX1" fmla="*/ 497305 w 1136937"/>
              <a:gd name="connsiteY1" fmla="*/ 1142957 h 1142957"/>
              <a:gd name="connsiteX2" fmla="*/ 1136937 w 1136937"/>
              <a:gd name="connsiteY2" fmla="*/ 1039052 h 1142957"/>
              <a:gd name="connsiteX3" fmla="*/ 560640 w 1136937"/>
              <a:gd name="connsiteY3" fmla="*/ 0 h 1142957"/>
              <a:gd name="connsiteX4" fmla="*/ 0 w 1136937"/>
              <a:gd name="connsiteY4" fmla="*/ 212515 h 1142957"/>
              <a:gd name="connsiteX0" fmla="*/ 0 w 1136937"/>
              <a:gd name="connsiteY0" fmla="*/ 227820 h 1158262"/>
              <a:gd name="connsiteX1" fmla="*/ 497305 w 1136937"/>
              <a:gd name="connsiteY1" fmla="*/ 1158262 h 1158262"/>
              <a:gd name="connsiteX2" fmla="*/ 1136937 w 1136937"/>
              <a:gd name="connsiteY2" fmla="*/ 1054357 h 1158262"/>
              <a:gd name="connsiteX3" fmla="*/ 595612 w 1136937"/>
              <a:gd name="connsiteY3" fmla="*/ 0 h 1158262"/>
              <a:gd name="connsiteX4" fmla="*/ 0 w 1136937"/>
              <a:gd name="connsiteY4" fmla="*/ 227820 h 1158262"/>
              <a:gd name="connsiteX0" fmla="*/ 0 w 1136937"/>
              <a:gd name="connsiteY0" fmla="*/ 227820 h 1158262"/>
              <a:gd name="connsiteX1" fmla="*/ 497305 w 1136937"/>
              <a:gd name="connsiteY1" fmla="*/ 1158262 h 1158262"/>
              <a:gd name="connsiteX2" fmla="*/ 1136937 w 1136937"/>
              <a:gd name="connsiteY2" fmla="*/ 1054357 h 1158262"/>
              <a:gd name="connsiteX3" fmla="*/ 595612 w 1136937"/>
              <a:gd name="connsiteY3" fmla="*/ 0 h 1158262"/>
              <a:gd name="connsiteX4" fmla="*/ 0 w 1136937"/>
              <a:gd name="connsiteY4" fmla="*/ 227820 h 115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937" h="1158262">
                <a:moveTo>
                  <a:pt x="0" y="227820"/>
                </a:moveTo>
                <a:lnTo>
                  <a:pt x="497305" y="1158262"/>
                </a:lnTo>
                <a:lnTo>
                  <a:pt x="1136937" y="1054357"/>
                </a:lnTo>
                <a:cubicBezTo>
                  <a:pt x="949501" y="705455"/>
                  <a:pt x="811026" y="440734"/>
                  <a:pt x="595612" y="0"/>
                </a:cubicBezTo>
                <a:lnTo>
                  <a:pt x="0" y="22782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CB3F6F-6C96-4BBA-8B13-896C016CB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817" y="785875"/>
            <a:ext cx="4385464" cy="2940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8E1D05-29FC-4DE5-9A7C-3A57932A5575}"/>
              </a:ext>
            </a:extLst>
          </p:cNvPr>
          <p:cNvSpPr txBox="1"/>
          <p:nvPr/>
        </p:nvSpPr>
        <p:spPr>
          <a:xfrm>
            <a:off x="1264596" y="6108970"/>
            <a:ext cx="2198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/>
              <a:t>Orchard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E02B1-F72A-4255-90DD-CA9948DAA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37" b="42599"/>
          <a:stretch/>
        </p:blipFill>
        <p:spPr>
          <a:xfrm>
            <a:off x="4967045" y="358741"/>
            <a:ext cx="5978665" cy="6499259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7" y="711364"/>
            <a:ext cx="2245790" cy="965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781565-974F-4680-AE5B-A38C4E3B8421}"/>
              </a:ext>
            </a:extLst>
          </p:cNvPr>
          <p:cNvSpPr/>
          <p:nvPr/>
        </p:nvSpPr>
        <p:spPr>
          <a:xfrm>
            <a:off x="1246290" y="2247359"/>
            <a:ext cx="79184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E" sz="2000" dirty="0">
                <a:solidFill>
                  <a:srgbClr val="FFD000"/>
                </a:solidFill>
              </a:rPr>
              <a:t>Brewhouse Project (incl. Horse Barrack Lane &amp; Courtyard)</a:t>
            </a:r>
          </a:p>
          <a:p>
            <a:pPr marL="342900" indent="-342900">
              <a:buFont typeface="+mj-lt"/>
              <a:buAutoNum type="arabicPeriod"/>
            </a:pPr>
            <a:endParaRPr lang="en-IE" sz="2000" dirty="0">
              <a:solidFill>
                <a:srgbClr val="FFD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E" sz="2000" dirty="0">
                <a:solidFill>
                  <a:srgbClr val="FFD000"/>
                </a:solidFill>
              </a:rPr>
              <a:t>River Side Garden Project (incl. Skate Park)</a:t>
            </a:r>
          </a:p>
          <a:p>
            <a:pPr marL="342900" indent="-342900">
              <a:buFont typeface="+mj-lt"/>
              <a:buAutoNum type="arabicPeriod"/>
            </a:pPr>
            <a:endParaRPr lang="en-IE" sz="2000" dirty="0">
              <a:solidFill>
                <a:srgbClr val="FFD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E" sz="2000" dirty="0">
                <a:solidFill>
                  <a:srgbClr val="FFD000"/>
                </a:solidFill>
              </a:rPr>
              <a:t>Mayfair Library</a:t>
            </a:r>
          </a:p>
          <a:p>
            <a:pPr marL="342900" indent="-342900">
              <a:buFont typeface="+mj-lt"/>
              <a:buAutoNum type="arabicPeriod"/>
            </a:pPr>
            <a:endParaRPr lang="en-IE" sz="2000" dirty="0">
              <a:solidFill>
                <a:srgbClr val="FFD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E" sz="2000" dirty="0">
                <a:solidFill>
                  <a:srgbClr val="FFD000"/>
                </a:solidFill>
              </a:rPr>
              <a:t>Tea House Restoration</a:t>
            </a:r>
          </a:p>
          <a:p>
            <a:pPr marL="342900" indent="-342900">
              <a:buFont typeface="+mj-lt"/>
              <a:buAutoNum type="arabicPeriod"/>
            </a:pPr>
            <a:endParaRPr lang="en-IE" sz="2000" dirty="0">
              <a:solidFill>
                <a:srgbClr val="FFD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E" sz="2000" dirty="0">
                <a:solidFill>
                  <a:srgbClr val="FFD000"/>
                </a:solidFill>
              </a:rPr>
              <a:t>Urban Street &amp; Park Project</a:t>
            </a:r>
          </a:p>
          <a:p>
            <a:pPr marL="342900" indent="-342900">
              <a:buFont typeface="+mj-lt"/>
              <a:buAutoNum type="arabicPeriod"/>
            </a:pPr>
            <a:endParaRPr lang="en-IE" sz="2000" dirty="0">
              <a:solidFill>
                <a:srgbClr val="FFD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IE" sz="2000" dirty="0">
                <a:solidFill>
                  <a:srgbClr val="FFD000"/>
                </a:solidFill>
              </a:rPr>
              <a:t>Phasing</a:t>
            </a:r>
          </a:p>
        </p:txBody>
      </p:sp>
    </p:spTree>
    <p:extLst>
      <p:ext uri="{BB962C8B-B14F-4D97-AF65-F5344CB8AC3E}">
        <p14:creationId xmlns:p14="http://schemas.microsoft.com/office/powerpoint/2010/main" val="1717666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41D4-136F-45B0-A569-951090AB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4" y="0"/>
            <a:ext cx="4961518" cy="4894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CB027-FDDB-443B-B912-69A55960EAB6}"/>
              </a:ext>
            </a:extLst>
          </p:cNvPr>
          <p:cNvSpPr txBox="1"/>
          <p:nvPr/>
        </p:nvSpPr>
        <p:spPr>
          <a:xfrm>
            <a:off x="8309811" y="529389"/>
            <a:ext cx="351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FEC5F5-3FBD-4348-85F1-933AEE623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553" y="529389"/>
            <a:ext cx="4753359" cy="3620835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7A6D9CA-558C-4583-85CC-4FAAB393B580}"/>
              </a:ext>
            </a:extLst>
          </p:cNvPr>
          <p:cNvSpPr/>
          <p:nvPr/>
        </p:nvSpPr>
        <p:spPr>
          <a:xfrm>
            <a:off x="1306286" y="1667435"/>
            <a:ext cx="3032632" cy="1655461"/>
          </a:xfrm>
          <a:custGeom>
            <a:avLst/>
            <a:gdLst>
              <a:gd name="connsiteX0" fmla="*/ 1333500 w 1778000"/>
              <a:gd name="connsiteY0" fmla="*/ 0 h 1028700"/>
              <a:gd name="connsiteX1" fmla="*/ 1778000 w 1778000"/>
              <a:gd name="connsiteY1" fmla="*/ 800100 h 1028700"/>
              <a:gd name="connsiteX2" fmla="*/ 0 w 1778000"/>
              <a:gd name="connsiteY2" fmla="*/ 1028700 h 1028700"/>
              <a:gd name="connsiteX3" fmla="*/ 50800 w 1778000"/>
              <a:gd name="connsiteY3" fmla="*/ 749300 h 1028700"/>
              <a:gd name="connsiteX4" fmla="*/ 1333500 w 1778000"/>
              <a:gd name="connsiteY4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8000" h="1028700">
                <a:moveTo>
                  <a:pt x="1333500" y="0"/>
                </a:moveTo>
                <a:lnTo>
                  <a:pt x="1778000" y="800100"/>
                </a:lnTo>
                <a:lnTo>
                  <a:pt x="0" y="1028700"/>
                </a:lnTo>
                <a:lnTo>
                  <a:pt x="50800" y="749300"/>
                </a:lnTo>
                <a:lnTo>
                  <a:pt x="1333500" y="0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428985-F8C9-4642-AD0D-FDD5B3B52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724" y="3620835"/>
            <a:ext cx="4134204" cy="3237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75D170-8327-4E43-A834-42E69FACB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8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41D4-136F-45B0-A569-951090AB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89" y="269377"/>
            <a:ext cx="4648360" cy="3908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CB027-FDDB-443B-B912-69A55960EAB6}"/>
              </a:ext>
            </a:extLst>
          </p:cNvPr>
          <p:cNvSpPr txBox="1"/>
          <p:nvPr/>
        </p:nvSpPr>
        <p:spPr>
          <a:xfrm>
            <a:off x="8309811" y="529389"/>
            <a:ext cx="351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0D234-D60C-471B-A608-1740882E8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07" y="1280168"/>
            <a:ext cx="5657059" cy="3602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915491-B065-42E2-B268-4FB7F9F4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538" y="4016065"/>
            <a:ext cx="4256923" cy="257763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2FB7444-B52A-41A2-9A17-A6C124F24BF4}"/>
              </a:ext>
            </a:extLst>
          </p:cNvPr>
          <p:cNvSpPr/>
          <p:nvPr/>
        </p:nvSpPr>
        <p:spPr>
          <a:xfrm>
            <a:off x="3557588" y="2824163"/>
            <a:ext cx="495300" cy="514350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88DEC7-FA96-4743-A97B-0F067F9E9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7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41D4-136F-45B0-A569-951090AB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3763"/>
            <a:ext cx="6427224" cy="5073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CB027-FDDB-443B-B912-69A55960EAB6}"/>
              </a:ext>
            </a:extLst>
          </p:cNvPr>
          <p:cNvSpPr txBox="1"/>
          <p:nvPr/>
        </p:nvSpPr>
        <p:spPr>
          <a:xfrm>
            <a:off x="8309811" y="529389"/>
            <a:ext cx="351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873C9C1-0203-4F62-87E5-0053431EF8F7}"/>
              </a:ext>
            </a:extLst>
          </p:cNvPr>
          <p:cNvSpPr/>
          <p:nvPr/>
        </p:nvSpPr>
        <p:spPr>
          <a:xfrm>
            <a:off x="2056177" y="2595282"/>
            <a:ext cx="3836894" cy="1667436"/>
          </a:xfrm>
          <a:custGeom>
            <a:avLst/>
            <a:gdLst>
              <a:gd name="connsiteX0" fmla="*/ 0 w 3836894"/>
              <a:gd name="connsiteY0" fmla="*/ 448236 h 1667436"/>
              <a:gd name="connsiteX1" fmla="*/ 161365 w 3836894"/>
              <a:gd name="connsiteY1" fmla="*/ 1541930 h 1667436"/>
              <a:gd name="connsiteX2" fmla="*/ 2115671 w 3836894"/>
              <a:gd name="connsiteY2" fmla="*/ 1362636 h 1667436"/>
              <a:gd name="connsiteX3" fmla="*/ 2169459 w 3836894"/>
              <a:gd name="connsiteY3" fmla="*/ 1667436 h 1667436"/>
              <a:gd name="connsiteX4" fmla="*/ 3836894 w 3836894"/>
              <a:gd name="connsiteY4" fmla="*/ 1398494 h 1667436"/>
              <a:gd name="connsiteX5" fmla="*/ 3173506 w 3836894"/>
              <a:gd name="connsiteY5" fmla="*/ 0 h 1667436"/>
              <a:gd name="connsiteX6" fmla="*/ 0 w 3836894"/>
              <a:gd name="connsiteY6" fmla="*/ 448236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6894" h="1667436">
                <a:moveTo>
                  <a:pt x="0" y="448236"/>
                </a:moveTo>
                <a:lnTo>
                  <a:pt x="161365" y="1541930"/>
                </a:lnTo>
                <a:lnTo>
                  <a:pt x="2115671" y="1362636"/>
                </a:lnTo>
                <a:lnTo>
                  <a:pt x="2169459" y="1667436"/>
                </a:lnTo>
                <a:lnTo>
                  <a:pt x="3836894" y="1398494"/>
                </a:lnTo>
                <a:lnTo>
                  <a:pt x="3173506" y="0"/>
                </a:lnTo>
                <a:lnTo>
                  <a:pt x="0" y="448236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63CB0-875A-4655-9C16-BD10C43243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633" y="1395065"/>
            <a:ext cx="4124089" cy="1518725"/>
          </a:xfrm>
          <a:prstGeom prst="rect">
            <a:avLst/>
          </a:prstGeom>
        </p:spPr>
      </p:pic>
      <p:pic>
        <p:nvPicPr>
          <p:cNvPr id="2050" name="Picture 2" descr="Kilkenny Arts Festival - Visit Kilkenny">
            <a:extLst>
              <a:ext uri="{FF2B5EF4-FFF2-40B4-BE49-F238E27FC236}">
                <a16:creationId xmlns:a16="http://schemas.microsoft.com/office/drawing/2014/main" id="{EA1EC5A0-BA64-4379-8473-AE44E5FD9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944" y="3429000"/>
            <a:ext cx="3653778" cy="243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8EB5B-28D5-4588-9ED8-31A4D85B4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9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41D4-136F-45B0-A569-951090AB28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0"/>
          <a:stretch/>
        </p:blipFill>
        <p:spPr>
          <a:xfrm>
            <a:off x="368968" y="89647"/>
            <a:ext cx="6631439" cy="5665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CB027-FDDB-443B-B912-69A55960EAB6}"/>
              </a:ext>
            </a:extLst>
          </p:cNvPr>
          <p:cNvSpPr txBox="1"/>
          <p:nvPr/>
        </p:nvSpPr>
        <p:spPr>
          <a:xfrm>
            <a:off x="8309811" y="529389"/>
            <a:ext cx="351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  <a:p>
            <a:endParaRPr lang="en-I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b="1" u="sng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766B1CE-8A6E-4764-BCC5-A25A5780489A}"/>
              </a:ext>
            </a:extLst>
          </p:cNvPr>
          <p:cNvSpPr/>
          <p:nvPr/>
        </p:nvSpPr>
        <p:spPr>
          <a:xfrm>
            <a:off x="1488144" y="950258"/>
            <a:ext cx="3532092" cy="4249271"/>
          </a:xfrm>
          <a:custGeom>
            <a:avLst/>
            <a:gdLst>
              <a:gd name="connsiteX0" fmla="*/ 0 w 3460376"/>
              <a:gd name="connsiteY0" fmla="*/ 0 h 3729317"/>
              <a:gd name="connsiteX1" fmla="*/ 537882 w 3460376"/>
              <a:gd name="connsiteY1" fmla="*/ 735105 h 3729317"/>
              <a:gd name="connsiteX2" fmla="*/ 1219200 w 3460376"/>
              <a:gd name="connsiteY2" fmla="*/ 1900517 h 3729317"/>
              <a:gd name="connsiteX3" fmla="*/ 2079812 w 3460376"/>
              <a:gd name="connsiteY3" fmla="*/ 3388658 h 3729317"/>
              <a:gd name="connsiteX4" fmla="*/ 2151529 w 3460376"/>
              <a:gd name="connsiteY4" fmla="*/ 3299011 h 3729317"/>
              <a:gd name="connsiteX5" fmla="*/ 2438400 w 3460376"/>
              <a:gd name="connsiteY5" fmla="*/ 3729317 h 3729317"/>
              <a:gd name="connsiteX6" fmla="*/ 3460376 w 3460376"/>
              <a:gd name="connsiteY6" fmla="*/ 3478305 h 3729317"/>
              <a:gd name="connsiteX7" fmla="*/ 2384612 w 3460376"/>
              <a:gd name="connsiteY7" fmla="*/ 1595717 h 3729317"/>
              <a:gd name="connsiteX8" fmla="*/ 1685365 w 3460376"/>
              <a:gd name="connsiteY8" fmla="*/ 1039905 h 3729317"/>
              <a:gd name="connsiteX9" fmla="*/ 1021976 w 3460376"/>
              <a:gd name="connsiteY9" fmla="*/ 466164 h 3729317"/>
              <a:gd name="connsiteX10" fmla="*/ 663388 w 3460376"/>
              <a:gd name="connsiteY10" fmla="*/ 179294 h 3729317"/>
              <a:gd name="connsiteX11" fmla="*/ 0 w 3460376"/>
              <a:gd name="connsiteY11" fmla="*/ 0 h 3729317"/>
              <a:gd name="connsiteX0" fmla="*/ 0 w 3191434"/>
              <a:gd name="connsiteY0" fmla="*/ 179294 h 3550023"/>
              <a:gd name="connsiteX1" fmla="*/ 268940 w 3191434"/>
              <a:gd name="connsiteY1" fmla="*/ 555811 h 3550023"/>
              <a:gd name="connsiteX2" fmla="*/ 950258 w 3191434"/>
              <a:gd name="connsiteY2" fmla="*/ 1721223 h 3550023"/>
              <a:gd name="connsiteX3" fmla="*/ 1810870 w 3191434"/>
              <a:gd name="connsiteY3" fmla="*/ 3209364 h 3550023"/>
              <a:gd name="connsiteX4" fmla="*/ 1882587 w 3191434"/>
              <a:gd name="connsiteY4" fmla="*/ 3119717 h 3550023"/>
              <a:gd name="connsiteX5" fmla="*/ 2169458 w 3191434"/>
              <a:gd name="connsiteY5" fmla="*/ 3550023 h 3550023"/>
              <a:gd name="connsiteX6" fmla="*/ 3191434 w 3191434"/>
              <a:gd name="connsiteY6" fmla="*/ 3299011 h 3550023"/>
              <a:gd name="connsiteX7" fmla="*/ 2115670 w 3191434"/>
              <a:gd name="connsiteY7" fmla="*/ 1416423 h 3550023"/>
              <a:gd name="connsiteX8" fmla="*/ 1416423 w 3191434"/>
              <a:gd name="connsiteY8" fmla="*/ 860611 h 3550023"/>
              <a:gd name="connsiteX9" fmla="*/ 753034 w 3191434"/>
              <a:gd name="connsiteY9" fmla="*/ 286870 h 3550023"/>
              <a:gd name="connsiteX10" fmla="*/ 394446 w 3191434"/>
              <a:gd name="connsiteY10" fmla="*/ 0 h 3550023"/>
              <a:gd name="connsiteX11" fmla="*/ 0 w 3191434"/>
              <a:gd name="connsiteY11" fmla="*/ 179294 h 3550023"/>
              <a:gd name="connsiteX0" fmla="*/ 0 w 3191434"/>
              <a:gd name="connsiteY0" fmla="*/ 179294 h 3550023"/>
              <a:gd name="connsiteX1" fmla="*/ 268940 w 3191434"/>
              <a:gd name="connsiteY1" fmla="*/ 555811 h 3550023"/>
              <a:gd name="connsiteX2" fmla="*/ 950258 w 3191434"/>
              <a:gd name="connsiteY2" fmla="*/ 1721223 h 3550023"/>
              <a:gd name="connsiteX3" fmla="*/ 1810870 w 3191434"/>
              <a:gd name="connsiteY3" fmla="*/ 3209364 h 3550023"/>
              <a:gd name="connsiteX4" fmla="*/ 1882587 w 3191434"/>
              <a:gd name="connsiteY4" fmla="*/ 3119717 h 3550023"/>
              <a:gd name="connsiteX5" fmla="*/ 2169458 w 3191434"/>
              <a:gd name="connsiteY5" fmla="*/ 3550023 h 3550023"/>
              <a:gd name="connsiteX6" fmla="*/ 3191434 w 3191434"/>
              <a:gd name="connsiteY6" fmla="*/ 3299011 h 3550023"/>
              <a:gd name="connsiteX7" fmla="*/ 1963036 w 3191434"/>
              <a:gd name="connsiteY7" fmla="*/ 1515035 h 3550023"/>
              <a:gd name="connsiteX8" fmla="*/ 1416423 w 3191434"/>
              <a:gd name="connsiteY8" fmla="*/ 860611 h 3550023"/>
              <a:gd name="connsiteX9" fmla="*/ 753034 w 3191434"/>
              <a:gd name="connsiteY9" fmla="*/ 286870 h 3550023"/>
              <a:gd name="connsiteX10" fmla="*/ 394446 w 3191434"/>
              <a:gd name="connsiteY10" fmla="*/ 0 h 3550023"/>
              <a:gd name="connsiteX11" fmla="*/ 0 w 3191434"/>
              <a:gd name="connsiteY11" fmla="*/ 179294 h 3550023"/>
              <a:gd name="connsiteX0" fmla="*/ 0 w 2872291"/>
              <a:gd name="connsiteY0" fmla="*/ 179294 h 3550023"/>
              <a:gd name="connsiteX1" fmla="*/ 268940 w 2872291"/>
              <a:gd name="connsiteY1" fmla="*/ 555811 h 3550023"/>
              <a:gd name="connsiteX2" fmla="*/ 950258 w 2872291"/>
              <a:gd name="connsiteY2" fmla="*/ 1721223 h 3550023"/>
              <a:gd name="connsiteX3" fmla="*/ 1810870 w 2872291"/>
              <a:gd name="connsiteY3" fmla="*/ 3209364 h 3550023"/>
              <a:gd name="connsiteX4" fmla="*/ 1882587 w 2872291"/>
              <a:gd name="connsiteY4" fmla="*/ 3119717 h 3550023"/>
              <a:gd name="connsiteX5" fmla="*/ 2169458 w 2872291"/>
              <a:gd name="connsiteY5" fmla="*/ 3550023 h 3550023"/>
              <a:gd name="connsiteX6" fmla="*/ 2872291 w 2872291"/>
              <a:gd name="connsiteY6" fmla="*/ 3313099 h 3550023"/>
              <a:gd name="connsiteX7" fmla="*/ 1963036 w 2872291"/>
              <a:gd name="connsiteY7" fmla="*/ 1515035 h 3550023"/>
              <a:gd name="connsiteX8" fmla="*/ 1416423 w 2872291"/>
              <a:gd name="connsiteY8" fmla="*/ 860611 h 3550023"/>
              <a:gd name="connsiteX9" fmla="*/ 753034 w 2872291"/>
              <a:gd name="connsiteY9" fmla="*/ 286870 h 3550023"/>
              <a:gd name="connsiteX10" fmla="*/ 394446 w 2872291"/>
              <a:gd name="connsiteY10" fmla="*/ 0 h 3550023"/>
              <a:gd name="connsiteX11" fmla="*/ 0 w 2872291"/>
              <a:gd name="connsiteY11" fmla="*/ 179294 h 3550023"/>
              <a:gd name="connsiteX0" fmla="*/ 0 w 2872291"/>
              <a:gd name="connsiteY0" fmla="*/ 179294 h 3550023"/>
              <a:gd name="connsiteX1" fmla="*/ 268940 w 2872291"/>
              <a:gd name="connsiteY1" fmla="*/ 555811 h 3550023"/>
              <a:gd name="connsiteX2" fmla="*/ 950258 w 2872291"/>
              <a:gd name="connsiteY2" fmla="*/ 1721223 h 3550023"/>
              <a:gd name="connsiteX3" fmla="*/ 1810870 w 2872291"/>
              <a:gd name="connsiteY3" fmla="*/ 3209364 h 3550023"/>
              <a:gd name="connsiteX4" fmla="*/ 1882587 w 2872291"/>
              <a:gd name="connsiteY4" fmla="*/ 3119717 h 3550023"/>
              <a:gd name="connsiteX5" fmla="*/ 2169458 w 2872291"/>
              <a:gd name="connsiteY5" fmla="*/ 3550023 h 3550023"/>
              <a:gd name="connsiteX6" fmla="*/ 2872291 w 2872291"/>
              <a:gd name="connsiteY6" fmla="*/ 3313099 h 3550023"/>
              <a:gd name="connsiteX7" fmla="*/ 1949160 w 2872291"/>
              <a:gd name="connsiteY7" fmla="*/ 1500948 h 3550023"/>
              <a:gd name="connsiteX8" fmla="*/ 1416423 w 2872291"/>
              <a:gd name="connsiteY8" fmla="*/ 860611 h 3550023"/>
              <a:gd name="connsiteX9" fmla="*/ 753034 w 2872291"/>
              <a:gd name="connsiteY9" fmla="*/ 286870 h 3550023"/>
              <a:gd name="connsiteX10" fmla="*/ 394446 w 2872291"/>
              <a:gd name="connsiteY10" fmla="*/ 0 h 3550023"/>
              <a:gd name="connsiteX11" fmla="*/ 0 w 2872291"/>
              <a:gd name="connsiteY11" fmla="*/ 179294 h 3550023"/>
              <a:gd name="connsiteX0" fmla="*/ 0 w 2872291"/>
              <a:gd name="connsiteY0" fmla="*/ 179294 h 3550023"/>
              <a:gd name="connsiteX1" fmla="*/ 268940 w 2872291"/>
              <a:gd name="connsiteY1" fmla="*/ 555811 h 3550023"/>
              <a:gd name="connsiteX2" fmla="*/ 950258 w 2872291"/>
              <a:gd name="connsiteY2" fmla="*/ 1721223 h 3550023"/>
              <a:gd name="connsiteX3" fmla="*/ 1810870 w 2872291"/>
              <a:gd name="connsiteY3" fmla="*/ 3209364 h 3550023"/>
              <a:gd name="connsiteX4" fmla="*/ 1882587 w 2872291"/>
              <a:gd name="connsiteY4" fmla="*/ 3119717 h 3550023"/>
              <a:gd name="connsiteX5" fmla="*/ 2169458 w 2872291"/>
              <a:gd name="connsiteY5" fmla="*/ 3550023 h 3550023"/>
              <a:gd name="connsiteX6" fmla="*/ 2872291 w 2872291"/>
              <a:gd name="connsiteY6" fmla="*/ 3313099 h 3550023"/>
              <a:gd name="connsiteX7" fmla="*/ 1949160 w 2872291"/>
              <a:gd name="connsiteY7" fmla="*/ 1500948 h 3550023"/>
              <a:gd name="connsiteX8" fmla="*/ 1291540 w 2872291"/>
              <a:gd name="connsiteY8" fmla="*/ 888786 h 3550023"/>
              <a:gd name="connsiteX9" fmla="*/ 753034 w 2872291"/>
              <a:gd name="connsiteY9" fmla="*/ 286870 h 3550023"/>
              <a:gd name="connsiteX10" fmla="*/ 394446 w 2872291"/>
              <a:gd name="connsiteY10" fmla="*/ 0 h 3550023"/>
              <a:gd name="connsiteX11" fmla="*/ 0 w 2872291"/>
              <a:gd name="connsiteY11" fmla="*/ 179294 h 3550023"/>
              <a:gd name="connsiteX0" fmla="*/ 0 w 2872291"/>
              <a:gd name="connsiteY0" fmla="*/ 179294 h 3550023"/>
              <a:gd name="connsiteX1" fmla="*/ 268940 w 2872291"/>
              <a:gd name="connsiteY1" fmla="*/ 555811 h 3550023"/>
              <a:gd name="connsiteX2" fmla="*/ 950258 w 2872291"/>
              <a:gd name="connsiteY2" fmla="*/ 1721223 h 3550023"/>
              <a:gd name="connsiteX3" fmla="*/ 1810870 w 2872291"/>
              <a:gd name="connsiteY3" fmla="*/ 3209364 h 3550023"/>
              <a:gd name="connsiteX4" fmla="*/ 1882587 w 2872291"/>
              <a:gd name="connsiteY4" fmla="*/ 3119717 h 3550023"/>
              <a:gd name="connsiteX5" fmla="*/ 2169458 w 2872291"/>
              <a:gd name="connsiteY5" fmla="*/ 3550023 h 3550023"/>
              <a:gd name="connsiteX6" fmla="*/ 2872291 w 2872291"/>
              <a:gd name="connsiteY6" fmla="*/ 3313099 h 3550023"/>
              <a:gd name="connsiteX7" fmla="*/ 1949160 w 2872291"/>
              <a:gd name="connsiteY7" fmla="*/ 1500948 h 3550023"/>
              <a:gd name="connsiteX8" fmla="*/ 1291540 w 2872291"/>
              <a:gd name="connsiteY8" fmla="*/ 888786 h 3550023"/>
              <a:gd name="connsiteX9" fmla="*/ 697530 w 2872291"/>
              <a:gd name="connsiteY9" fmla="*/ 300957 h 3550023"/>
              <a:gd name="connsiteX10" fmla="*/ 394446 w 2872291"/>
              <a:gd name="connsiteY10" fmla="*/ 0 h 3550023"/>
              <a:gd name="connsiteX11" fmla="*/ 0 w 2872291"/>
              <a:gd name="connsiteY11" fmla="*/ 179294 h 3550023"/>
              <a:gd name="connsiteX0" fmla="*/ 0 w 2872291"/>
              <a:gd name="connsiteY0" fmla="*/ 0 h 3370729"/>
              <a:gd name="connsiteX1" fmla="*/ 268940 w 2872291"/>
              <a:gd name="connsiteY1" fmla="*/ 376517 h 3370729"/>
              <a:gd name="connsiteX2" fmla="*/ 950258 w 2872291"/>
              <a:gd name="connsiteY2" fmla="*/ 1541929 h 3370729"/>
              <a:gd name="connsiteX3" fmla="*/ 1810870 w 2872291"/>
              <a:gd name="connsiteY3" fmla="*/ 3030070 h 3370729"/>
              <a:gd name="connsiteX4" fmla="*/ 1882587 w 2872291"/>
              <a:gd name="connsiteY4" fmla="*/ 2940423 h 3370729"/>
              <a:gd name="connsiteX5" fmla="*/ 2169458 w 2872291"/>
              <a:gd name="connsiteY5" fmla="*/ 3370729 h 3370729"/>
              <a:gd name="connsiteX6" fmla="*/ 2872291 w 2872291"/>
              <a:gd name="connsiteY6" fmla="*/ 3133805 h 3370729"/>
              <a:gd name="connsiteX7" fmla="*/ 1949160 w 2872291"/>
              <a:gd name="connsiteY7" fmla="*/ 1321654 h 3370729"/>
              <a:gd name="connsiteX8" fmla="*/ 1291540 w 2872291"/>
              <a:gd name="connsiteY8" fmla="*/ 709492 h 3370729"/>
              <a:gd name="connsiteX9" fmla="*/ 697530 w 2872291"/>
              <a:gd name="connsiteY9" fmla="*/ 121663 h 3370729"/>
              <a:gd name="connsiteX10" fmla="*/ 533204 w 2872291"/>
              <a:gd name="connsiteY10" fmla="*/ 32017 h 3370729"/>
              <a:gd name="connsiteX11" fmla="*/ 0 w 2872291"/>
              <a:gd name="connsiteY11" fmla="*/ 0 h 3370729"/>
              <a:gd name="connsiteX0" fmla="*/ 0 w 2733532"/>
              <a:gd name="connsiteY0" fmla="*/ 66595 h 3338712"/>
              <a:gd name="connsiteX1" fmla="*/ 130181 w 2733532"/>
              <a:gd name="connsiteY1" fmla="*/ 344500 h 3338712"/>
              <a:gd name="connsiteX2" fmla="*/ 811499 w 2733532"/>
              <a:gd name="connsiteY2" fmla="*/ 1509912 h 3338712"/>
              <a:gd name="connsiteX3" fmla="*/ 1672111 w 2733532"/>
              <a:gd name="connsiteY3" fmla="*/ 2998053 h 3338712"/>
              <a:gd name="connsiteX4" fmla="*/ 1743828 w 2733532"/>
              <a:gd name="connsiteY4" fmla="*/ 2908406 h 3338712"/>
              <a:gd name="connsiteX5" fmla="*/ 2030699 w 2733532"/>
              <a:gd name="connsiteY5" fmla="*/ 3338712 h 3338712"/>
              <a:gd name="connsiteX6" fmla="*/ 2733532 w 2733532"/>
              <a:gd name="connsiteY6" fmla="*/ 3101788 h 3338712"/>
              <a:gd name="connsiteX7" fmla="*/ 1810401 w 2733532"/>
              <a:gd name="connsiteY7" fmla="*/ 1289637 h 3338712"/>
              <a:gd name="connsiteX8" fmla="*/ 1152781 w 2733532"/>
              <a:gd name="connsiteY8" fmla="*/ 677475 h 3338712"/>
              <a:gd name="connsiteX9" fmla="*/ 558771 w 2733532"/>
              <a:gd name="connsiteY9" fmla="*/ 89646 h 3338712"/>
              <a:gd name="connsiteX10" fmla="*/ 394445 w 2733532"/>
              <a:gd name="connsiteY10" fmla="*/ 0 h 3338712"/>
              <a:gd name="connsiteX11" fmla="*/ 0 w 2733532"/>
              <a:gd name="connsiteY11" fmla="*/ 66595 h 333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3532" h="3338712">
                <a:moveTo>
                  <a:pt x="0" y="66595"/>
                </a:moveTo>
                <a:lnTo>
                  <a:pt x="130181" y="344500"/>
                </a:lnTo>
                <a:lnTo>
                  <a:pt x="811499" y="1509912"/>
                </a:lnTo>
                <a:lnTo>
                  <a:pt x="1672111" y="2998053"/>
                </a:lnTo>
                <a:lnTo>
                  <a:pt x="1743828" y="2908406"/>
                </a:lnTo>
                <a:lnTo>
                  <a:pt x="2030699" y="3338712"/>
                </a:lnTo>
                <a:lnTo>
                  <a:pt x="2733532" y="3101788"/>
                </a:lnTo>
                <a:lnTo>
                  <a:pt x="1810401" y="1289637"/>
                </a:lnTo>
                <a:lnTo>
                  <a:pt x="1152781" y="677475"/>
                </a:lnTo>
                <a:lnTo>
                  <a:pt x="558771" y="89646"/>
                </a:lnTo>
                <a:lnTo>
                  <a:pt x="394445" y="0"/>
                </a:lnTo>
                <a:lnTo>
                  <a:pt x="0" y="66595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B83867-28BB-49CF-98FB-11A09539A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358" y="251658"/>
            <a:ext cx="4314600" cy="2402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5C9036-3858-4333-9B5A-7E2FB9399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153" y="2849722"/>
            <a:ext cx="2314668" cy="195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438C00-444C-4DA5-A9D3-389553CA8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542" y="2900134"/>
            <a:ext cx="1942974" cy="190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856" y="0"/>
            <a:ext cx="9710287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622006" y="2759869"/>
            <a:ext cx="1157288" cy="659606"/>
          </a:xfrm>
          <a:custGeom>
            <a:avLst/>
            <a:gdLst>
              <a:gd name="connsiteX0" fmla="*/ 0 w 1157288"/>
              <a:gd name="connsiteY0" fmla="*/ 240506 h 659606"/>
              <a:gd name="connsiteX1" fmla="*/ 1078707 w 1157288"/>
              <a:gd name="connsiteY1" fmla="*/ 0 h 659606"/>
              <a:gd name="connsiteX2" fmla="*/ 1157288 w 1157288"/>
              <a:gd name="connsiteY2" fmla="*/ 342900 h 659606"/>
              <a:gd name="connsiteX3" fmla="*/ 1126332 w 1157288"/>
              <a:gd name="connsiteY3" fmla="*/ 390525 h 659606"/>
              <a:gd name="connsiteX4" fmla="*/ 907257 w 1157288"/>
              <a:gd name="connsiteY4" fmla="*/ 438150 h 659606"/>
              <a:gd name="connsiteX5" fmla="*/ 942975 w 1157288"/>
              <a:gd name="connsiteY5" fmla="*/ 614362 h 659606"/>
              <a:gd name="connsiteX6" fmla="*/ 759619 w 1157288"/>
              <a:gd name="connsiteY6" fmla="*/ 659606 h 659606"/>
              <a:gd name="connsiteX7" fmla="*/ 669132 w 1157288"/>
              <a:gd name="connsiteY7" fmla="*/ 280987 h 659606"/>
              <a:gd name="connsiteX8" fmla="*/ 50007 w 1157288"/>
              <a:gd name="connsiteY8" fmla="*/ 411956 h 659606"/>
              <a:gd name="connsiteX9" fmla="*/ 0 w 1157288"/>
              <a:gd name="connsiteY9" fmla="*/ 240506 h 6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7288" h="659606">
                <a:moveTo>
                  <a:pt x="0" y="240506"/>
                </a:moveTo>
                <a:lnTo>
                  <a:pt x="1078707" y="0"/>
                </a:lnTo>
                <a:lnTo>
                  <a:pt x="1157288" y="342900"/>
                </a:lnTo>
                <a:lnTo>
                  <a:pt x="1126332" y="390525"/>
                </a:lnTo>
                <a:lnTo>
                  <a:pt x="907257" y="438150"/>
                </a:lnTo>
                <a:lnTo>
                  <a:pt x="942975" y="614362"/>
                </a:lnTo>
                <a:lnTo>
                  <a:pt x="759619" y="659606"/>
                </a:lnTo>
                <a:lnTo>
                  <a:pt x="669132" y="280987"/>
                </a:lnTo>
                <a:lnTo>
                  <a:pt x="50007" y="411956"/>
                </a:lnTo>
                <a:lnTo>
                  <a:pt x="0" y="240506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Freeform 6"/>
          <p:cNvSpPr/>
          <p:nvPr/>
        </p:nvSpPr>
        <p:spPr>
          <a:xfrm>
            <a:off x="5517356" y="2085975"/>
            <a:ext cx="521494" cy="578644"/>
          </a:xfrm>
          <a:custGeom>
            <a:avLst/>
            <a:gdLst>
              <a:gd name="connsiteX0" fmla="*/ 133350 w 521494"/>
              <a:gd name="connsiteY0" fmla="*/ 0 h 578644"/>
              <a:gd name="connsiteX1" fmla="*/ 38100 w 521494"/>
              <a:gd name="connsiteY1" fmla="*/ 128588 h 578644"/>
              <a:gd name="connsiteX2" fmla="*/ 57150 w 521494"/>
              <a:gd name="connsiteY2" fmla="*/ 140494 h 578644"/>
              <a:gd name="connsiteX3" fmla="*/ 30957 w 521494"/>
              <a:gd name="connsiteY3" fmla="*/ 171450 h 578644"/>
              <a:gd name="connsiteX4" fmla="*/ 45244 w 521494"/>
              <a:gd name="connsiteY4" fmla="*/ 188119 h 578644"/>
              <a:gd name="connsiteX5" fmla="*/ 0 w 521494"/>
              <a:gd name="connsiteY5" fmla="*/ 247650 h 578644"/>
              <a:gd name="connsiteX6" fmla="*/ 59532 w 521494"/>
              <a:gd name="connsiteY6" fmla="*/ 285750 h 578644"/>
              <a:gd name="connsiteX7" fmla="*/ 45244 w 521494"/>
              <a:gd name="connsiteY7" fmla="*/ 304800 h 578644"/>
              <a:gd name="connsiteX8" fmla="*/ 395288 w 521494"/>
              <a:gd name="connsiteY8" fmla="*/ 578644 h 578644"/>
              <a:gd name="connsiteX9" fmla="*/ 521494 w 521494"/>
              <a:gd name="connsiteY9" fmla="*/ 416719 h 578644"/>
              <a:gd name="connsiteX10" fmla="*/ 497682 w 521494"/>
              <a:gd name="connsiteY10" fmla="*/ 402431 h 578644"/>
              <a:gd name="connsiteX11" fmla="*/ 509588 w 521494"/>
              <a:gd name="connsiteY11" fmla="*/ 381000 h 578644"/>
              <a:gd name="connsiteX12" fmla="*/ 431007 w 521494"/>
              <a:gd name="connsiteY12" fmla="*/ 321469 h 578644"/>
              <a:gd name="connsiteX13" fmla="*/ 478632 w 521494"/>
              <a:gd name="connsiteY13" fmla="*/ 261938 h 578644"/>
              <a:gd name="connsiteX14" fmla="*/ 416719 w 521494"/>
              <a:gd name="connsiteY14" fmla="*/ 192881 h 578644"/>
              <a:gd name="connsiteX15" fmla="*/ 252413 w 521494"/>
              <a:gd name="connsiteY15" fmla="*/ 78581 h 578644"/>
              <a:gd name="connsiteX16" fmla="*/ 133350 w 521494"/>
              <a:gd name="connsiteY16" fmla="*/ 0 h 578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1494" h="578644">
                <a:moveTo>
                  <a:pt x="133350" y="0"/>
                </a:moveTo>
                <a:lnTo>
                  <a:pt x="38100" y="128588"/>
                </a:lnTo>
                <a:lnTo>
                  <a:pt x="57150" y="140494"/>
                </a:lnTo>
                <a:lnTo>
                  <a:pt x="30957" y="171450"/>
                </a:lnTo>
                <a:lnTo>
                  <a:pt x="45244" y="188119"/>
                </a:lnTo>
                <a:lnTo>
                  <a:pt x="0" y="247650"/>
                </a:lnTo>
                <a:lnTo>
                  <a:pt x="59532" y="285750"/>
                </a:lnTo>
                <a:lnTo>
                  <a:pt x="45244" y="304800"/>
                </a:lnTo>
                <a:lnTo>
                  <a:pt x="395288" y="578644"/>
                </a:lnTo>
                <a:lnTo>
                  <a:pt x="521494" y="416719"/>
                </a:lnTo>
                <a:lnTo>
                  <a:pt x="497682" y="402431"/>
                </a:lnTo>
                <a:lnTo>
                  <a:pt x="509588" y="381000"/>
                </a:lnTo>
                <a:lnTo>
                  <a:pt x="431007" y="321469"/>
                </a:lnTo>
                <a:lnTo>
                  <a:pt x="478632" y="261938"/>
                </a:lnTo>
                <a:lnTo>
                  <a:pt x="416719" y="192881"/>
                </a:lnTo>
                <a:lnTo>
                  <a:pt x="252413" y="78581"/>
                </a:lnTo>
                <a:lnTo>
                  <a:pt x="133350" y="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Freeform 8"/>
          <p:cNvSpPr/>
          <p:nvPr/>
        </p:nvSpPr>
        <p:spPr>
          <a:xfrm>
            <a:off x="4474369" y="1881188"/>
            <a:ext cx="1488281" cy="1578768"/>
          </a:xfrm>
          <a:custGeom>
            <a:avLst/>
            <a:gdLst>
              <a:gd name="connsiteX0" fmla="*/ 364331 w 1488281"/>
              <a:gd name="connsiteY0" fmla="*/ 1578768 h 1578768"/>
              <a:gd name="connsiteX1" fmla="*/ 300037 w 1488281"/>
              <a:gd name="connsiteY1" fmla="*/ 1321593 h 1578768"/>
              <a:gd name="connsiteX2" fmla="*/ 40481 w 1488281"/>
              <a:gd name="connsiteY2" fmla="*/ 1369218 h 1578768"/>
              <a:gd name="connsiteX3" fmla="*/ 2381 w 1488281"/>
              <a:gd name="connsiteY3" fmla="*/ 1271587 h 1578768"/>
              <a:gd name="connsiteX4" fmla="*/ 28575 w 1488281"/>
              <a:gd name="connsiteY4" fmla="*/ 1257300 h 1578768"/>
              <a:gd name="connsiteX5" fmla="*/ 11906 w 1488281"/>
              <a:gd name="connsiteY5" fmla="*/ 1207293 h 1578768"/>
              <a:gd name="connsiteX6" fmla="*/ 35719 w 1488281"/>
              <a:gd name="connsiteY6" fmla="*/ 1193006 h 1578768"/>
              <a:gd name="connsiteX7" fmla="*/ 57150 w 1488281"/>
              <a:gd name="connsiteY7" fmla="*/ 1114425 h 1578768"/>
              <a:gd name="connsiteX8" fmla="*/ 0 w 1488281"/>
              <a:gd name="connsiteY8" fmla="*/ 1000125 h 1578768"/>
              <a:gd name="connsiteX9" fmla="*/ 138112 w 1488281"/>
              <a:gd name="connsiteY9" fmla="*/ 969168 h 1578768"/>
              <a:gd name="connsiteX10" fmla="*/ 1062037 w 1488281"/>
              <a:gd name="connsiteY10" fmla="*/ 750093 h 1578768"/>
              <a:gd name="connsiteX11" fmla="*/ 1081087 w 1488281"/>
              <a:gd name="connsiteY11" fmla="*/ 695325 h 1578768"/>
              <a:gd name="connsiteX12" fmla="*/ 1052512 w 1488281"/>
              <a:gd name="connsiteY12" fmla="*/ 635793 h 1578768"/>
              <a:gd name="connsiteX13" fmla="*/ 971550 w 1488281"/>
              <a:gd name="connsiteY13" fmla="*/ 483393 h 1578768"/>
              <a:gd name="connsiteX14" fmla="*/ 711994 w 1488281"/>
              <a:gd name="connsiteY14" fmla="*/ 273843 h 1578768"/>
              <a:gd name="connsiteX15" fmla="*/ 688181 w 1488281"/>
              <a:gd name="connsiteY15" fmla="*/ 180975 h 1578768"/>
              <a:gd name="connsiteX16" fmla="*/ 792956 w 1488281"/>
              <a:gd name="connsiteY16" fmla="*/ 150018 h 1578768"/>
              <a:gd name="connsiteX17" fmla="*/ 912019 w 1488281"/>
              <a:gd name="connsiteY17" fmla="*/ 59531 h 1578768"/>
              <a:gd name="connsiteX18" fmla="*/ 966787 w 1488281"/>
              <a:gd name="connsiteY18" fmla="*/ 0 h 1578768"/>
              <a:gd name="connsiteX19" fmla="*/ 1171575 w 1488281"/>
              <a:gd name="connsiteY19" fmla="*/ 202406 h 1578768"/>
              <a:gd name="connsiteX20" fmla="*/ 1078706 w 1488281"/>
              <a:gd name="connsiteY20" fmla="*/ 335756 h 1578768"/>
              <a:gd name="connsiteX21" fmla="*/ 1078706 w 1488281"/>
              <a:gd name="connsiteY21" fmla="*/ 335756 h 1578768"/>
              <a:gd name="connsiteX22" fmla="*/ 1078706 w 1488281"/>
              <a:gd name="connsiteY22" fmla="*/ 376237 h 1578768"/>
              <a:gd name="connsiteX23" fmla="*/ 1090612 w 1488281"/>
              <a:gd name="connsiteY23" fmla="*/ 392906 h 1578768"/>
              <a:gd name="connsiteX24" fmla="*/ 1040606 w 1488281"/>
              <a:gd name="connsiteY24" fmla="*/ 454818 h 1578768"/>
              <a:gd name="connsiteX25" fmla="*/ 1100137 w 1488281"/>
              <a:gd name="connsiteY25" fmla="*/ 488156 h 1578768"/>
              <a:gd name="connsiteX26" fmla="*/ 1088231 w 1488281"/>
              <a:gd name="connsiteY26" fmla="*/ 511968 h 1578768"/>
              <a:gd name="connsiteX27" fmla="*/ 1488281 w 1488281"/>
              <a:gd name="connsiteY27" fmla="*/ 819150 h 1578768"/>
              <a:gd name="connsiteX28" fmla="*/ 147637 w 1488281"/>
              <a:gd name="connsiteY28" fmla="*/ 1116806 h 1578768"/>
              <a:gd name="connsiteX29" fmla="*/ 190500 w 1488281"/>
              <a:gd name="connsiteY29" fmla="*/ 1295400 h 1578768"/>
              <a:gd name="connsiteX30" fmla="*/ 814387 w 1488281"/>
              <a:gd name="connsiteY30" fmla="*/ 1164431 h 1578768"/>
              <a:gd name="connsiteX31" fmla="*/ 883444 w 1488281"/>
              <a:gd name="connsiteY31" fmla="*/ 1464468 h 1578768"/>
              <a:gd name="connsiteX32" fmla="*/ 364331 w 1488281"/>
              <a:gd name="connsiteY32" fmla="*/ 1578768 h 157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88281" h="1578768">
                <a:moveTo>
                  <a:pt x="364331" y="1578768"/>
                </a:moveTo>
                <a:lnTo>
                  <a:pt x="300037" y="1321593"/>
                </a:lnTo>
                <a:lnTo>
                  <a:pt x="40481" y="1369218"/>
                </a:lnTo>
                <a:lnTo>
                  <a:pt x="2381" y="1271587"/>
                </a:lnTo>
                <a:lnTo>
                  <a:pt x="28575" y="1257300"/>
                </a:lnTo>
                <a:lnTo>
                  <a:pt x="11906" y="1207293"/>
                </a:lnTo>
                <a:lnTo>
                  <a:pt x="35719" y="1193006"/>
                </a:lnTo>
                <a:lnTo>
                  <a:pt x="57150" y="1114425"/>
                </a:lnTo>
                <a:lnTo>
                  <a:pt x="0" y="1000125"/>
                </a:lnTo>
                <a:lnTo>
                  <a:pt x="138112" y="969168"/>
                </a:lnTo>
                <a:lnTo>
                  <a:pt x="1062037" y="750093"/>
                </a:lnTo>
                <a:lnTo>
                  <a:pt x="1081087" y="695325"/>
                </a:lnTo>
                <a:lnTo>
                  <a:pt x="1052512" y="635793"/>
                </a:lnTo>
                <a:lnTo>
                  <a:pt x="971550" y="483393"/>
                </a:lnTo>
                <a:lnTo>
                  <a:pt x="711994" y="273843"/>
                </a:lnTo>
                <a:lnTo>
                  <a:pt x="688181" y="180975"/>
                </a:lnTo>
                <a:lnTo>
                  <a:pt x="792956" y="150018"/>
                </a:lnTo>
                <a:lnTo>
                  <a:pt x="912019" y="59531"/>
                </a:lnTo>
                <a:lnTo>
                  <a:pt x="966787" y="0"/>
                </a:lnTo>
                <a:lnTo>
                  <a:pt x="1171575" y="202406"/>
                </a:lnTo>
                <a:lnTo>
                  <a:pt x="1078706" y="335756"/>
                </a:lnTo>
                <a:lnTo>
                  <a:pt x="1078706" y="335756"/>
                </a:lnTo>
                <a:lnTo>
                  <a:pt x="1078706" y="376237"/>
                </a:lnTo>
                <a:lnTo>
                  <a:pt x="1090612" y="392906"/>
                </a:lnTo>
                <a:lnTo>
                  <a:pt x="1040606" y="454818"/>
                </a:lnTo>
                <a:lnTo>
                  <a:pt x="1100137" y="488156"/>
                </a:lnTo>
                <a:lnTo>
                  <a:pt x="1088231" y="511968"/>
                </a:lnTo>
                <a:lnTo>
                  <a:pt x="1488281" y="819150"/>
                </a:lnTo>
                <a:lnTo>
                  <a:pt x="147637" y="1116806"/>
                </a:lnTo>
                <a:lnTo>
                  <a:pt x="190500" y="1295400"/>
                </a:lnTo>
                <a:lnTo>
                  <a:pt x="814387" y="1164431"/>
                </a:lnTo>
                <a:lnTo>
                  <a:pt x="883444" y="1464468"/>
                </a:lnTo>
                <a:lnTo>
                  <a:pt x="364331" y="1578768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3933825" y="3524250"/>
            <a:ext cx="3095625" cy="1347788"/>
          </a:xfrm>
          <a:custGeom>
            <a:avLst/>
            <a:gdLst>
              <a:gd name="connsiteX0" fmla="*/ 0 w 3095625"/>
              <a:gd name="connsiteY0" fmla="*/ 1157288 h 1347788"/>
              <a:gd name="connsiteX1" fmla="*/ 185738 w 3095625"/>
              <a:gd name="connsiteY1" fmla="*/ 1042988 h 1347788"/>
              <a:gd name="connsiteX2" fmla="*/ 333375 w 3095625"/>
              <a:gd name="connsiteY2" fmla="*/ 995363 h 1347788"/>
              <a:gd name="connsiteX3" fmla="*/ 1628775 w 3095625"/>
              <a:gd name="connsiteY3" fmla="*/ 676275 h 1347788"/>
              <a:gd name="connsiteX4" fmla="*/ 1824038 w 3095625"/>
              <a:gd name="connsiteY4" fmla="*/ 623888 h 1347788"/>
              <a:gd name="connsiteX5" fmla="*/ 2100263 w 3095625"/>
              <a:gd name="connsiteY5" fmla="*/ 585788 h 1347788"/>
              <a:gd name="connsiteX6" fmla="*/ 2509838 w 3095625"/>
              <a:gd name="connsiteY6" fmla="*/ 571500 h 1347788"/>
              <a:gd name="connsiteX7" fmla="*/ 3005138 w 3095625"/>
              <a:gd name="connsiteY7" fmla="*/ 19050 h 1347788"/>
              <a:gd name="connsiteX8" fmla="*/ 3052763 w 3095625"/>
              <a:gd name="connsiteY8" fmla="*/ 0 h 1347788"/>
              <a:gd name="connsiteX9" fmla="*/ 3095625 w 3095625"/>
              <a:gd name="connsiteY9" fmla="*/ 128588 h 1347788"/>
              <a:gd name="connsiteX10" fmla="*/ 3057525 w 3095625"/>
              <a:gd name="connsiteY10" fmla="*/ 261938 h 1347788"/>
              <a:gd name="connsiteX11" fmla="*/ 2590800 w 3095625"/>
              <a:gd name="connsiteY11" fmla="*/ 628650 h 1347788"/>
              <a:gd name="connsiteX12" fmla="*/ 2300288 w 3095625"/>
              <a:gd name="connsiteY12" fmla="*/ 747713 h 1347788"/>
              <a:gd name="connsiteX13" fmla="*/ 2014538 w 3095625"/>
              <a:gd name="connsiteY13" fmla="*/ 847725 h 1347788"/>
              <a:gd name="connsiteX14" fmla="*/ 1833563 w 3095625"/>
              <a:gd name="connsiteY14" fmla="*/ 862013 h 1347788"/>
              <a:gd name="connsiteX15" fmla="*/ 1381125 w 3095625"/>
              <a:gd name="connsiteY15" fmla="*/ 966788 h 1347788"/>
              <a:gd name="connsiteX16" fmla="*/ 876300 w 3095625"/>
              <a:gd name="connsiteY16" fmla="*/ 1100138 h 1347788"/>
              <a:gd name="connsiteX17" fmla="*/ 600075 w 3095625"/>
              <a:gd name="connsiteY17" fmla="*/ 1200150 h 1347788"/>
              <a:gd name="connsiteX18" fmla="*/ 557213 w 3095625"/>
              <a:gd name="connsiteY18" fmla="*/ 1243013 h 1347788"/>
              <a:gd name="connsiteX19" fmla="*/ 461963 w 3095625"/>
              <a:gd name="connsiteY19" fmla="*/ 1271588 h 1347788"/>
              <a:gd name="connsiteX20" fmla="*/ 147638 w 3095625"/>
              <a:gd name="connsiteY20" fmla="*/ 1295400 h 1347788"/>
              <a:gd name="connsiteX21" fmla="*/ 57150 w 3095625"/>
              <a:gd name="connsiteY21" fmla="*/ 1347788 h 1347788"/>
              <a:gd name="connsiteX22" fmla="*/ 0 w 3095625"/>
              <a:gd name="connsiteY22" fmla="*/ 1157288 h 134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95625" h="1347788">
                <a:moveTo>
                  <a:pt x="0" y="1157288"/>
                </a:moveTo>
                <a:lnTo>
                  <a:pt x="185738" y="1042988"/>
                </a:lnTo>
                <a:lnTo>
                  <a:pt x="333375" y="995363"/>
                </a:lnTo>
                <a:lnTo>
                  <a:pt x="1628775" y="676275"/>
                </a:lnTo>
                <a:lnTo>
                  <a:pt x="1824038" y="623888"/>
                </a:lnTo>
                <a:lnTo>
                  <a:pt x="2100263" y="585788"/>
                </a:lnTo>
                <a:lnTo>
                  <a:pt x="2509838" y="571500"/>
                </a:lnTo>
                <a:lnTo>
                  <a:pt x="3005138" y="19050"/>
                </a:lnTo>
                <a:lnTo>
                  <a:pt x="3052763" y="0"/>
                </a:lnTo>
                <a:lnTo>
                  <a:pt x="3095625" y="128588"/>
                </a:lnTo>
                <a:lnTo>
                  <a:pt x="3057525" y="261938"/>
                </a:lnTo>
                <a:lnTo>
                  <a:pt x="2590800" y="628650"/>
                </a:lnTo>
                <a:lnTo>
                  <a:pt x="2300288" y="747713"/>
                </a:lnTo>
                <a:lnTo>
                  <a:pt x="2014538" y="847725"/>
                </a:lnTo>
                <a:lnTo>
                  <a:pt x="1833563" y="862013"/>
                </a:lnTo>
                <a:lnTo>
                  <a:pt x="1381125" y="966788"/>
                </a:lnTo>
                <a:lnTo>
                  <a:pt x="876300" y="1100138"/>
                </a:lnTo>
                <a:lnTo>
                  <a:pt x="600075" y="1200150"/>
                </a:lnTo>
                <a:lnTo>
                  <a:pt x="557213" y="1243013"/>
                </a:lnTo>
                <a:lnTo>
                  <a:pt x="461963" y="1271588"/>
                </a:lnTo>
                <a:lnTo>
                  <a:pt x="147638" y="1295400"/>
                </a:lnTo>
                <a:lnTo>
                  <a:pt x="57150" y="1347788"/>
                </a:lnTo>
                <a:lnTo>
                  <a:pt x="0" y="1157288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Freeform 10"/>
          <p:cNvSpPr/>
          <p:nvPr/>
        </p:nvSpPr>
        <p:spPr>
          <a:xfrm>
            <a:off x="6929438" y="3057525"/>
            <a:ext cx="366712" cy="738188"/>
          </a:xfrm>
          <a:custGeom>
            <a:avLst/>
            <a:gdLst>
              <a:gd name="connsiteX0" fmla="*/ 0 w 366712"/>
              <a:gd name="connsiteY0" fmla="*/ 238125 h 738188"/>
              <a:gd name="connsiteX1" fmla="*/ 90487 w 366712"/>
              <a:gd name="connsiteY1" fmla="*/ 180975 h 738188"/>
              <a:gd name="connsiteX2" fmla="*/ 309562 w 366712"/>
              <a:gd name="connsiteY2" fmla="*/ 0 h 738188"/>
              <a:gd name="connsiteX3" fmla="*/ 319087 w 366712"/>
              <a:gd name="connsiteY3" fmla="*/ 61913 h 738188"/>
              <a:gd name="connsiteX4" fmla="*/ 304800 w 366712"/>
              <a:gd name="connsiteY4" fmla="*/ 266700 h 738188"/>
              <a:gd name="connsiteX5" fmla="*/ 366712 w 366712"/>
              <a:gd name="connsiteY5" fmla="*/ 309563 h 738188"/>
              <a:gd name="connsiteX6" fmla="*/ 342900 w 366712"/>
              <a:gd name="connsiteY6" fmla="*/ 666750 h 738188"/>
              <a:gd name="connsiteX7" fmla="*/ 209550 w 366712"/>
              <a:gd name="connsiteY7" fmla="*/ 738188 h 738188"/>
              <a:gd name="connsiteX8" fmla="*/ 133350 w 366712"/>
              <a:gd name="connsiteY8" fmla="*/ 733425 h 738188"/>
              <a:gd name="connsiteX9" fmla="*/ 171450 w 366712"/>
              <a:gd name="connsiteY9" fmla="*/ 552450 h 738188"/>
              <a:gd name="connsiteX10" fmla="*/ 57150 w 366712"/>
              <a:gd name="connsiteY10" fmla="*/ 328613 h 738188"/>
              <a:gd name="connsiteX11" fmla="*/ 0 w 366712"/>
              <a:gd name="connsiteY11" fmla="*/ 238125 h 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6712" h="738188">
                <a:moveTo>
                  <a:pt x="0" y="238125"/>
                </a:moveTo>
                <a:lnTo>
                  <a:pt x="90487" y="180975"/>
                </a:lnTo>
                <a:lnTo>
                  <a:pt x="309562" y="0"/>
                </a:lnTo>
                <a:lnTo>
                  <a:pt x="319087" y="61913"/>
                </a:lnTo>
                <a:lnTo>
                  <a:pt x="304800" y="266700"/>
                </a:lnTo>
                <a:lnTo>
                  <a:pt x="366712" y="309563"/>
                </a:lnTo>
                <a:lnTo>
                  <a:pt x="342900" y="666750"/>
                </a:lnTo>
                <a:lnTo>
                  <a:pt x="209550" y="738188"/>
                </a:lnTo>
                <a:lnTo>
                  <a:pt x="133350" y="733425"/>
                </a:lnTo>
                <a:lnTo>
                  <a:pt x="171450" y="552450"/>
                </a:lnTo>
                <a:lnTo>
                  <a:pt x="57150" y="328613"/>
                </a:lnTo>
                <a:lnTo>
                  <a:pt x="0" y="238125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7472363" y="2390775"/>
            <a:ext cx="1066800" cy="1214438"/>
          </a:xfrm>
          <a:custGeom>
            <a:avLst/>
            <a:gdLst>
              <a:gd name="connsiteX0" fmla="*/ 9525 w 1066800"/>
              <a:gd name="connsiteY0" fmla="*/ 933450 h 1214438"/>
              <a:gd name="connsiteX1" fmla="*/ 128587 w 1066800"/>
              <a:gd name="connsiteY1" fmla="*/ 876300 h 1214438"/>
              <a:gd name="connsiteX2" fmla="*/ 452437 w 1066800"/>
              <a:gd name="connsiteY2" fmla="*/ 728663 h 1214438"/>
              <a:gd name="connsiteX3" fmla="*/ 661987 w 1066800"/>
              <a:gd name="connsiteY3" fmla="*/ 528638 h 1214438"/>
              <a:gd name="connsiteX4" fmla="*/ 752475 w 1066800"/>
              <a:gd name="connsiteY4" fmla="*/ 400050 h 1214438"/>
              <a:gd name="connsiteX5" fmla="*/ 747712 w 1066800"/>
              <a:gd name="connsiteY5" fmla="*/ 85725 h 1214438"/>
              <a:gd name="connsiteX6" fmla="*/ 747712 w 1066800"/>
              <a:gd name="connsiteY6" fmla="*/ 47625 h 1214438"/>
              <a:gd name="connsiteX7" fmla="*/ 1014412 w 1066800"/>
              <a:gd name="connsiteY7" fmla="*/ 0 h 1214438"/>
              <a:gd name="connsiteX8" fmla="*/ 976312 w 1066800"/>
              <a:gd name="connsiteY8" fmla="*/ 138113 h 1214438"/>
              <a:gd name="connsiteX9" fmla="*/ 995362 w 1066800"/>
              <a:gd name="connsiteY9" fmla="*/ 304800 h 1214438"/>
              <a:gd name="connsiteX10" fmla="*/ 1066800 w 1066800"/>
              <a:gd name="connsiteY10" fmla="*/ 485775 h 1214438"/>
              <a:gd name="connsiteX11" fmla="*/ 738187 w 1066800"/>
              <a:gd name="connsiteY11" fmla="*/ 757238 h 1214438"/>
              <a:gd name="connsiteX12" fmla="*/ 566737 w 1066800"/>
              <a:gd name="connsiteY12" fmla="*/ 885825 h 1214438"/>
              <a:gd name="connsiteX13" fmla="*/ 328612 w 1066800"/>
              <a:gd name="connsiteY13" fmla="*/ 985838 h 1214438"/>
              <a:gd name="connsiteX14" fmla="*/ 280987 w 1066800"/>
              <a:gd name="connsiteY14" fmla="*/ 1052513 h 1214438"/>
              <a:gd name="connsiteX15" fmla="*/ 195262 w 1066800"/>
              <a:gd name="connsiteY15" fmla="*/ 1090613 h 1214438"/>
              <a:gd name="connsiteX16" fmla="*/ 142875 w 1066800"/>
              <a:gd name="connsiteY16" fmla="*/ 1090613 h 1214438"/>
              <a:gd name="connsiteX17" fmla="*/ 33337 w 1066800"/>
              <a:gd name="connsiteY17" fmla="*/ 1166813 h 1214438"/>
              <a:gd name="connsiteX18" fmla="*/ 0 w 1066800"/>
              <a:gd name="connsiteY18" fmla="*/ 1214438 h 1214438"/>
              <a:gd name="connsiteX19" fmla="*/ 9525 w 1066800"/>
              <a:gd name="connsiteY19" fmla="*/ 93345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6800" h="1214438">
                <a:moveTo>
                  <a:pt x="9525" y="933450"/>
                </a:moveTo>
                <a:lnTo>
                  <a:pt x="128587" y="876300"/>
                </a:lnTo>
                <a:lnTo>
                  <a:pt x="452437" y="728663"/>
                </a:lnTo>
                <a:lnTo>
                  <a:pt x="661987" y="528638"/>
                </a:lnTo>
                <a:lnTo>
                  <a:pt x="752475" y="400050"/>
                </a:lnTo>
                <a:cubicBezTo>
                  <a:pt x="750887" y="295275"/>
                  <a:pt x="749300" y="190500"/>
                  <a:pt x="747712" y="85725"/>
                </a:cubicBezTo>
                <a:lnTo>
                  <a:pt x="747712" y="47625"/>
                </a:lnTo>
                <a:lnTo>
                  <a:pt x="1014412" y="0"/>
                </a:lnTo>
                <a:lnTo>
                  <a:pt x="976312" y="138113"/>
                </a:lnTo>
                <a:lnTo>
                  <a:pt x="995362" y="304800"/>
                </a:lnTo>
                <a:lnTo>
                  <a:pt x="1066800" y="485775"/>
                </a:lnTo>
                <a:lnTo>
                  <a:pt x="738187" y="757238"/>
                </a:lnTo>
                <a:lnTo>
                  <a:pt x="566737" y="885825"/>
                </a:lnTo>
                <a:lnTo>
                  <a:pt x="328612" y="985838"/>
                </a:lnTo>
                <a:lnTo>
                  <a:pt x="280987" y="1052513"/>
                </a:lnTo>
                <a:lnTo>
                  <a:pt x="195262" y="1090613"/>
                </a:lnTo>
                <a:lnTo>
                  <a:pt x="142875" y="1090613"/>
                </a:lnTo>
                <a:lnTo>
                  <a:pt x="33337" y="1166813"/>
                </a:lnTo>
                <a:lnTo>
                  <a:pt x="0" y="1214438"/>
                </a:lnTo>
                <a:lnTo>
                  <a:pt x="9525" y="933450"/>
                </a:lnTo>
                <a:close/>
              </a:path>
            </a:pathLst>
          </a:custGeom>
          <a:solidFill>
            <a:srgbClr val="7030A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Freeform 14"/>
          <p:cNvSpPr/>
          <p:nvPr/>
        </p:nvSpPr>
        <p:spPr>
          <a:xfrm>
            <a:off x="3967163" y="2471738"/>
            <a:ext cx="3362325" cy="1704975"/>
          </a:xfrm>
          <a:custGeom>
            <a:avLst/>
            <a:gdLst>
              <a:gd name="connsiteX0" fmla="*/ 0 w 3362325"/>
              <a:gd name="connsiteY0" fmla="*/ 1585912 h 1704975"/>
              <a:gd name="connsiteX1" fmla="*/ 390525 w 3362325"/>
              <a:gd name="connsiteY1" fmla="*/ 1385887 h 1704975"/>
              <a:gd name="connsiteX2" fmla="*/ 614362 w 3362325"/>
              <a:gd name="connsiteY2" fmla="*/ 1276350 h 1704975"/>
              <a:gd name="connsiteX3" fmla="*/ 585787 w 3362325"/>
              <a:gd name="connsiteY3" fmla="*/ 1023937 h 1704975"/>
              <a:gd name="connsiteX4" fmla="*/ 552450 w 3362325"/>
              <a:gd name="connsiteY4" fmla="*/ 962025 h 1704975"/>
              <a:gd name="connsiteX5" fmla="*/ 581025 w 3362325"/>
              <a:gd name="connsiteY5" fmla="*/ 919162 h 1704975"/>
              <a:gd name="connsiteX6" fmla="*/ 561975 w 3362325"/>
              <a:gd name="connsiteY6" fmla="*/ 857250 h 1704975"/>
              <a:gd name="connsiteX7" fmla="*/ 585787 w 3362325"/>
              <a:gd name="connsiteY7" fmla="*/ 847725 h 1704975"/>
              <a:gd name="connsiteX8" fmla="*/ 561975 w 3362325"/>
              <a:gd name="connsiteY8" fmla="*/ 785812 h 1704975"/>
              <a:gd name="connsiteX9" fmla="*/ 681037 w 3362325"/>
              <a:gd name="connsiteY9" fmla="*/ 757237 h 1704975"/>
              <a:gd name="connsiteX10" fmla="*/ 723900 w 3362325"/>
              <a:gd name="connsiteY10" fmla="*/ 1223962 h 1704975"/>
              <a:gd name="connsiteX11" fmla="*/ 942975 w 3362325"/>
              <a:gd name="connsiteY11" fmla="*/ 1147762 h 1704975"/>
              <a:gd name="connsiteX12" fmla="*/ 1162050 w 3362325"/>
              <a:gd name="connsiteY12" fmla="*/ 1076325 h 1704975"/>
              <a:gd name="connsiteX13" fmla="*/ 1304925 w 3362325"/>
              <a:gd name="connsiteY13" fmla="*/ 1052512 h 1704975"/>
              <a:gd name="connsiteX14" fmla="*/ 1495425 w 3362325"/>
              <a:gd name="connsiteY14" fmla="*/ 1038225 h 1704975"/>
              <a:gd name="connsiteX15" fmla="*/ 1633537 w 3362325"/>
              <a:gd name="connsiteY15" fmla="*/ 1038225 h 1704975"/>
              <a:gd name="connsiteX16" fmla="*/ 1571625 w 3362325"/>
              <a:gd name="connsiteY16" fmla="*/ 733425 h 1704975"/>
              <a:gd name="connsiteX17" fmla="*/ 1790700 w 3362325"/>
              <a:gd name="connsiteY17" fmla="*/ 685800 h 1704975"/>
              <a:gd name="connsiteX18" fmla="*/ 1824037 w 3362325"/>
              <a:gd name="connsiteY18" fmla="*/ 633412 h 1704975"/>
              <a:gd name="connsiteX19" fmla="*/ 1747837 w 3362325"/>
              <a:gd name="connsiteY19" fmla="*/ 285750 h 1704975"/>
              <a:gd name="connsiteX20" fmla="*/ 2009775 w 3362325"/>
              <a:gd name="connsiteY20" fmla="*/ 223837 h 1704975"/>
              <a:gd name="connsiteX21" fmla="*/ 1962150 w 3362325"/>
              <a:gd name="connsiteY21" fmla="*/ 190500 h 1704975"/>
              <a:gd name="connsiteX22" fmla="*/ 2095500 w 3362325"/>
              <a:gd name="connsiteY22" fmla="*/ 0 h 1704975"/>
              <a:gd name="connsiteX23" fmla="*/ 2190750 w 3362325"/>
              <a:gd name="connsiteY23" fmla="*/ 171450 h 1704975"/>
              <a:gd name="connsiteX24" fmla="*/ 2519362 w 3362325"/>
              <a:gd name="connsiteY24" fmla="*/ 233362 h 1704975"/>
              <a:gd name="connsiteX25" fmla="*/ 2824162 w 3362325"/>
              <a:gd name="connsiteY25" fmla="*/ 771525 h 1704975"/>
              <a:gd name="connsiteX26" fmla="*/ 2905125 w 3362325"/>
              <a:gd name="connsiteY26" fmla="*/ 719137 h 1704975"/>
              <a:gd name="connsiteX27" fmla="*/ 2928937 w 3362325"/>
              <a:gd name="connsiteY27" fmla="*/ 657225 h 1704975"/>
              <a:gd name="connsiteX28" fmla="*/ 3281362 w 3362325"/>
              <a:gd name="connsiteY28" fmla="*/ 300037 h 1704975"/>
              <a:gd name="connsiteX29" fmla="*/ 3348037 w 3362325"/>
              <a:gd name="connsiteY29" fmla="*/ 461962 h 1704975"/>
              <a:gd name="connsiteX30" fmla="*/ 3362325 w 3362325"/>
              <a:gd name="connsiteY30" fmla="*/ 638175 h 1704975"/>
              <a:gd name="connsiteX31" fmla="*/ 3343275 w 3362325"/>
              <a:gd name="connsiteY31" fmla="*/ 885825 h 1704975"/>
              <a:gd name="connsiteX32" fmla="*/ 3281362 w 3362325"/>
              <a:gd name="connsiteY32" fmla="*/ 847725 h 1704975"/>
              <a:gd name="connsiteX33" fmla="*/ 3290887 w 3362325"/>
              <a:gd name="connsiteY33" fmla="*/ 638175 h 1704975"/>
              <a:gd name="connsiteX34" fmla="*/ 3281362 w 3362325"/>
              <a:gd name="connsiteY34" fmla="*/ 585787 h 1704975"/>
              <a:gd name="connsiteX35" fmla="*/ 3090862 w 3362325"/>
              <a:gd name="connsiteY35" fmla="*/ 757237 h 1704975"/>
              <a:gd name="connsiteX36" fmla="*/ 2881312 w 3362325"/>
              <a:gd name="connsiteY36" fmla="*/ 876300 h 1704975"/>
              <a:gd name="connsiteX37" fmla="*/ 3005137 w 3362325"/>
              <a:gd name="connsiteY37" fmla="*/ 1052512 h 1704975"/>
              <a:gd name="connsiteX38" fmla="*/ 2971800 w 3362325"/>
              <a:gd name="connsiteY38" fmla="*/ 1066800 h 1704975"/>
              <a:gd name="connsiteX39" fmla="*/ 2476500 w 3362325"/>
              <a:gd name="connsiteY39" fmla="*/ 1624012 h 1704975"/>
              <a:gd name="connsiteX40" fmla="*/ 2066925 w 3362325"/>
              <a:gd name="connsiteY40" fmla="*/ 1643062 h 1704975"/>
              <a:gd name="connsiteX41" fmla="*/ 2009775 w 3362325"/>
              <a:gd name="connsiteY41" fmla="*/ 1257300 h 1704975"/>
              <a:gd name="connsiteX42" fmla="*/ 1676400 w 3362325"/>
              <a:gd name="connsiteY42" fmla="*/ 1204912 h 1704975"/>
              <a:gd name="connsiteX43" fmla="*/ 1400175 w 3362325"/>
              <a:gd name="connsiteY43" fmla="*/ 1181100 h 1704975"/>
              <a:gd name="connsiteX44" fmla="*/ 1266825 w 3362325"/>
              <a:gd name="connsiteY44" fmla="*/ 1204912 h 1704975"/>
              <a:gd name="connsiteX45" fmla="*/ 1171575 w 3362325"/>
              <a:gd name="connsiteY45" fmla="*/ 1233487 h 1704975"/>
              <a:gd name="connsiteX46" fmla="*/ 747712 w 3362325"/>
              <a:gd name="connsiteY46" fmla="*/ 1371600 h 1704975"/>
              <a:gd name="connsiteX47" fmla="*/ 604837 w 3362325"/>
              <a:gd name="connsiteY47" fmla="*/ 1438275 h 1704975"/>
              <a:gd name="connsiteX48" fmla="*/ 100012 w 3362325"/>
              <a:gd name="connsiteY48" fmla="*/ 1704975 h 1704975"/>
              <a:gd name="connsiteX49" fmla="*/ 0 w 3362325"/>
              <a:gd name="connsiteY49" fmla="*/ 1585912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362325" h="1704975">
                <a:moveTo>
                  <a:pt x="0" y="1585912"/>
                </a:moveTo>
                <a:lnTo>
                  <a:pt x="390525" y="1385887"/>
                </a:lnTo>
                <a:lnTo>
                  <a:pt x="614362" y="1276350"/>
                </a:lnTo>
                <a:lnTo>
                  <a:pt x="585787" y="1023937"/>
                </a:lnTo>
                <a:lnTo>
                  <a:pt x="552450" y="962025"/>
                </a:lnTo>
                <a:lnTo>
                  <a:pt x="581025" y="919162"/>
                </a:lnTo>
                <a:lnTo>
                  <a:pt x="561975" y="857250"/>
                </a:lnTo>
                <a:lnTo>
                  <a:pt x="585787" y="847725"/>
                </a:lnTo>
                <a:lnTo>
                  <a:pt x="561975" y="785812"/>
                </a:lnTo>
                <a:lnTo>
                  <a:pt x="681037" y="757237"/>
                </a:lnTo>
                <a:lnTo>
                  <a:pt x="723900" y="1223962"/>
                </a:lnTo>
                <a:lnTo>
                  <a:pt x="942975" y="1147762"/>
                </a:lnTo>
                <a:lnTo>
                  <a:pt x="1162050" y="1076325"/>
                </a:lnTo>
                <a:lnTo>
                  <a:pt x="1304925" y="1052512"/>
                </a:lnTo>
                <a:lnTo>
                  <a:pt x="1495425" y="1038225"/>
                </a:lnTo>
                <a:lnTo>
                  <a:pt x="1633537" y="1038225"/>
                </a:lnTo>
                <a:lnTo>
                  <a:pt x="1571625" y="733425"/>
                </a:lnTo>
                <a:lnTo>
                  <a:pt x="1790700" y="685800"/>
                </a:lnTo>
                <a:lnTo>
                  <a:pt x="1824037" y="633412"/>
                </a:lnTo>
                <a:lnTo>
                  <a:pt x="1747837" y="285750"/>
                </a:lnTo>
                <a:lnTo>
                  <a:pt x="2009775" y="223837"/>
                </a:lnTo>
                <a:lnTo>
                  <a:pt x="1962150" y="190500"/>
                </a:lnTo>
                <a:lnTo>
                  <a:pt x="2095500" y="0"/>
                </a:lnTo>
                <a:lnTo>
                  <a:pt x="2190750" y="171450"/>
                </a:lnTo>
                <a:lnTo>
                  <a:pt x="2519362" y="233362"/>
                </a:lnTo>
                <a:lnTo>
                  <a:pt x="2824162" y="771525"/>
                </a:lnTo>
                <a:lnTo>
                  <a:pt x="2905125" y="719137"/>
                </a:lnTo>
                <a:lnTo>
                  <a:pt x="2928937" y="657225"/>
                </a:lnTo>
                <a:lnTo>
                  <a:pt x="3281362" y="300037"/>
                </a:lnTo>
                <a:lnTo>
                  <a:pt x="3348037" y="461962"/>
                </a:lnTo>
                <a:lnTo>
                  <a:pt x="3362325" y="638175"/>
                </a:lnTo>
                <a:lnTo>
                  <a:pt x="3343275" y="885825"/>
                </a:lnTo>
                <a:lnTo>
                  <a:pt x="3281362" y="847725"/>
                </a:lnTo>
                <a:lnTo>
                  <a:pt x="3290887" y="638175"/>
                </a:lnTo>
                <a:lnTo>
                  <a:pt x="3281362" y="585787"/>
                </a:lnTo>
                <a:lnTo>
                  <a:pt x="3090862" y="757237"/>
                </a:lnTo>
                <a:lnTo>
                  <a:pt x="2881312" y="876300"/>
                </a:lnTo>
                <a:lnTo>
                  <a:pt x="3005137" y="1052512"/>
                </a:lnTo>
                <a:lnTo>
                  <a:pt x="2971800" y="1066800"/>
                </a:lnTo>
                <a:lnTo>
                  <a:pt x="2476500" y="1624012"/>
                </a:lnTo>
                <a:lnTo>
                  <a:pt x="2066925" y="1643062"/>
                </a:lnTo>
                <a:lnTo>
                  <a:pt x="2009775" y="1257300"/>
                </a:lnTo>
                <a:lnTo>
                  <a:pt x="1676400" y="1204912"/>
                </a:lnTo>
                <a:lnTo>
                  <a:pt x="1400175" y="1181100"/>
                </a:lnTo>
                <a:lnTo>
                  <a:pt x="1266825" y="1204912"/>
                </a:lnTo>
                <a:lnTo>
                  <a:pt x="1171575" y="1233487"/>
                </a:lnTo>
                <a:lnTo>
                  <a:pt x="747712" y="1371600"/>
                </a:lnTo>
                <a:lnTo>
                  <a:pt x="604837" y="1438275"/>
                </a:lnTo>
                <a:lnTo>
                  <a:pt x="100012" y="1704975"/>
                </a:lnTo>
                <a:lnTo>
                  <a:pt x="0" y="1585912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Freeform 15"/>
          <p:cNvSpPr/>
          <p:nvPr/>
        </p:nvSpPr>
        <p:spPr>
          <a:xfrm>
            <a:off x="4038600" y="3948113"/>
            <a:ext cx="685800" cy="571500"/>
          </a:xfrm>
          <a:custGeom>
            <a:avLst/>
            <a:gdLst>
              <a:gd name="connsiteX0" fmla="*/ 0 w 685800"/>
              <a:gd name="connsiteY0" fmla="*/ 242887 h 571500"/>
              <a:gd name="connsiteX1" fmla="*/ 481013 w 685800"/>
              <a:gd name="connsiteY1" fmla="*/ 0 h 571500"/>
              <a:gd name="connsiteX2" fmla="*/ 685800 w 685800"/>
              <a:gd name="connsiteY2" fmla="*/ 457200 h 571500"/>
              <a:gd name="connsiteX3" fmla="*/ 209550 w 685800"/>
              <a:gd name="connsiteY3" fmla="*/ 571500 h 571500"/>
              <a:gd name="connsiteX4" fmla="*/ 0 w 685800"/>
              <a:gd name="connsiteY4" fmla="*/ 242887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571500">
                <a:moveTo>
                  <a:pt x="0" y="242887"/>
                </a:moveTo>
                <a:lnTo>
                  <a:pt x="481013" y="0"/>
                </a:lnTo>
                <a:lnTo>
                  <a:pt x="685800" y="457200"/>
                </a:lnTo>
                <a:lnTo>
                  <a:pt x="209550" y="571500"/>
                </a:lnTo>
                <a:lnTo>
                  <a:pt x="0" y="24288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Freeform 16"/>
          <p:cNvSpPr/>
          <p:nvPr/>
        </p:nvSpPr>
        <p:spPr>
          <a:xfrm>
            <a:off x="4557713" y="3700463"/>
            <a:ext cx="742950" cy="695325"/>
          </a:xfrm>
          <a:custGeom>
            <a:avLst/>
            <a:gdLst>
              <a:gd name="connsiteX0" fmla="*/ 0 w 742950"/>
              <a:gd name="connsiteY0" fmla="*/ 223837 h 695325"/>
              <a:gd name="connsiteX1" fmla="*/ 209550 w 742950"/>
              <a:gd name="connsiteY1" fmla="*/ 695325 h 695325"/>
              <a:gd name="connsiteX2" fmla="*/ 742950 w 742950"/>
              <a:gd name="connsiteY2" fmla="*/ 561975 h 695325"/>
              <a:gd name="connsiteX3" fmla="*/ 614362 w 742950"/>
              <a:gd name="connsiteY3" fmla="*/ 0 h 695325"/>
              <a:gd name="connsiteX4" fmla="*/ 171450 w 742950"/>
              <a:gd name="connsiteY4" fmla="*/ 147637 h 695325"/>
              <a:gd name="connsiteX5" fmla="*/ 0 w 742950"/>
              <a:gd name="connsiteY5" fmla="*/ 223837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950" h="695325">
                <a:moveTo>
                  <a:pt x="0" y="223837"/>
                </a:moveTo>
                <a:lnTo>
                  <a:pt x="209550" y="695325"/>
                </a:lnTo>
                <a:lnTo>
                  <a:pt x="742950" y="561975"/>
                </a:lnTo>
                <a:lnTo>
                  <a:pt x="614362" y="0"/>
                </a:lnTo>
                <a:lnTo>
                  <a:pt x="171450" y="147637"/>
                </a:lnTo>
                <a:lnTo>
                  <a:pt x="0" y="22383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Freeform 17"/>
          <p:cNvSpPr/>
          <p:nvPr/>
        </p:nvSpPr>
        <p:spPr>
          <a:xfrm>
            <a:off x="5219700" y="3667125"/>
            <a:ext cx="800100" cy="581025"/>
          </a:xfrm>
          <a:custGeom>
            <a:avLst/>
            <a:gdLst>
              <a:gd name="connsiteX0" fmla="*/ 0 w 800100"/>
              <a:gd name="connsiteY0" fmla="*/ 19050 h 581025"/>
              <a:gd name="connsiteX1" fmla="*/ 114300 w 800100"/>
              <a:gd name="connsiteY1" fmla="*/ 581025 h 581025"/>
              <a:gd name="connsiteX2" fmla="*/ 381000 w 800100"/>
              <a:gd name="connsiteY2" fmla="*/ 519113 h 581025"/>
              <a:gd name="connsiteX3" fmla="*/ 538163 w 800100"/>
              <a:gd name="connsiteY3" fmla="*/ 476250 h 581025"/>
              <a:gd name="connsiteX4" fmla="*/ 800100 w 800100"/>
              <a:gd name="connsiteY4" fmla="*/ 447675 h 581025"/>
              <a:gd name="connsiteX5" fmla="*/ 747713 w 800100"/>
              <a:gd name="connsiteY5" fmla="*/ 61913 h 581025"/>
              <a:gd name="connsiteX6" fmla="*/ 423863 w 800100"/>
              <a:gd name="connsiteY6" fmla="*/ 14288 h 581025"/>
              <a:gd name="connsiteX7" fmla="*/ 157163 w 800100"/>
              <a:gd name="connsiteY7" fmla="*/ 0 h 581025"/>
              <a:gd name="connsiteX8" fmla="*/ 0 w 800100"/>
              <a:gd name="connsiteY8" fmla="*/ 1905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0100" h="581025">
                <a:moveTo>
                  <a:pt x="0" y="19050"/>
                </a:moveTo>
                <a:lnTo>
                  <a:pt x="114300" y="581025"/>
                </a:lnTo>
                <a:lnTo>
                  <a:pt x="381000" y="519113"/>
                </a:lnTo>
                <a:lnTo>
                  <a:pt x="538163" y="476250"/>
                </a:lnTo>
                <a:lnTo>
                  <a:pt x="800100" y="447675"/>
                </a:lnTo>
                <a:lnTo>
                  <a:pt x="747713" y="61913"/>
                </a:lnTo>
                <a:lnTo>
                  <a:pt x="423863" y="14288"/>
                </a:lnTo>
                <a:lnTo>
                  <a:pt x="157163" y="0"/>
                </a:lnTo>
                <a:lnTo>
                  <a:pt x="0" y="1905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Freeform 18"/>
          <p:cNvSpPr/>
          <p:nvPr/>
        </p:nvSpPr>
        <p:spPr>
          <a:xfrm>
            <a:off x="4652963" y="3209925"/>
            <a:ext cx="947737" cy="490538"/>
          </a:xfrm>
          <a:custGeom>
            <a:avLst/>
            <a:gdLst>
              <a:gd name="connsiteX0" fmla="*/ 0 w 947737"/>
              <a:gd name="connsiteY0" fmla="*/ 23813 h 490538"/>
              <a:gd name="connsiteX1" fmla="*/ 33337 w 947737"/>
              <a:gd name="connsiteY1" fmla="*/ 490538 h 490538"/>
              <a:gd name="connsiteX2" fmla="*/ 228600 w 947737"/>
              <a:gd name="connsiteY2" fmla="*/ 423863 h 490538"/>
              <a:gd name="connsiteX3" fmla="*/ 409575 w 947737"/>
              <a:gd name="connsiteY3" fmla="*/ 361950 h 490538"/>
              <a:gd name="connsiteX4" fmla="*/ 595312 w 947737"/>
              <a:gd name="connsiteY4" fmla="*/ 319088 h 490538"/>
              <a:gd name="connsiteX5" fmla="*/ 828675 w 947737"/>
              <a:gd name="connsiteY5" fmla="*/ 309563 h 490538"/>
              <a:gd name="connsiteX6" fmla="*/ 947737 w 947737"/>
              <a:gd name="connsiteY6" fmla="*/ 309563 h 490538"/>
              <a:gd name="connsiteX7" fmla="*/ 904875 w 947737"/>
              <a:gd name="connsiteY7" fmla="*/ 166688 h 490538"/>
              <a:gd name="connsiteX8" fmla="*/ 733425 w 947737"/>
              <a:gd name="connsiteY8" fmla="*/ 209550 h 490538"/>
              <a:gd name="connsiteX9" fmla="*/ 704850 w 947737"/>
              <a:gd name="connsiteY9" fmla="*/ 138113 h 490538"/>
              <a:gd name="connsiteX10" fmla="*/ 185737 w 947737"/>
              <a:gd name="connsiteY10" fmla="*/ 257175 h 490538"/>
              <a:gd name="connsiteX11" fmla="*/ 133350 w 947737"/>
              <a:gd name="connsiteY11" fmla="*/ 0 h 490538"/>
              <a:gd name="connsiteX12" fmla="*/ 0 w 947737"/>
              <a:gd name="connsiteY12" fmla="*/ 23813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7737" h="490538">
                <a:moveTo>
                  <a:pt x="0" y="23813"/>
                </a:moveTo>
                <a:lnTo>
                  <a:pt x="33337" y="490538"/>
                </a:lnTo>
                <a:lnTo>
                  <a:pt x="228600" y="423863"/>
                </a:lnTo>
                <a:lnTo>
                  <a:pt x="409575" y="361950"/>
                </a:lnTo>
                <a:lnTo>
                  <a:pt x="595312" y="319088"/>
                </a:lnTo>
                <a:lnTo>
                  <a:pt x="828675" y="309563"/>
                </a:lnTo>
                <a:lnTo>
                  <a:pt x="947737" y="309563"/>
                </a:lnTo>
                <a:lnTo>
                  <a:pt x="904875" y="166688"/>
                </a:lnTo>
                <a:lnTo>
                  <a:pt x="733425" y="209550"/>
                </a:lnTo>
                <a:lnTo>
                  <a:pt x="704850" y="138113"/>
                </a:lnTo>
                <a:lnTo>
                  <a:pt x="185737" y="257175"/>
                </a:lnTo>
                <a:lnTo>
                  <a:pt x="133350" y="0"/>
                </a:lnTo>
                <a:lnTo>
                  <a:pt x="0" y="2381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Freeform 19"/>
          <p:cNvSpPr/>
          <p:nvPr/>
        </p:nvSpPr>
        <p:spPr>
          <a:xfrm>
            <a:off x="6115050" y="1771650"/>
            <a:ext cx="823913" cy="781050"/>
          </a:xfrm>
          <a:custGeom>
            <a:avLst/>
            <a:gdLst>
              <a:gd name="connsiteX0" fmla="*/ 352425 w 823913"/>
              <a:gd name="connsiteY0" fmla="*/ 0 h 781050"/>
              <a:gd name="connsiteX1" fmla="*/ 195263 w 823913"/>
              <a:gd name="connsiteY1" fmla="*/ 152400 h 781050"/>
              <a:gd name="connsiteX2" fmla="*/ 0 w 823913"/>
              <a:gd name="connsiteY2" fmla="*/ 457200 h 781050"/>
              <a:gd name="connsiteX3" fmla="*/ 238125 w 823913"/>
              <a:gd name="connsiteY3" fmla="*/ 742950 h 781050"/>
              <a:gd name="connsiteX4" fmla="*/ 409575 w 823913"/>
              <a:gd name="connsiteY4" fmla="*/ 781050 h 781050"/>
              <a:gd name="connsiteX5" fmla="*/ 523875 w 823913"/>
              <a:gd name="connsiteY5" fmla="*/ 781050 h 781050"/>
              <a:gd name="connsiteX6" fmla="*/ 561975 w 823913"/>
              <a:gd name="connsiteY6" fmla="*/ 747713 h 781050"/>
              <a:gd name="connsiteX7" fmla="*/ 823913 w 823913"/>
              <a:gd name="connsiteY7" fmla="*/ 542925 h 781050"/>
              <a:gd name="connsiteX8" fmla="*/ 352425 w 823913"/>
              <a:gd name="connsiteY8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913" h="781050">
                <a:moveTo>
                  <a:pt x="352425" y="0"/>
                </a:moveTo>
                <a:lnTo>
                  <a:pt x="195263" y="152400"/>
                </a:lnTo>
                <a:lnTo>
                  <a:pt x="0" y="457200"/>
                </a:lnTo>
                <a:lnTo>
                  <a:pt x="238125" y="742950"/>
                </a:lnTo>
                <a:lnTo>
                  <a:pt x="409575" y="781050"/>
                </a:lnTo>
                <a:lnTo>
                  <a:pt x="523875" y="781050"/>
                </a:lnTo>
                <a:lnTo>
                  <a:pt x="561975" y="747713"/>
                </a:lnTo>
                <a:lnTo>
                  <a:pt x="823913" y="542925"/>
                </a:lnTo>
                <a:lnTo>
                  <a:pt x="352425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Freeform 20"/>
          <p:cNvSpPr/>
          <p:nvPr/>
        </p:nvSpPr>
        <p:spPr>
          <a:xfrm>
            <a:off x="6624638" y="2424113"/>
            <a:ext cx="581025" cy="695325"/>
          </a:xfrm>
          <a:custGeom>
            <a:avLst/>
            <a:gdLst>
              <a:gd name="connsiteX0" fmla="*/ 0 w 581025"/>
              <a:gd name="connsiteY0" fmla="*/ 238125 h 695325"/>
              <a:gd name="connsiteX1" fmla="*/ 390525 w 581025"/>
              <a:gd name="connsiteY1" fmla="*/ 0 h 695325"/>
              <a:gd name="connsiteX2" fmla="*/ 581025 w 581025"/>
              <a:gd name="connsiteY2" fmla="*/ 385762 h 695325"/>
              <a:gd name="connsiteX3" fmla="*/ 276225 w 581025"/>
              <a:gd name="connsiteY3" fmla="*/ 695325 h 695325"/>
              <a:gd name="connsiteX4" fmla="*/ 0 w 581025"/>
              <a:gd name="connsiteY4" fmla="*/ 2381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025" h="695325">
                <a:moveTo>
                  <a:pt x="0" y="238125"/>
                </a:moveTo>
                <a:lnTo>
                  <a:pt x="390525" y="0"/>
                </a:lnTo>
                <a:lnTo>
                  <a:pt x="581025" y="385762"/>
                </a:lnTo>
                <a:lnTo>
                  <a:pt x="276225" y="695325"/>
                </a:lnTo>
                <a:lnTo>
                  <a:pt x="0" y="23812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TextBox 21"/>
          <p:cNvSpPr txBox="1"/>
          <p:nvPr/>
        </p:nvSpPr>
        <p:spPr>
          <a:xfrm>
            <a:off x="4260057" y="4113639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6794" y="3919954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56635" y="3778251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08922" y="3404801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51835" y="2809101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00700" y="2194739"/>
            <a:ext cx="380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8178" y="2046328"/>
            <a:ext cx="391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12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21091" y="2603133"/>
            <a:ext cx="384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13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39038" y="2285613"/>
            <a:ext cx="419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14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409951" y="3681800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18310" y="4355327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51485" y="4922064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18397" y="3556467"/>
            <a:ext cx="297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185767" y="2427307"/>
            <a:ext cx="380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/>
              <a:t>11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938963" y="5023532"/>
            <a:ext cx="5129212" cy="1676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7124700" y="5257800"/>
            <a:ext cx="581025" cy="28575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7124699" y="5718857"/>
            <a:ext cx="581025" cy="28575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9596438" y="5277177"/>
            <a:ext cx="581025" cy="285750"/>
          </a:xfrm>
          <a:prstGeom prst="rect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9596438" y="5773617"/>
            <a:ext cx="581025" cy="28575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2" name="Rectangle 41"/>
          <p:cNvSpPr/>
          <p:nvPr/>
        </p:nvSpPr>
        <p:spPr>
          <a:xfrm>
            <a:off x="7124699" y="6199067"/>
            <a:ext cx="581025" cy="28575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3" name="TextBox 42"/>
          <p:cNvSpPr txBox="1"/>
          <p:nvPr/>
        </p:nvSpPr>
        <p:spPr>
          <a:xfrm>
            <a:off x="7941696" y="5219997"/>
            <a:ext cx="12987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/>
              <a:t>Brewhouse –  KAQD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32624" y="5648024"/>
            <a:ext cx="1307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/>
              <a:t>Mayfair Library - KCC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41696" y="6172278"/>
            <a:ext cx="11382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/>
              <a:t>Phase 2 KAQD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357502" y="5832690"/>
            <a:ext cx="16228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/>
              <a:t>Phase 2 Public Realm - KCC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378338" y="5348970"/>
            <a:ext cx="14859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/>
              <a:t>Phase 1 Public Realm - KCC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36D906E-1E8C-452B-869B-97E9EBA8EE22}"/>
              </a:ext>
            </a:extLst>
          </p:cNvPr>
          <p:cNvSpPr/>
          <p:nvPr/>
        </p:nvSpPr>
        <p:spPr>
          <a:xfrm>
            <a:off x="4448175" y="4583906"/>
            <a:ext cx="95250" cy="95250"/>
          </a:xfrm>
          <a:custGeom>
            <a:avLst/>
            <a:gdLst>
              <a:gd name="connsiteX0" fmla="*/ 0 w 95250"/>
              <a:gd name="connsiteY0" fmla="*/ 35719 h 95250"/>
              <a:gd name="connsiteX1" fmla="*/ 57150 w 95250"/>
              <a:gd name="connsiteY1" fmla="*/ 0 h 95250"/>
              <a:gd name="connsiteX2" fmla="*/ 95250 w 95250"/>
              <a:gd name="connsiteY2" fmla="*/ 59532 h 95250"/>
              <a:gd name="connsiteX3" fmla="*/ 35719 w 95250"/>
              <a:gd name="connsiteY3" fmla="*/ 95250 h 95250"/>
              <a:gd name="connsiteX4" fmla="*/ 0 w 95250"/>
              <a:gd name="connsiteY4" fmla="*/ 35719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" h="95250">
                <a:moveTo>
                  <a:pt x="0" y="35719"/>
                </a:moveTo>
                <a:lnTo>
                  <a:pt x="57150" y="0"/>
                </a:lnTo>
                <a:lnTo>
                  <a:pt x="95250" y="59532"/>
                </a:lnTo>
                <a:lnTo>
                  <a:pt x="35719" y="95250"/>
                </a:lnTo>
                <a:lnTo>
                  <a:pt x="0" y="35719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590D4A-E1B7-4169-82AD-E17E50B1EDDC}"/>
              </a:ext>
            </a:extLst>
          </p:cNvPr>
          <p:cNvSpPr/>
          <p:nvPr/>
        </p:nvSpPr>
        <p:spPr>
          <a:xfrm>
            <a:off x="5903119" y="2012156"/>
            <a:ext cx="204787" cy="226219"/>
          </a:xfrm>
          <a:custGeom>
            <a:avLst/>
            <a:gdLst>
              <a:gd name="connsiteX0" fmla="*/ 0 w 204787"/>
              <a:gd name="connsiteY0" fmla="*/ 123825 h 226219"/>
              <a:gd name="connsiteX1" fmla="*/ 102394 w 204787"/>
              <a:gd name="connsiteY1" fmla="*/ 0 h 226219"/>
              <a:gd name="connsiteX2" fmla="*/ 204787 w 204787"/>
              <a:gd name="connsiteY2" fmla="*/ 85725 h 226219"/>
              <a:gd name="connsiteX3" fmla="*/ 119062 w 204787"/>
              <a:gd name="connsiteY3" fmla="*/ 226219 h 226219"/>
              <a:gd name="connsiteX4" fmla="*/ 0 w 204787"/>
              <a:gd name="connsiteY4" fmla="*/ 123825 h 22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87" h="226219">
                <a:moveTo>
                  <a:pt x="0" y="123825"/>
                </a:moveTo>
                <a:lnTo>
                  <a:pt x="102394" y="0"/>
                </a:lnTo>
                <a:lnTo>
                  <a:pt x="204787" y="85725"/>
                </a:lnTo>
                <a:lnTo>
                  <a:pt x="119062" y="226219"/>
                </a:lnTo>
                <a:lnTo>
                  <a:pt x="0" y="123825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0249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CA4AA-DA91-44DB-94DD-EAEAE98256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73" y="570345"/>
            <a:ext cx="9431482" cy="6287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BB1A0-4FED-45C4-908E-73D9F6938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73" y="291761"/>
            <a:ext cx="1719646" cy="7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0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1D49B7-160C-4CD2-A158-A2988B9CD405}"/>
              </a:ext>
            </a:extLst>
          </p:cNvPr>
          <p:cNvSpPr txBox="1"/>
          <p:nvPr/>
        </p:nvSpPr>
        <p:spPr>
          <a:xfrm>
            <a:off x="5689600" y="1028343"/>
            <a:ext cx="63170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>
                <a:solidFill>
                  <a:srgbClr val="FFD000"/>
                </a:solidFill>
              </a:rPr>
              <a:t>Brewhouse Project </a:t>
            </a:r>
          </a:p>
          <a:p>
            <a:r>
              <a:rPr lang="en-IE" b="1" u="sng" dirty="0">
                <a:solidFill>
                  <a:srgbClr val="FFD000"/>
                </a:solidFill>
              </a:rPr>
              <a:t>including Horse Barrack Lane &amp; Brewhouse Courtyard</a:t>
            </a:r>
          </a:p>
          <a:p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Mythen Construction commenced on site on 15</a:t>
            </a:r>
            <a:r>
              <a:rPr lang="en-IE" baseline="30000" dirty="0">
                <a:solidFill>
                  <a:srgbClr val="FFD000"/>
                </a:solidFill>
              </a:rPr>
              <a:t>th</a:t>
            </a:r>
            <a:r>
              <a:rPr lang="en-IE" dirty="0">
                <a:solidFill>
                  <a:srgbClr val="FFD000"/>
                </a:solidFill>
              </a:rPr>
              <a:t> July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Work to date has focused on the Brewhouse Building with work on the public realm areas only commencing now.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u="sng" dirty="0">
                <a:solidFill>
                  <a:srgbClr val="FFD000"/>
                </a:solidFill>
              </a:rPr>
              <a:t>Funding sources for Public Realm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European Regional Development Fund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Urban Regeneration and Development Fund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KCC</a:t>
            </a:r>
          </a:p>
          <a:p>
            <a:endParaRPr lang="en-IE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u="sng" dirty="0">
                <a:solidFill>
                  <a:srgbClr val="FFD000"/>
                </a:solidFill>
              </a:rPr>
              <a:t>Programme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70 week programme to November 2020.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Works suspended on site from 23</a:t>
            </a:r>
            <a:r>
              <a:rPr lang="en-IE" baseline="30000" dirty="0">
                <a:solidFill>
                  <a:srgbClr val="FFD000"/>
                </a:solidFill>
              </a:rPr>
              <a:t>rd</a:t>
            </a:r>
            <a:r>
              <a:rPr lang="en-IE" dirty="0">
                <a:solidFill>
                  <a:srgbClr val="FFD000"/>
                </a:solidFill>
              </a:rPr>
              <a:t> March to 18</a:t>
            </a:r>
            <a:r>
              <a:rPr lang="en-IE" baseline="30000" dirty="0">
                <a:solidFill>
                  <a:srgbClr val="FFD000"/>
                </a:solidFill>
              </a:rPr>
              <a:t>th</a:t>
            </a:r>
            <a:r>
              <a:rPr lang="en-IE" dirty="0">
                <a:solidFill>
                  <a:srgbClr val="FFD000"/>
                </a:solidFill>
              </a:rPr>
              <a:t> May inclusive ( 8 weeks)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Some delays experienced on site to date.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FFD000"/>
                </a:solidFill>
              </a:rPr>
              <a:t>Revised programme is awaited but expect to be completed by March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79A0D-541C-4241-8AFD-B3DE2C8F54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614E1-1E90-4487-87C0-8435D31E5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054" y="164226"/>
            <a:ext cx="2010591" cy="8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A6CA4-992E-4BB6-8219-7BD484A050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88100" cy="479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C896A-3A6A-438C-9BA4-961B3416E7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900" y="2038350"/>
            <a:ext cx="6388100" cy="4791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326947-ADE7-455B-B033-E35F392C9B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8" y="449437"/>
            <a:ext cx="2010591" cy="8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7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CCF4A9-7F08-437F-B942-C41978BC02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80274" y="1946275"/>
            <a:ext cx="5613400" cy="4210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A3A83-3489-4882-B280-CC7295F80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484533" cy="5613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10A6EF-AAE1-47A5-A6F7-A9E71DEE88DB}"/>
              </a:ext>
            </a:extLst>
          </p:cNvPr>
          <p:cNvCxnSpPr/>
          <p:nvPr/>
        </p:nvCxnSpPr>
        <p:spPr>
          <a:xfrm>
            <a:off x="571500" y="2362200"/>
            <a:ext cx="5524500" cy="66040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2D56289-ECE3-44F3-8C64-A13692B1CE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58491"/>
            <a:ext cx="2010591" cy="8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152D16-0EA4-47E1-A127-BA80957EC0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11333" cy="450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7DFC4-2C3E-4E5D-BA32-195A009F84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01" y="1924050"/>
            <a:ext cx="6578599" cy="493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822F63-0A93-4553-B6C6-A1256B586B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327" y="529967"/>
            <a:ext cx="2010591" cy="8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07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83F04A-06E9-4C83-ADEA-8B0C6883D1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535333" cy="565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FE9579-CE37-406A-9122-B4A70C1AC3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1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D828EA-7F0F-4DA4-A209-661826AFA8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79462" y="779462"/>
            <a:ext cx="6235700" cy="4676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9D79A3-54FE-4DF8-A96F-B6A9E8D6C0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508" y="1572330"/>
            <a:ext cx="7809492" cy="528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2C7AD-A9E8-4753-ADEE-2C1006A5E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5" y="354106"/>
            <a:ext cx="2010591" cy="8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86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B17261-9BFB-4675-88F5-9DA511752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54" y="101201"/>
            <a:ext cx="5508521" cy="5728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1D49B7-160C-4CD2-A158-A2988B9CD405}"/>
              </a:ext>
            </a:extLst>
          </p:cNvPr>
          <p:cNvSpPr txBox="1"/>
          <p:nvPr/>
        </p:nvSpPr>
        <p:spPr>
          <a:xfrm>
            <a:off x="6184900" y="1028343"/>
            <a:ext cx="582174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u="sng" dirty="0">
                <a:solidFill>
                  <a:srgbClr val="FFD000"/>
                </a:solidFill>
              </a:rPr>
              <a:t>Riverside Garden Project</a:t>
            </a:r>
          </a:p>
          <a:p>
            <a:endParaRPr lang="en-IE" sz="2000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FFD000"/>
                </a:solidFill>
              </a:rPr>
              <a:t>Niall Barry &amp; Co. commenced on site on 13</a:t>
            </a:r>
            <a:r>
              <a:rPr lang="en-IE" sz="2000" baseline="30000" dirty="0">
                <a:solidFill>
                  <a:srgbClr val="FFD000"/>
                </a:solidFill>
              </a:rPr>
              <a:t>th</a:t>
            </a:r>
            <a:r>
              <a:rPr lang="en-IE" sz="2000" dirty="0">
                <a:solidFill>
                  <a:srgbClr val="FFD000"/>
                </a:solidFill>
              </a:rPr>
              <a:t> January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000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u="sng" dirty="0">
                <a:solidFill>
                  <a:srgbClr val="FFD000"/>
                </a:solidFill>
              </a:rPr>
              <a:t>Funding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FFD000"/>
                </a:solidFill>
              </a:rPr>
              <a:t>European Regional Development Fund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FFD000"/>
                </a:solidFill>
              </a:rPr>
              <a:t>Urban Regeneration and Development Fund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 err="1">
                <a:solidFill>
                  <a:srgbClr val="FFD000"/>
                </a:solidFill>
              </a:rPr>
              <a:t>Failte</a:t>
            </a:r>
            <a:r>
              <a:rPr lang="en-IE" sz="2000" dirty="0">
                <a:solidFill>
                  <a:srgbClr val="FFD000"/>
                </a:solidFill>
              </a:rPr>
              <a:t> Ireland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000" dirty="0">
              <a:solidFill>
                <a:srgbClr val="FFD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u="sng" dirty="0">
                <a:solidFill>
                  <a:srgbClr val="FFD000"/>
                </a:solidFill>
              </a:rPr>
              <a:t>Programme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FFD000"/>
                </a:solidFill>
              </a:rPr>
              <a:t>6 month programme to mid July 2020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FFD000"/>
                </a:solidFill>
              </a:rPr>
              <a:t>Works suspended on site from 23</a:t>
            </a:r>
            <a:r>
              <a:rPr lang="en-IE" sz="2000" baseline="30000" dirty="0">
                <a:solidFill>
                  <a:srgbClr val="FFD000"/>
                </a:solidFill>
              </a:rPr>
              <a:t>rd</a:t>
            </a:r>
            <a:r>
              <a:rPr lang="en-IE" sz="2000" dirty="0">
                <a:solidFill>
                  <a:srgbClr val="FFD000"/>
                </a:solidFill>
              </a:rPr>
              <a:t> March to 20</a:t>
            </a:r>
            <a:r>
              <a:rPr lang="en-IE" sz="2000" baseline="30000" dirty="0">
                <a:solidFill>
                  <a:srgbClr val="FFD000"/>
                </a:solidFill>
              </a:rPr>
              <a:t>th</a:t>
            </a:r>
            <a:r>
              <a:rPr lang="en-IE" sz="2000" dirty="0">
                <a:solidFill>
                  <a:srgbClr val="FFD000"/>
                </a:solidFill>
              </a:rPr>
              <a:t> May inclusive ( 8 ½ weeks)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FFD000"/>
                </a:solidFill>
              </a:rPr>
              <a:t>Revised programme is awaited but expect to be completed by October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05EF5-0F55-4BBC-8455-B75ED88A9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5" y="354106"/>
            <a:ext cx="2010591" cy="8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8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564</Words>
  <Application>Microsoft Office PowerPoint</Application>
  <PresentationFormat>Widescreen</PresentationFormat>
  <Paragraphs>114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Lauhoff</dc:creator>
  <cp:lastModifiedBy>Brenda Kelly</cp:lastModifiedBy>
  <cp:revision>45</cp:revision>
  <dcterms:created xsi:type="dcterms:W3CDTF">2020-06-03T09:40:10Z</dcterms:created>
  <dcterms:modified xsi:type="dcterms:W3CDTF">2020-06-12T07:57:53Z</dcterms:modified>
</cp:coreProperties>
</file>