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674" r:id="rId5"/>
    <p:sldMasterId id="2147483677" r:id="rId6"/>
  </p:sldMasterIdLst>
  <p:notesMasterIdLst>
    <p:notesMasterId r:id="rId29"/>
  </p:notesMasterIdLst>
  <p:handoutMasterIdLst>
    <p:handoutMasterId r:id="rId30"/>
  </p:handoutMasterIdLst>
  <p:sldIdLst>
    <p:sldId id="689" r:id="rId7"/>
    <p:sldId id="875" r:id="rId8"/>
    <p:sldId id="865" r:id="rId9"/>
    <p:sldId id="866" r:id="rId10"/>
    <p:sldId id="851" r:id="rId11"/>
    <p:sldId id="842" r:id="rId12"/>
    <p:sldId id="863" r:id="rId13"/>
    <p:sldId id="864" r:id="rId14"/>
    <p:sldId id="876" r:id="rId15"/>
    <p:sldId id="838" r:id="rId16"/>
    <p:sldId id="861" r:id="rId17"/>
    <p:sldId id="862" r:id="rId18"/>
    <p:sldId id="839" r:id="rId19"/>
    <p:sldId id="867" r:id="rId20"/>
    <p:sldId id="868" r:id="rId21"/>
    <p:sldId id="870" r:id="rId22"/>
    <p:sldId id="841" r:id="rId23"/>
    <p:sldId id="871" r:id="rId24"/>
    <p:sldId id="872" r:id="rId25"/>
    <p:sldId id="873" r:id="rId26"/>
    <p:sldId id="874" r:id="rId27"/>
    <p:sldId id="710" r:id="rId28"/>
  </p:sldIdLst>
  <p:sldSz cx="18288000" cy="10287000"/>
  <p:notesSz cx="6808788" cy="9940925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F26B6C"/>
    <a:srgbClr val="64D4EA"/>
    <a:srgbClr val="4CCCE6"/>
    <a:srgbClr val="6CD5EA"/>
    <a:srgbClr val="2BC3E1"/>
    <a:srgbClr val="57CFE7"/>
    <a:srgbClr val="AAC42C"/>
    <a:srgbClr val="A156F4"/>
    <a:srgbClr val="C0C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37" autoAdjust="0"/>
  </p:normalViewPr>
  <p:slideViewPr>
    <p:cSldViewPr>
      <p:cViewPr varScale="1">
        <p:scale>
          <a:sx n="42" d="100"/>
          <a:sy n="42" d="100"/>
        </p:scale>
        <p:origin x="774" y="42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66294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4AC32-EBE2-4611-97E3-1A73822CD337}" type="datetimeFigureOut">
              <a:rPr lang="en-IE" smtClean="0"/>
              <a:pPr/>
              <a:t>10/06/2020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5B971-E24F-4ED8-9230-2D901EE7CD54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pPr/>
              <a:t>10.06.2020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370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2492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248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179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3692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4377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803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87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pic>
        <p:nvPicPr>
          <p:cNvPr id="10" name="Picture 9" descr="kkcocologoandarms_transpare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0" y="9182100"/>
            <a:ext cx="521235" cy="7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TextBox 5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your logo</a:t>
            </a:r>
            <a:endParaRPr lang="uk-UA" sz="2000" b="1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TextBox 5"/>
          <p:cNvSpPr txBox="1"/>
          <p:nvPr userDrawn="1"/>
        </p:nvSpPr>
        <p:spPr>
          <a:xfrm>
            <a:off x="100584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886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pic>
        <p:nvPicPr>
          <p:cNvPr id="10" name="Picture 9" descr="kkcocologoandarms_transpare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0" y="9182100"/>
            <a:ext cx="521235" cy="7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IE" dirty="0"/>
              <a:t>25/07/2016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2B4BCB8B-5DC8-4B05-8177-554AD4D62F04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pic>
        <p:nvPicPr>
          <p:cNvPr id="10" name="Picture 9" descr="kkcocologoandarms_transparent.png"/>
          <p:cNvPicPr>
            <a:picLocks noChangeAspect="1"/>
          </p:cNvPicPr>
          <p:nvPr userDrawn="1"/>
        </p:nvPicPr>
        <p:blipFill>
          <a:blip r:embed="rId2" cstate="print"/>
          <a:srcRect t="32819"/>
          <a:stretch>
            <a:fillRect/>
          </a:stretch>
        </p:blipFill>
        <p:spPr>
          <a:xfrm>
            <a:off x="762000" y="8964901"/>
            <a:ext cx="990600" cy="1002002"/>
          </a:xfrm>
          <a:prstGeom prst="rect">
            <a:avLst/>
          </a:prstGeom>
        </p:spPr>
      </p:pic>
      <p:pic>
        <p:nvPicPr>
          <p:cNvPr id="43010" name="Picture 2" descr="Image result for rebuilding ireland logo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9029700"/>
            <a:ext cx="1009650" cy="95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  <p:sldLayoutId id="2147483734" r:id="rId12"/>
    <p:sldLayoutId id="2147483736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  <p:sldLayoutId id="2147483750" r:id="rId25"/>
    <p:sldLayoutId id="2147483751" r:id="rId2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1725" y="1562100"/>
            <a:ext cx="1354455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Kilkenny County Council</a:t>
            </a:r>
            <a:endParaRPr lang="en-IE" sz="6600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IE" sz="6600" b="1" dirty="0">
                <a:solidFill>
                  <a:srgbClr val="FF0000"/>
                </a:solidFill>
              </a:rPr>
              <a:t>Housing Capital</a:t>
            </a:r>
          </a:p>
          <a:p>
            <a:pPr algn="ctr">
              <a:buNone/>
            </a:pPr>
            <a:endParaRPr lang="en-IE" sz="4400" b="1" dirty="0"/>
          </a:p>
          <a:p>
            <a:pPr algn="ctr">
              <a:buNone/>
            </a:pPr>
            <a:r>
              <a:rPr lang="en-IE" sz="4400" b="1" dirty="0"/>
              <a:t>Presentation of Part 8’s</a:t>
            </a:r>
          </a:p>
          <a:p>
            <a:pPr algn="ctr">
              <a:buNone/>
            </a:pPr>
            <a:r>
              <a:rPr lang="en-IE" sz="4400" b="1" dirty="0"/>
              <a:t>Thomastown, Kilkenny City and </a:t>
            </a:r>
            <a:r>
              <a:rPr lang="en-IE" sz="4400" b="1" dirty="0" err="1"/>
              <a:t>Kells</a:t>
            </a:r>
            <a:endParaRPr lang="en-IE" sz="4400" b="1" dirty="0"/>
          </a:p>
          <a:p>
            <a:pPr algn="ctr">
              <a:buNone/>
            </a:pPr>
            <a:endParaRPr lang="en-IE" sz="4400" b="1" dirty="0"/>
          </a:p>
          <a:p>
            <a:pPr algn="ctr">
              <a:buNone/>
            </a:pPr>
            <a:r>
              <a:rPr lang="en-IE" sz="4000" b="1" dirty="0"/>
              <a:t>12</a:t>
            </a:r>
            <a:r>
              <a:rPr lang="en-IE" sz="4000" b="1" baseline="30000" dirty="0"/>
              <a:t> </a:t>
            </a:r>
            <a:r>
              <a:rPr lang="en-IE" sz="4000" b="1" baseline="30000" dirty="0" err="1"/>
              <a:t>th</a:t>
            </a:r>
            <a:r>
              <a:rPr lang="en-IE" sz="4000" b="1" dirty="0"/>
              <a:t> June 2020</a:t>
            </a:r>
          </a:p>
        </p:txBody>
      </p:sp>
      <p:grpSp>
        <p:nvGrpSpPr>
          <p:cNvPr id="2" name="Group 3"/>
          <p:cNvGrpSpPr/>
          <p:nvPr/>
        </p:nvGrpSpPr>
        <p:grpSpPr>
          <a:xfrm>
            <a:off x="1905000" y="1028700"/>
            <a:ext cx="685800" cy="685800"/>
            <a:chOff x="6324600" y="4114799"/>
            <a:chExt cx="685800" cy="6858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6"/>
          <p:cNvGrpSpPr/>
          <p:nvPr/>
        </p:nvGrpSpPr>
        <p:grpSpPr>
          <a:xfrm rot="10800000">
            <a:off x="16002000" y="8724900"/>
            <a:ext cx="685800" cy="685800"/>
            <a:chOff x="6324600" y="4114799"/>
            <a:chExt cx="685800" cy="6858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 descr="Council_County_City_Kilkenny.jpg"/>
          <p:cNvPicPr>
            <a:picLocks noChangeAspect="1"/>
          </p:cNvPicPr>
          <p:nvPr/>
        </p:nvPicPr>
        <p:blipFill>
          <a:blip r:embed="rId2" cstate="print"/>
          <a:srcRect r="48663"/>
          <a:stretch>
            <a:fillRect/>
          </a:stretch>
        </p:blipFill>
        <p:spPr>
          <a:xfrm>
            <a:off x="2362200" y="7353300"/>
            <a:ext cx="1600200" cy="1650206"/>
          </a:xfrm>
          <a:prstGeom prst="rect">
            <a:avLst/>
          </a:prstGeom>
        </p:spPr>
      </p:pic>
      <p:pic>
        <p:nvPicPr>
          <p:cNvPr id="39938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0" y="7962900"/>
            <a:ext cx="1610732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693195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0"/>
            <a:ext cx="14820900" cy="4759765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(3a) </a:t>
            </a:r>
            <a:r>
              <a:rPr lang="en-IE" sz="4400" dirty="0">
                <a:solidFill>
                  <a:srgbClr val="FF0000"/>
                </a:solidFill>
              </a:rPr>
              <a:t>Refurbishment of Former Fire Station, Thomastown to 1 bed housing unit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F79D4-0253-423F-A33B-A2DECB7EF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0" t="11111" r="8648" b="5285"/>
          <a:stretch/>
        </p:blipFill>
        <p:spPr>
          <a:xfrm>
            <a:off x="3084786" y="2234538"/>
            <a:ext cx="12612414" cy="731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0"/>
            <a:ext cx="14820900" cy="4759765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(3a) 	</a:t>
            </a:r>
            <a:r>
              <a:rPr lang="en-IE" sz="4400" dirty="0">
                <a:solidFill>
                  <a:srgbClr val="FF0000"/>
                </a:solidFill>
              </a:rPr>
              <a:t>Refurbishment of Former Fire Station, Thomastown to 1 bed housing unit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13AB1-1643-4AA4-A5C4-451845FFA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9" t="28518" r="33334" b="14444"/>
          <a:stretch/>
        </p:blipFill>
        <p:spPr>
          <a:xfrm>
            <a:off x="3200399" y="2215703"/>
            <a:ext cx="13128171" cy="7118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22235F-DB7C-47A6-B5B7-7C780F53F1B4}"/>
              </a:ext>
            </a:extLst>
          </p:cNvPr>
          <p:cNvSpPr txBox="1"/>
          <p:nvPr/>
        </p:nvSpPr>
        <p:spPr>
          <a:xfrm>
            <a:off x="609600" y="331470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tx2"/>
                </a:solidFill>
              </a:rPr>
              <a:t>Proposed front elevation, retaining existing features</a:t>
            </a:r>
          </a:p>
        </p:txBody>
      </p:sp>
    </p:spTree>
    <p:extLst>
      <p:ext uri="{BB962C8B-B14F-4D97-AF65-F5344CB8AC3E}">
        <p14:creationId xmlns:p14="http://schemas.microsoft.com/office/powerpoint/2010/main" val="917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0"/>
            <a:ext cx="14820900" cy="4759765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(3a) 	</a:t>
            </a:r>
            <a:r>
              <a:rPr lang="en-IE" sz="4400" dirty="0">
                <a:solidFill>
                  <a:srgbClr val="FF0000"/>
                </a:solidFill>
              </a:rPr>
              <a:t>Refurbishment of Former Fire Station, Thomastown to 1 bed housing unit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871D7-C5D0-4498-999F-3477E74E2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" t="17777" r="31500" b="17334"/>
          <a:stretch/>
        </p:blipFill>
        <p:spPr>
          <a:xfrm>
            <a:off x="3124200" y="2247900"/>
            <a:ext cx="13094031" cy="7467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ED19BA-343F-4E88-9F57-A6B071B8332E}"/>
              </a:ext>
            </a:extLst>
          </p:cNvPr>
          <p:cNvSpPr txBox="1"/>
          <p:nvPr/>
        </p:nvSpPr>
        <p:spPr>
          <a:xfrm>
            <a:off x="533400" y="3619500"/>
            <a:ext cx="20697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tx2"/>
                </a:solidFill>
              </a:rPr>
              <a:t>Proposed new floor layout </a:t>
            </a:r>
          </a:p>
          <a:p>
            <a:endParaRPr lang="en-IE" sz="2000" dirty="0">
              <a:solidFill>
                <a:schemeClr val="tx2"/>
              </a:solidFill>
            </a:endParaRPr>
          </a:p>
          <a:p>
            <a:r>
              <a:rPr lang="en-IE" sz="2000" dirty="0">
                <a:solidFill>
                  <a:schemeClr val="tx2"/>
                </a:solidFill>
              </a:rPr>
              <a:t>1 bed accessible unit</a:t>
            </a:r>
          </a:p>
        </p:txBody>
      </p:sp>
    </p:spTree>
    <p:extLst>
      <p:ext uri="{BB962C8B-B14F-4D97-AF65-F5344CB8AC3E}">
        <p14:creationId xmlns:p14="http://schemas.microsoft.com/office/powerpoint/2010/main" val="10580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0"/>
            <a:ext cx="14820900" cy="9039398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Part 8 Process for</a:t>
            </a:r>
            <a:br>
              <a:rPr lang="en-IE" dirty="0">
                <a:solidFill>
                  <a:srgbClr val="FF0000"/>
                </a:solidFill>
              </a:rPr>
            </a:br>
            <a:r>
              <a:rPr lang="en-IE" dirty="0">
                <a:solidFill>
                  <a:srgbClr val="FF0000"/>
                </a:solidFill>
              </a:rPr>
              <a:t>(2) Extension to 18 Wolfe Tone St</a:t>
            </a:r>
            <a:br>
              <a:rPr lang="en-IE" sz="4400" dirty="0"/>
            </a:br>
            <a:r>
              <a:rPr lang="en-IE" sz="4400" dirty="0">
                <a:solidFill>
                  <a:srgbClr val="FF0000"/>
                </a:solidFill>
              </a:rPr>
              <a:t>(3a) Thomastown Fire Station</a:t>
            </a:r>
            <a:br>
              <a:rPr lang="en-IE" sz="4400" dirty="0"/>
            </a:br>
            <a:br>
              <a:rPr lang="en-IE" sz="4400" dirty="0"/>
            </a:br>
            <a:r>
              <a:rPr lang="en-IE" sz="4400" dirty="0"/>
              <a:t>Ad in Kilkenny People week of 15</a:t>
            </a:r>
            <a:r>
              <a:rPr lang="en-IE" sz="4400" baseline="30000" dirty="0"/>
              <a:t>th</a:t>
            </a:r>
            <a:r>
              <a:rPr lang="en-IE" sz="4400" dirty="0"/>
              <a:t> June 2020</a:t>
            </a:r>
            <a:br>
              <a:rPr lang="en-IE" sz="4400" dirty="0"/>
            </a:br>
            <a:br>
              <a:rPr lang="en-IE" sz="4400" dirty="0"/>
            </a:br>
            <a:r>
              <a:rPr lang="en-IE" sz="4400" b="0" dirty="0"/>
              <a:t>Public Display:- </a:t>
            </a:r>
            <a:br>
              <a:rPr lang="en-IE" sz="4400" dirty="0"/>
            </a:br>
            <a:r>
              <a:rPr lang="en-IE" sz="4400" dirty="0"/>
              <a:t>Friday 19</a:t>
            </a:r>
            <a:r>
              <a:rPr lang="en-IE" sz="4400" baseline="30000" dirty="0"/>
              <a:t>th</a:t>
            </a:r>
            <a:r>
              <a:rPr lang="en-IE" sz="4400" dirty="0"/>
              <a:t> June until Friday 17</a:t>
            </a:r>
            <a:r>
              <a:rPr lang="en-IE" sz="4400" baseline="30000" dirty="0"/>
              <a:t>th</a:t>
            </a:r>
            <a:r>
              <a:rPr lang="en-IE" sz="4400" dirty="0"/>
              <a:t> July 2020</a:t>
            </a:r>
            <a:br>
              <a:rPr lang="en-IE" sz="4400" dirty="0"/>
            </a:br>
            <a:r>
              <a:rPr lang="en-IE" sz="4400" dirty="0"/>
              <a:t> </a:t>
            </a:r>
            <a:br>
              <a:rPr lang="en-IE" sz="4400" dirty="0"/>
            </a:br>
            <a:r>
              <a:rPr lang="en-IE" sz="4400" b="0" dirty="0"/>
              <a:t>Submissions Until:-</a:t>
            </a:r>
            <a:br>
              <a:rPr lang="en-IE" sz="4400" dirty="0"/>
            </a:br>
            <a:r>
              <a:rPr lang="en-IE" sz="4400" dirty="0"/>
              <a:t>Friday 31</a:t>
            </a:r>
            <a:r>
              <a:rPr lang="en-IE" sz="4400" baseline="30000" dirty="0"/>
              <a:t>st</a:t>
            </a:r>
            <a:r>
              <a:rPr lang="en-IE" sz="4400" dirty="0"/>
              <a:t> July 2020</a:t>
            </a:r>
            <a:br>
              <a:rPr lang="en-IE" sz="4400" dirty="0"/>
            </a:br>
            <a:br>
              <a:rPr lang="en-IE" sz="4400" dirty="0"/>
            </a:br>
            <a:r>
              <a:rPr lang="en-IE" sz="4400" b="0" dirty="0"/>
              <a:t>Details will be available on </a:t>
            </a:r>
            <a:r>
              <a:rPr lang="en-IE" sz="4400" b="0" u="sng" dirty="0">
                <a:solidFill>
                  <a:schemeClr val="tx2"/>
                </a:solidFill>
              </a:rPr>
              <a:t>https://consult.kilkenny.ie/ </a:t>
            </a: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701"/>
            <a:ext cx="15735300" cy="4773614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(3b) 	Construction of 25 Housing Units at </a:t>
            </a:r>
            <a:r>
              <a:rPr lang="en-IE" dirty="0" err="1">
                <a:solidFill>
                  <a:srgbClr val="FF0000"/>
                </a:solidFill>
              </a:rPr>
              <a:t>Ladywell</a:t>
            </a:r>
            <a:r>
              <a:rPr lang="en-IE" dirty="0">
                <a:solidFill>
                  <a:srgbClr val="FF0000"/>
                </a:solidFill>
              </a:rPr>
              <a:t>, Thomastown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07DBF-CF62-4097-9E94-60BB1AAEC01C}"/>
              </a:ext>
            </a:extLst>
          </p:cNvPr>
          <p:cNvSpPr txBox="1"/>
          <p:nvPr/>
        </p:nvSpPr>
        <p:spPr>
          <a:xfrm>
            <a:off x="990600" y="2086157"/>
            <a:ext cx="13716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tx2"/>
                </a:solidFill>
              </a:rPr>
              <a:t>Previously presented to members.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32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 err="1">
                <a:solidFill>
                  <a:schemeClr val="tx2"/>
                </a:solidFill>
              </a:rPr>
              <a:t>Legan</a:t>
            </a:r>
            <a:r>
              <a:rPr lang="en-IE" sz="3200" dirty="0">
                <a:solidFill>
                  <a:schemeClr val="tx2"/>
                </a:solidFill>
              </a:rPr>
              <a:t> Court – 4 units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 err="1">
                <a:solidFill>
                  <a:schemeClr val="tx2"/>
                </a:solidFill>
              </a:rPr>
              <a:t>Legan</a:t>
            </a:r>
            <a:r>
              <a:rPr lang="en-IE" sz="3200" dirty="0">
                <a:solidFill>
                  <a:schemeClr val="tx2"/>
                </a:solidFill>
              </a:rPr>
              <a:t> Grange – 21 units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32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tx2"/>
                </a:solidFill>
              </a:rPr>
              <a:t>NIS (Natura Impact Statement) necessary due to proximity to stream draining to River </a:t>
            </a:r>
            <a:r>
              <a:rPr lang="en-IE" sz="3200" dirty="0" err="1">
                <a:solidFill>
                  <a:schemeClr val="tx2"/>
                </a:solidFill>
              </a:rPr>
              <a:t>Nore</a:t>
            </a:r>
            <a:r>
              <a:rPr lang="en-IE" sz="3200" dirty="0">
                <a:solidFill>
                  <a:schemeClr val="tx2"/>
                </a:solidFill>
              </a:rPr>
              <a:t> – therefore proposal is required to be submitted to An </a:t>
            </a:r>
            <a:r>
              <a:rPr lang="en-IE" sz="3200" dirty="0" err="1">
                <a:solidFill>
                  <a:schemeClr val="tx2"/>
                </a:solidFill>
              </a:rPr>
              <a:t>Bord</a:t>
            </a:r>
            <a:r>
              <a:rPr lang="en-IE" sz="3200" dirty="0">
                <a:solidFill>
                  <a:schemeClr val="tx2"/>
                </a:solidFill>
              </a:rPr>
              <a:t> </a:t>
            </a:r>
            <a:r>
              <a:rPr lang="en-IE" sz="3200" dirty="0" err="1">
                <a:solidFill>
                  <a:schemeClr val="tx2"/>
                </a:solidFill>
              </a:rPr>
              <a:t>Pleanala</a:t>
            </a:r>
            <a:r>
              <a:rPr lang="en-IE" sz="3200" dirty="0">
                <a:solidFill>
                  <a:schemeClr val="tx2"/>
                </a:solidFill>
              </a:rPr>
              <a:t> for approval under Section 177AE of the Planning and Development Act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32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tx2"/>
                </a:solidFill>
              </a:rPr>
              <a:t>Expected to be advertised for consultation shortly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32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tx2"/>
                </a:solidFill>
              </a:rPr>
              <a:t>Similar process to Part 8’s but submissions to be made directly to An </a:t>
            </a:r>
            <a:r>
              <a:rPr lang="en-IE" sz="3200" dirty="0" err="1">
                <a:solidFill>
                  <a:schemeClr val="tx2"/>
                </a:solidFill>
              </a:rPr>
              <a:t>Bord</a:t>
            </a:r>
            <a:r>
              <a:rPr lang="en-IE" sz="3200" dirty="0">
                <a:solidFill>
                  <a:schemeClr val="tx2"/>
                </a:solidFill>
              </a:rPr>
              <a:t> </a:t>
            </a:r>
            <a:r>
              <a:rPr lang="en-IE" sz="3200" dirty="0" err="1">
                <a:solidFill>
                  <a:schemeClr val="tx2"/>
                </a:solidFill>
              </a:rPr>
              <a:t>Pleanala</a:t>
            </a:r>
            <a:r>
              <a:rPr lang="en-IE" sz="32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18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62" t="17709" b="5208"/>
          <a:stretch>
            <a:fillRect/>
          </a:stretch>
        </p:blipFill>
        <p:spPr bwMode="auto">
          <a:xfrm>
            <a:off x="914400" y="1257300"/>
            <a:ext cx="17132128" cy="762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9389"/>
            <a:ext cx="14820900" cy="5383012"/>
          </a:xfrm>
        </p:spPr>
        <p:txBody>
          <a:bodyPr/>
          <a:lstStyle/>
          <a:p>
            <a:r>
              <a:rPr lang="en-IE" sz="4400" dirty="0">
                <a:solidFill>
                  <a:srgbClr val="FF0000"/>
                </a:solidFill>
              </a:rPr>
              <a:t>(3b) </a:t>
            </a:r>
            <a:r>
              <a:rPr lang="en-IE" sz="3600" dirty="0">
                <a:solidFill>
                  <a:srgbClr val="FF0000"/>
                </a:solidFill>
              </a:rPr>
              <a:t>Construction of 25 Housing Units at </a:t>
            </a:r>
            <a:r>
              <a:rPr lang="en-IE" sz="3600" dirty="0" err="1">
                <a:solidFill>
                  <a:srgbClr val="FF0000"/>
                </a:solidFill>
              </a:rPr>
              <a:t>Ladywell</a:t>
            </a:r>
            <a:r>
              <a:rPr lang="en-IE" sz="3600" dirty="0">
                <a:solidFill>
                  <a:srgbClr val="FF0000"/>
                </a:solidFill>
              </a:rPr>
              <a:t>, Thomastown </a:t>
            </a:r>
            <a:r>
              <a:rPr lang="en-IE" sz="4400" dirty="0">
                <a:solidFill>
                  <a:srgbClr val="FF0000"/>
                </a:solidFill>
              </a:rPr>
              <a:t>	</a:t>
            </a: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15</a:t>
            </a:fld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7037614" y="3467100"/>
            <a:ext cx="1812472" cy="2677886"/>
          </a:xfrm>
          <a:custGeom>
            <a:avLst/>
            <a:gdLst>
              <a:gd name="connsiteX0" fmla="*/ 865415 w 1812472"/>
              <a:gd name="connsiteY0" fmla="*/ 375557 h 2677886"/>
              <a:gd name="connsiteX1" fmla="*/ 81643 w 1812472"/>
              <a:gd name="connsiteY1" fmla="*/ 0 h 2677886"/>
              <a:gd name="connsiteX2" fmla="*/ 0 w 1812472"/>
              <a:gd name="connsiteY2" fmla="*/ 1094014 h 2677886"/>
              <a:gd name="connsiteX3" fmla="*/ 359229 w 1812472"/>
              <a:gd name="connsiteY3" fmla="*/ 2677886 h 2677886"/>
              <a:gd name="connsiteX4" fmla="*/ 1812472 w 1812472"/>
              <a:gd name="connsiteY4" fmla="*/ 2367643 h 2677886"/>
              <a:gd name="connsiteX5" fmla="*/ 1779815 w 1812472"/>
              <a:gd name="connsiteY5" fmla="*/ 1730828 h 2677886"/>
              <a:gd name="connsiteX6" fmla="*/ 767443 w 1812472"/>
              <a:gd name="connsiteY6" fmla="*/ 1714500 h 2677886"/>
              <a:gd name="connsiteX7" fmla="*/ 832757 w 1812472"/>
              <a:gd name="connsiteY7" fmla="*/ 898071 h 2677886"/>
              <a:gd name="connsiteX8" fmla="*/ 1159329 w 1812472"/>
              <a:gd name="connsiteY8" fmla="*/ 1028700 h 2677886"/>
              <a:gd name="connsiteX9" fmla="*/ 1273629 w 1812472"/>
              <a:gd name="connsiteY9" fmla="*/ 538843 h 2677886"/>
              <a:gd name="connsiteX10" fmla="*/ 865415 w 1812472"/>
              <a:gd name="connsiteY10" fmla="*/ 375557 h 267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12472" h="2677886">
                <a:moveTo>
                  <a:pt x="865415" y="375557"/>
                </a:moveTo>
                <a:lnTo>
                  <a:pt x="81643" y="0"/>
                </a:lnTo>
                <a:lnTo>
                  <a:pt x="0" y="1094014"/>
                </a:lnTo>
                <a:lnTo>
                  <a:pt x="359229" y="2677886"/>
                </a:lnTo>
                <a:lnTo>
                  <a:pt x="1812472" y="2367643"/>
                </a:lnTo>
                <a:lnTo>
                  <a:pt x="1779815" y="1730828"/>
                </a:lnTo>
                <a:lnTo>
                  <a:pt x="767443" y="1714500"/>
                </a:lnTo>
                <a:lnTo>
                  <a:pt x="832757" y="898071"/>
                </a:lnTo>
                <a:lnTo>
                  <a:pt x="1159329" y="1028700"/>
                </a:lnTo>
                <a:lnTo>
                  <a:pt x="1273629" y="538843"/>
                </a:lnTo>
                <a:lnTo>
                  <a:pt x="865415" y="375557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sz="280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2599" y="3553480"/>
            <a:ext cx="685801" cy="523220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FF0000"/>
                </a:solidFill>
              </a:rPr>
              <a:t>Area Office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21662" y="4533900"/>
            <a:ext cx="838200" cy="52322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>
                <a:solidFill>
                  <a:srgbClr val="FF0000"/>
                </a:solidFill>
              </a:rPr>
              <a:t>Petrol 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1" y="6387525"/>
            <a:ext cx="1066799" cy="584775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 err="1">
                <a:solidFill>
                  <a:srgbClr val="FF0000"/>
                </a:solidFill>
              </a:rPr>
              <a:t>Grennan</a:t>
            </a:r>
            <a:r>
              <a:rPr lang="en-IE" sz="1600" b="1" dirty="0">
                <a:solidFill>
                  <a:srgbClr val="FF0000"/>
                </a:solidFill>
              </a:rPr>
              <a:t> College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2705100"/>
            <a:ext cx="1143000" cy="533400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>
                <a:solidFill>
                  <a:srgbClr val="FF0000"/>
                </a:solidFill>
              </a:rPr>
              <a:t>Equestrian Centre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6249" y="8975291"/>
            <a:ext cx="1085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prstClr val="black"/>
                </a:solidFill>
              </a:rPr>
              <a:t>Site Location - East of </a:t>
            </a:r>
            <a:r>
              <a:rPr lang="en-IE" sz="3200" b="1" dirty="0" err="1">
                <a:solidFill>
                  <a:prstClr val="black"/>
                </a:solidFill>
              </a:rPr>
              <a:t>Grennan</a:t>
            </a:r>
            <a:r>
              <a:rPr lang="en-IE" sz="3200" b="1" dirty="0">
                <a:solidFill>
                  <a:prstClr val="black"/>
                </a:solidFill>
              </a:rPr>
              <a:t> College Playing Pitch</a:t>
            </a:r>
            <a:endParaRPr lang="en-IE" sz="20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3635" y="4966766"/>
            <a:ext cx="1066799" cy="338554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>
                <a:solidFill>
                  <a:srgbClr val="FF0000"/>
                </a:solidFill>
              </a:rPr>
              <a:t>Pitches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1793"/>
            <a:ext cx="16497300" cy="5078313"/>
          </a:xfrm>
        </p:spPr>
        <p:txBody>
          <a:bodyPr/>
          <a:lstStyle/>
          <a:p>
            <a:r>
              <a:rPr lang="en-IE" sz="4400" u="sng" dirty="0">
                <a:solidFill>
                  <a:srgbClr val="FF0000"/>
                </a:solidFill>
              </a:rPr>
              <a:t>(3b) Proposal for Housing at </a:t>
            </a:r>
            <a:r>
              <a:rPr lang="en-IE" sz="4400" u="sng" dirty="0" err="1">
                <a:solidFill>
                  <a:srgbClr val="FF0000"/>
                </a:solidFill>
              </a:rPr>
              <a:t>Ladywell</a:t>
            </a:r>
            <a:r>
              <a:rPr lang="en-IE" sz="4400" u="sng" dirty="0">
                <a:solidFill>
                  <a:srgbClr val="FF0000"/>
                </a:solidFill>
              </a:rPr>
              <a:t>, Thomastown </a:t>
            </a: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2800" dirty="0">
                <a:solidFill>
                  <a:srgbClr val="FF0000"/>
                </a:solidFill>
              </a:rPr>
            </a:b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4000" b="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017151"/>
              </p:ext>
            </p:extLst>
          </p:nvPr>
        </p:nvGraphicFramePr>
        <p:xfrm>
          <a:off x="3048000" y="3345882"/>
          <a:ext cx="10591799" cy="223422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{D7AC3CCA-C797-4891-BE02-D94E43425B78}</a:tableStyleId>
              </a:tblPr>
              <a:tblGrid>
                <a:gridCol w="3674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14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4549">
                <a:tc>
                  <a:txBody>
                    <a:bodyPr/>
                    <a:lstStyle/>
                    <a:p>
                      <a:pPr marL="0" marR="0" indent="0" algn="ctr" defTabSz="13716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4000" b="1" u="none" strike="noStrike" dirty="0"/>
                        <a:t> Unit</a:t>
                      </a:r>
                      <a:r>
                        <a:rPr lang="en-IE" sz="4000" b="1" u="none" strike="noStrike" baseline="0" dirty="0"/>
                        <a:t> Type</a:t>
                      </a:r>
                      <a:r>
                        <a:rPr lang="en-IE" sz="4000" b="1" u="none" strike="noStrike" dirty="0"/>
                        <a:t> </a:t>
                      </a:r>
                      <a:endParaRPr lang="en-IE" sz="4000" b="1" i="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/>
                        <a:t>1 Bed </a:t>
                      </a:r>
                      <a:endParaRPr lang="en-IE" sz="40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/>
                        <a:t>2 Bed </a:t>
                      </a:r>
                      <a:endParaRPr lang="en-IE" sz="40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/>
                        <a:t>3 Bed </a:t>
                      </a:r>
                      <a:endParaRPr lang="en-IE" sz="40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/>
                        <a:t>Total </a:t>
                      </a:r>
                      <a:endParaRPr lang="en-IE" sz="40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9675"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/>
                        <a:t>No.</a:t>
                      </a:r>
                      <a:endParaRPr lang="en-IE" sz="40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u="none" strike="noStrike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IE" sz="4000" b="0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u="none" strike="noStrike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IE" sz="4000" b="0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u="none" strike="noStrike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IE" sz="4000" b="0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IE" sz="40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20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0"/>
            <a:ext cx="15811500" cy="7197355"/>
          </a:xfrm>
        </p:spPr>
        <p:txBody>
          <a:bodyPr/>
          <a:lstStyle/>
          <a:p>
            <a:r>
              <a:rPr lang="en-IE" sz="4800" u="sng" dirty="0">
                <a:solidFill>
                  <a:srgbClr val="FF0000"/>
                </a:solidFill>
              </a:rPr>
              <a:t>(3b) Proposal for Housing at </a:t>
            </a:r>
            <a:r>
              <a:rPr lang="en-IE" sz="4800" u="sng" dirty="0" err="1">
                <a:solidFill>
                  <a:srgbClr val="FF0000"/>
                </a:solidFill>
              </a:rPr>
              <a:t>Ladywell</a:t>
            </a:r>
            <a:r>
              <a:rPr lang="en-IE" sz="4800" u="sng" dirty="0">
                <a:solidFill>
                  <a:srgbClr val="FF0000"/>
                </a:solidFill>
              </a:rPr>
              <a:t>, Thomastown</a:t>
            </a:r>
            <a:r>
              <a:rPr lang="en-IE" sz="4400" dirty="0">
                <a:solidFill>
                  <a:srgbClr val="FF0000"/>
                </a:solidFill>
              </a:rPr>
              <a:t>  </a:t>
            </a: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5217"/>
          <a:stretch/>
        </p:blipFill>
        <p:spPr>
          <a:xfrm rot="5400000">
            <a:off x="5876987" y="-257113"/>
            <a:ext cx="8896227" cy="1196340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715852" y="2518235"/>
            <a:ext cx="3048000" cy="1219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E" sz="3600" b="1" dirty="0">
                <a:solidFill>
                  <a:srgbClr val="FF0000"/>
                </a:solidFill>
              </a:rPr>
              <a:t>Site Plan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07762" y="9660785"/>
            <a:ext cx="1752600" cy="400110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Area 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0" y="9318906"/>
            <a:ext cx="1752600" cy="707886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FF0000"/>
                </a:solidFill>
              </a:rPr>
              <a:t>Petrol 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5600700"/>
            <a:ext cx="1230086" cy="707886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err="1">
                <a:solidFill>
                  <a:srgbClr val="FF0000"/>
                </a:solidFill>
              </a:rPr>
              <a:t>Grennan</a:t>
            </a:r>
            <a:r>
              <a:rPr lang="en-IE" sz="2000" b="1" dirty="0">
                <a:solidFill>
                  <a:srgbClr val="FF0000"/>
                </a:solidFill>
              </a:rPr>
              <a:t> College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701"/>
            <a:ext cx="15735300" cy="4150367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Current Schemes on Site – KCC Direct Builds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05A00-76F0-4550-86B2-1A2EADBA0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81100"/>
            <a:ext cx="11963400" cy="8972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8949-A63F-4DBC-943B-5B8188517C13}"/>
              </a:ext>
            </a:extLst>
          </p:cNvPr>
          <p:cNvSpPr txBox="1"/>
          <p:nvPr/>
        </p:nvSpPr>
        <p:spPr>
          <a:xfrm>
            <a:off x="813515" y="2327344"/>
            <a:ext cx="2971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solidFill>
                  <a:schemeClr val="tx2"/>
                </a:solidFill>
              </a:rPr>
              <a:t>Hoban Park, Bolton, Callan</a:t>
            </a:r>
          </a:p>
          <a:p>
            <a:endParaRPr lang="en-IE" sz="3600" dirty="0">
              <a:solidFill>
                <a:schemeClr val="tx2"/>
              </a:solidFill>
            </a:endParaRPr>
          </a:p>
          <a:p>
            <a:r>
              <a:rPr lang="en-IE" sz="3600" dirty="0">
                <a:solidFill>
                  <a:schemeClr val="tx2"/>
                </a:solidFill>
              </a:rPr>
              <a:t>38 houses </a:t>
            </a:r>
          </a:p>
          <a:p>
            <a:endParaRPr lang="en-IE" sz="3600" dirty="0">
              <a:solidFill>
                <a:schemeClr val="tx2"/>
              </a:solidFill>
            </a:endParaRPr>
          </a:p>
          <a:p>
            <a:r>
              <a:rPr lang="en-IE" sz="3600" dirty="0">
                <a:solidFill>
                  <a:schemeClr val="tx2"/>
                </a:solidFill>
              </a:rPr>
              <a:t>Expected completion late June 2020</a:t>
            </a:r>
          </a:p>
        </p:txBody>
      </p:sp>
    </p:spTree>
    <p:extLst>
      <p:ext uri="{BB962C8B-B14F-4D97-AF65-F5344CB8AC3E}">
        <p14:creationId xmlns:p14="http://schemas.microsoft.com/office/powerpoint/2010/main" val="6278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701"/>
            <a:ext cx="15735300" cy="4150367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Current Schemes on Site – KCC Direct Builds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3B8949-A63F-4DBC-943B-5B8188517C13}"/>
              </a:ext>
            </a:extLst>
          </p:cNvPr>
          <p:cNvSpPr txBox="1"/>
          <p:nvPr/>
        </p:nvSpPr>
        <p:spPr>
          <a:xfrm>
            <a:off x="813515" y="2327344"/>
            <a:ext cx="297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err="1">
                <a:solidFill>
                  <a:schemeClr val="tx2"/>
                </a:solidFill>
              </a:rPr>
              <a:t>Breagagh</a:t>
            </a:r>
            <a:r>
              <a:rPr lang="en-IE" sz="3600" b="1" dirty="0">
                <a:solidFill>
                  <a:schemeClr val="tx2"/>
                </a:solidFill>
              </a:rPr>
              <a:t> Place, </a:t>
            </a:r>
            <a:r>
              <a:rPr lang="en-IE" sz="3600" b="1" dirty="0" err="1">
                <a:solidFill>
                  <a:schemeClr val="tx2"/>
                </a:solidFill>
              </a:rPr>
              <a:t>Piltown</a:t>
            </a:r>
            <a:endParaRPr lang="en-IE" sz="3600" b="1" dirty="0">
              <a:solidFill>
                <a:schemeClr val="tx2"/>
              </a:solidFill>
            </a:endParaRPr>
          </a:p>
          <a:p>
            <a:endParaRPr lang="en-IE" sz="3600" dirty="0">
              <a:solidFill>
                <a:schemeClr val="tx2"/>
              </a:solidFill>
            </a:endParaRPr>
          </a:p>
          <a:p>
            <a:r>
              <a:rPr lang="en-IE" sz="3600" dirty="0">
                <a:solidFill>
                  <a:schemeClr val="tx2"/>
                </a:solidFill>
              </a:rPr>
              <a:t>17 houses </a:t>
            </a:r>
          </a:p>
          <a:p>
            <a:endParaRPr lang="en-IE" sz="3600" dirty="0">
              <a:solidFill>
                <a:schemeClr val="tx2"/>
              </a:solidFill>
            </a:endParaRPr>
          </a:p>
          <a:p>
            <a:r>
              <a:rPr lang="en-IE" sz="3600" dirty="0">
                <a:solidFill>
                  <a:schemeClr val="tx2"/>
                </a:solidFill>
              </a:rPr>
              <a:t>Expected completion Sept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200F43-F7CA-4AB9-8FBD-12EAD3DE7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b="29260"/>
          <a:stretch/>
        </p:blipFill>
        <p:spPr>
          <a:xfrm>
            <a:off x="3785315" y="1978668"/>
            <a:ext cx="13716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14820900" cy="4150367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(1) </a:t>
            </a:r>
            <a:r>
              <a:rPr lang="en-IE" dirty="0" err="1">
                <a:solidFill>
                  <a:srgbClr val="FF0000"/>
                </a:solidFill>
              </a:rPr>
              <a:t>Kells</a:t>
            </a:r>
            <a:r>
              <a:rPr lang="en-IE" dirty="0">
                <a:solidFill>
                  <a:srgbClr val="FF0000"/>
                </a:solidFill>
              </a:rPr>
              <a:t> – Housing List </a:t>
            </a:r>
            <a:br>
              <a:rPr lang="en-IE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2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4E015A-8140-4FAA-B44D-FF1A3A812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570686"/>
              </p:ext>
            </p:extLst>
          </p:nvPr>
        </p:nvGraphicFramePr>
        <p:xfrm>
          <a:off x="1790700" y="2552700"/>
          <a:ext cx="14820900" cy="36401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0300">
                  <a:extLst>
                    <a:ext uri="{9D8B030D-6E8A-4147-A177-3AD203B41FA5}">
                      <a16:colId xmlns:a16="http://schemas.microsoft.com/office/drawing/2014/main" val="2156388525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739270647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2009330985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2824696355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3695304314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4233955705"/>
                    </a:ext>
                  </a:extLst>
                </a:gridCol>
              </a:tblGrid>
              <a:tr h="1820069"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Area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1 bed 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2 bed 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3 bed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4 bed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Total 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993210"/>
                  </a:ext>
                </a:extLst>
              </a:tr>
              <a:tr h="1820069"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>
                          <a:effectLst/>
                        </a:rPr>
                        <a:t>Kells</a:t>
                      </a:r>
                      <a:endParaRPr lang="en-IE" sz="44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>
                          <a:effectLst/>
                        </a:rPr>
                        <a:t>4</a:t>
                      </a:r>
                      <a:endParaRPr lang="en-IE" sz="44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>
                          <a:effectLst/>
                        </a:rPr>
                        <a:t>1</a:t>
                      </a:r>
                      <a:endParaRPr lang="en-IE" sz="44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>
                          <a:effectLst/>
                        </a:rPr>
                        <a:t>3</a:t>
                      </a:r>
                      <a:endParaRPr lang="en-IE" sz="44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>
                          <a:effectLst/>
                        </a:rPr>
                        <a:t>1</a:t>
                      </a:r>
                      <a:endParaRPr lang="en-IE" sz="44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 dirty="0">
                          <a:effectLst/>
                        </a:rPr>
                        <a:t>9</a:t>
                      </a:r>
                      <a:endParaRPr lang="en-IE" sz="4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7306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5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701"/>
            <a:ext cx="15735300" cy="4150367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Current Schemes on Site – KCC Direct Builds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3B8949-A63F-4DBC-943B-5B8188517C13}"/>
              </a:ext>
            </a:extLst>
          </p:cNvPr>
          <p:cNvSpPr txBox="1"/>
          <p:nvPr/>
        </p:nvSpPr>
        <p:spPr>
          <a:xfrm>
            <a:off x="813515" y="2327344"/>
            <a:ext cx="2971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err="1">
                <a:solidFill>
                  <a:schemeClr val="tx2"/>
                </a:solidFill>
              </a:rPr>
              <a:t>Glebeside</a:t>
            </a:r>
            <a:r>
              <a:rPr lang="en-IE" sz="3600" b="1" dirty="0">
                <a:solidFill>
                  <a:schemeClr val="tx2"/>
                </a:solidFill>
              </a:rPr>
              <a:t>, </a:t>
            </a:r>
          </a:p>
          <a:p>
            <a:r>
              <a:rPr lang="en-IE" sz="3600" b="1" dirty="0" err="1">
                <a:solidFill>
                  <a:schemeClr val="tx2"/>
                </a:solidFill>
              </a:rPr>
              <a:t>Donaguile</a:t>
            </a:r>
            <a:r>
              <a:rPr lang="en-IE" sz="3600" b="1" dirty="0">
                <a:solidFill>
                  <a:schemeClr val="tx2"/>
                </a:solidFill>
              </a:rPr>
              <a:t>,</a:t>
            </a:r>
          </a:p>
          <a:p>
            <a:r>
              <a:rPr lang="en-IE" sz="3600" b="1" dirty="0" err="1">
                <a:solidFill>
                  <a:schemeClr val="tx2"/>
                </a:solidFill>
              </a:rPr>
              <a:t>Castlecomer</a:t>
            </a:r>
            <a:endParaRPr lang="en-IE" sz="3600" b="1" dirty="0">
              <a:solidFill>
                <a:schemeClr val="tx2"/>
              </a:solidFill>
            </a:endParaRPr>
          </a:p>
          <a:p>
            <a:endParaRPr lang="en-IE" sz="3600" dirty="0">
              <a:solidFill>
                <a:schemeClr val="tx2"/>
              </a:solidFill>
            </a:endParaRPr>
          </a:p>
          <a:p>
            <a:r>
              <a:rPr lang="en-IE" sz="3600" dirty="0">
                <a:solidFill>
                  <a:schemeClr val="tx2"/>
                </a:solidFill>
              </a:rPr>
              <a:t>33 units </a:t>
            </a:r>
          </a:p>
          <a:p>
            <a:endParaRPr lang="en-IE" sz="3600" dirty="0">
              <a:solidFill>
                <a:schemeClr val="tx2"/>
              </a:solidFill>
            </a:endParaRPr>
          </a:p>
          <a:p>
            <a:r>
              <a:rPr lang="en-IE" sz="3600" dirty="0">
                <a:solidFill>
                  <a:schemeClr val="tx2"/>
                </a:solidFill>
              </a:rPr>
              <a:t>Expected completion Q4 2020 / Q1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C192D6-66D0-4CF6-B902-086AFC1BB2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43100"/>
            <a:ext cx="10921284" cy="746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701"/>
            <a:ext cx="15735300" cy="4150367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Current Schemes on Site – KCC Direct Builds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3B8949-A63F-4DBC-943B-5B8188517C13}"/>
              </a:ext>
            </a:extLst>
          </p:cNvPr>
          <p:cNvSpPr txBox="1"/>
          <p:nvPr/>
        </p:nvSpPr>
        <p:spPr>
          <a:xfrm>
            <a:off x="813515" y="2327344"/>
            <a:ext cx="297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solidFill>
                  <a:schemeClr val="tx2"/>
                </a:solidFill>
              </a:rPr>
              <a:t>Station Ave</a:t>
            </a:r>
          </a:p>
          <a:p>
            <a:r>
              <a:rPr lang="en-IE" sz="3600" b="1" dirty="0" err="1">
                <a:solidFill>
                  <a:schemeClr val="tx2"/>
                </a:solidFill>
              </a:rPr>
              <a:t>Ballyragget</a:t>
            </a:r>
            <a:endParaRPr lang="en-IE" sz="3600" b="1" dirty="0">
              <a:solidFill>
                <a:schemeClr val="tx2"/>
              </a:solidFill>
            </a:endParaRPr>
          </a:p>
          <a:p>
            <a:endParaRPr lang="en-IE" sz="3600" dirty="0">
              <a:solidFill>
                <a:schemeClr val="tx2"/>
              </a:solidFill>
            </a:endParaRPr>
          </a:p>
          <a:p>
            <a:r>
              <a:rPr lang="en-IE" sz="3600" dirty="0">
                <a:solidFill>
                  <a:schemeClr val="tx2"/>
                </a:solidFill>
              </a:rPr>
              <a:t>22 units </a:t>
            </a:r>
          </a:p>
          <a:p>
            <a:endParaRPr lang="en-IE" sz="3600" dirty="0">
              <a:solidFill>
                <a:schemeClr val="tx2"/>
              </a:solidFill>
            </a:endParaRPr>
          </a:p>
          <a:p>
            <a:r>
              <a:rPr lang="en-IE" sz="3600" dirty="0">
                <a:solidFill>
                  <a:schemeClr val="tx2"/>
                </a:solidFill>
              </a:rPr>
              <a:t>Expected completion Q1 / Q2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8974A-4B04-401F-B4FF-D129A2A8C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33585"/>
            <a:ext cx="112776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8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1700" y="4589502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1"/>
                </a:solidFill>
                <a:ea typeface="Lato Semibold" panose="020F0502020204030203" pitchFamily="34" charset="0"/>
                <a:cs typeface="Lato Semibold" panose="020F0502020204030203" pitchFamily="34" charset="0"/>
              </a:rPr>
              <a:t>thank you.</a:t>
            </a:r>
            <a:endParaRPr lang="ru-RU" sz="6600" b="1" dirty="0">
              <a:solidFill>
                <a:schemeClr val="accent1"/>
              </a:solidFill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6156325" y="44577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7"/>
          <p:cNvGrpSpPr/>
          <p:nvPr/>
        </p:nvGrpSpPr>
        <p:grpSpPr>
          <a:xfrm rot="10800000">
            <a:off x="11445875" y="51435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0287000" y="36957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>
              <a:solidFill>
                <a:schemeClr val="tx2"/>
              </a:solidFill>
            </a:endParaRPr>
          </a:p>
        </p:txBody>
      </p:sp>
      <p:sp>
        <p:nvSpPr>
          <p:cNvPr id="4126" name="Rectangle 30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0" y="45720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0" y="2219325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133" name="Rectangle 37"/>
          <p:cNvSpPr>
            <a:spLocks noChangeArrowheads="1"/>
          </p:cNvSpPr>
          <p:nvPr/>
        </p:nvSpPr>
        <p:spPr bwMode="auto">
          <a:xfrm>
            <a:off x="0" y="2676525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I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I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867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701"/>
            <a:ext cx="15735300" cy="4150367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(1) 	Refurb &amp; </a:t>
            </a:r>
            <a:r>
              <a:rPr lang="en-IE" sz="4400" dirty="0">
                <a:solidFill>
                  <a:srgbClr val="FF0000"/>
                </a:solidFill>
              </a:rPr>
              <a:t>Extension to </a:t>
            </a:r>
            <a:r>
              <a:rPr lang="en-IE" sz="4400" dirty="0" err="1">
                <a:solidFill>
                  <a:srgbClr val="FF0000"/>
                </a:solidFill>
              </a:rPr>
              <a:t>Kells</a:t>
            </a:r>
            <a:r>
              <a:rPr lang="en-IE" sz="4400" dirty="0">
                <a:solidFill>
                  <a:srgbClr val="FF0000"/>
                </a:solidFill>
              </a:rPr>
              <a:t> Health Centre 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A786D-4A35-4619-A558-D7A06B135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50" t="20370" r="17500" b="18148"/>
          <a:stretch/>
        </p:blipFill>
        <p:spPr>
          <a:xfrm>
            <a:off x="2971799" y="2095499"/>
            <a:ext cx="12991641" cy="6781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08D42F-31F5-47DB-A9FD-FBA016E15060}"/>
              </a:ext>
            </a:extLst>
          </p:cNvPr>
          <p:cNvSpPr txBox="1"/>
          <p:nvPr/>
        </p:nvSpPr>
        <p:spPr>
          <a:xfrm>
            <a:off x="457200" y="3467100"/>
            <a:ext cx="213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tx2"/>
                </a:solidFill>
              </a:rPr>
              <a:t>Existing Health Centre </a:t>
            </a:r>
          </a:p>
          <a:p>
            <a:endParaRPr lang="en-IE" sz="2000" dirty="0">
              <a:solidFill>
                <a:schemeClr val="tx2"/>
              </a:solidFill>
            </a:endParaRPr>
          </a:p>
          <a:p>
            <a:r>
              <a:rPr lang="en-IE" sz="2000" dirty="0">
                <a:solidFill>
                  <a:schemeClr val="tx2"/>
                </a:solidFill>
              </a:rPr>
              <a:t>No longer in use by the HSE </a:t>
            </a:r>
          </a:p>
          <a:p>
            <a:endParaRPr lang="en-IE" sz="2000" dirty="0">
              <a:solidFill>
                <a:schemeClr val="tx2"/>
              </a:solidFill>
            </a:endParaRPr>
          </a:p>
          <a:p>
            <a:r>
              <a:rPr lang="en-IE" sz="2000" dirty="0">
                <a:solidFill>
                  <a:schemeClr val="tx2"/>
                </a:solidFill>
              </a:rPr>
              <a:t>Being sold to Kilkenny County Council</a:t>
            </a:r>
          </a:p>
        </p:txBody>
      </p:sp>
    </p:spTree>
    <p:extLst>
      <p:ext uri="{BB962C8B-B14F-4D97-AF65-F5344CB8AC3E}">
        <p14:creationId xmlns:p14="http://schemas.microsoft.com/office/powerpoint/2010/main" val="35085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701"/>
            <a:ext cx="15735300" cy="4150367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(1) 	Refurb &amp; </a:t>
            </a:r>
            <a:r>
              <a:rPr lang="en-IE" sz="4400" dirty="0">
                <a:solidFill>
                  <a:srgbClr val="FF0000"/>
                </a:solidFill>
              </a:rPr>
              <a:t>Extension to </a:t>
            </a:r>
            <a:r>
              <a:rPr lang="en-IE" sz="4400" dirty="0" err="1">
                <a:solidFill>
                  <a:srgbClr val="FF0000"/>
                </a:solidFill>
              </a:rPr>
              <a:t>Kells</a:t>
            </a:r>
            <a:r>
              <a:rPr lang="en-IE" sz="4400" dirty="0">
                <a:solidFill>
                  <a:srgbClr val="FF0000"/>
                </a:solidFill>
              </a:rPr>
              <a:t> Health Centre 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34A5BE-1F9E-4D5B-A818-517D636C0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12963" r="22083" b="19630"/>
          <a:stretch/>
        </p:blipFill>
        <p:spPr>
          <a:xfrm>
            <a:off x="3276600" y="1557541"/>
            <a:ext cx="12192000" cy="8469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807DBF-CF62-4097-9E94-60BB1AAEC01C}"/>
              </a:ext>
            </a:extLst>
          </p:cNvPr>
          <p:cNvSpPr txBox="1"/>
          <p:nvPr/>
        </p:nvSpPr>
        <p:spPr>
          <a:xfrm>
            <a:off x="762000" y="3467100"/>
            <a:ext cx="2057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tx2"/>
                </a:solidFill>
              </a:rPr>
              <a:t>Sketch proposal</a:t>
            </a:r>
          </a:p>
          <a:p>
            <a:endParaRPr lang="en-IE" sz="2000" dirty="0">
              <a:solidFill>
                <a:schemeClr val="tx2"/>
              </a:solidFill>
            </a:endParaRPr>
          </a:p>
          <a:p>
            <a:r>
              <a:rPr lang="en-IE" sz="2000" dirty="0">
                <a:solidFill>
                  <a:schemeClr val="tx2"/>
                </a:solidFill>
              </a:rPr>
              <a:t>Full refurbishment and conversion to 2 bed house </a:t>
            </a:r>
          </a:p>
          <a:p>
            <a:r>
              <a:rPr lang="en-IE" sz="2000" dirty="0">
                <a:solidFill>
                  <a:schemeClr val="tx2"/>
                </a:solidFill>
              </a:rPr>
              <a:t>proposed </a:t>
            </a:r>
          </a:p>
          <a:p>
            <a:endParaRPr lang="en-IE" sz="2000" dirty="0">
              <a:solidFill>
                <a:schemeClr val="tx2"/>
              </a:solidFill>
            </a:endParaRPr>
          </a:p>
          <a:p>
            <a:r>
              <a:rPr lang="en-IE" sz="2000" dirty="0">
                <a:solidFill>
                  <a:schemeClr val="tx2"/>
                </a:solidFill>
              </a:rPr>
              <a:t>Expected to be advertised for Part 8 consultation in July 2020</a:t>
            </a:r>
          </a:p>
        </p:txBody>
      </p:sp>
    </p:spTree>
    <p:extLst>
      <p:ext uri="{BB962C8B-B14F-4D97-AF65-F5344CB8AC3E}">
        <p14:creationId xmlns:p14="http://schemas.microsoft.com/office/powerpoint/2010/main" val="18939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14820900" cy="4150367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(2) Kilkenny City – Housing List </a:t>
            </a:r>
            <a:br>
              <a:rPr lang="en-IE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C8E8ECD-D569-43BF-A222-26506BDBF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727626"/>
              </p:ext>
            </p:extLst>
          </p:nvPr>
        </p:nvGraphicFramePr>
        <p:xfrm>
          <a:off x="1143000" y="2552700"/>
          <a:ext cx="14820900" cy="3581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0300">
                  <a:extLst>
                    <a:ext uri="{9D8B030D-6E8A-4147-A177-3AD203B41FA5}">
                      <a16:colId xmlns:a16="http://schemas.microsoft.com/office/drawing/2014/main" val="1446807248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4173466116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3200886170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3049299474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101232566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3662220999"/>
                    </a:ext>
                  </a:extLst>
                </a:gridCol>
              </a:tblGrid>
              <a:tr h="1790700"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>
                          <a:effectLst/>
                        </a:rPr>
                        <a:t>Area</a:t>
                      </a:r>
                      <a:endParaRPr lang="en-IE" sz="40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>
                          <a:effectLst/>
                        </a:rPr>
                        <a:t>1 bed </a:t>
                      </a:r>
                      <a:endParaRPr lang="en-IE" sz="40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>
                          <a:effectLst/>
                        </a:rPr>
                        <a:t>2 bed </a:t>
                      </a:r>
                      <a:endParaRPr lang="en-IE" sz="40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>
                          <a:effectLst/>
                        </a:rPr>
                        <a:t>3 bed</a:t>
                      </a:r>
                      <a:endParaRPr lang="en-IE" sz="40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>
                          <a:effectLst/>
                        </a:rPr>
                        <a:t>4 bed</a:t>
                      </a:r>
                      <a:endParaRPr lang="en-IE" sz="40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b="1" u="none" strike="noStrike" dirty="0">
                          <a:effectLst/>
                        </a:rPr>
                        <a:t>Total </a:t>
                      </a:r>
                      <a:endParaRPr lang="en-IE" sz="40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20178"/>
                  </a:ext>
                </a:extLst>
              </a:tr>
              <a:tr h="1790700"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u="none" strike="noStrike" dirty="0">
                          <a:effectLst/>
                        </a:rPr>
                        <a:t>Kilkenny City</a:t>
                      </a:r>
                      <a:endParaRPr lang="en-IE" sz="4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u="none" strike="noStrike" dirty="0">
                          <a:effectLst/>
                        </a:rPr>
                        <a:t>430</a:t>
                      </a:r>
                      <a:endParaRPr lang="en-IE" sz="4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u="none" strike="noStrike" dirty="0">
                          <a:effectLst/>
                        </a:rPr>
                        <a:t>428</a:t>
                      </a:r>
                      <a:endParaRPr lang="en-IE" sz="4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u="none" strike="noStrike" dirty="0">
                          <a:effectLst/>
                        </a:rPr>
                        <a:t>203</a:t>
                      </a:r>
                      <a:endParaRPr lang="en-IE" sz="4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u="none" strike="noStrike" dirty="0">
                          <a:effectLst/>
                        </a:rPr>
                        <a:t>32</a:t>
                      </a:r>
                      <a:endParaRPr lang="en-IE" sz="4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000" u="none" strike="noStrike" dirty="0">
                          <a:effectLst/>
                        </a:rPr>
                        <a:t>1093</a:t>
                      </a:r>
                      <a:endParaRPr lang="en-IE" sz="4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32442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701"/>
            <a:ext cx="15735300" cy="5369162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(2) Full Refurb &amp; </a:t>
            </a:r>
            <a:r>
              <a:rPr lang="en-IE" sz="4400" dirty="0">
                <a:solidFill>
                  <a:srgbClr val="FF0000"/>
                </a:solidFill>
              </a:rPr>
              <a:t>Extension to No 18 Wolfe Tone St, Kilkenny City </a:t>
            </a:r>
            <a:br>
              <a:rPr lang="en-IE" sz="4400" dirty="0">
                <a:solidFill>
                  <a:srgbClr val="FF0000"/>
                </a:solidFill>
              </a:rPr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79099-7105-4226-8191-D843AD9E5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6" t="14456" r="22580" b="5257"/>
          <a:stretch/>
        </p:blipFill>
        <p:spPr>
          <a:xfrm>
            <a:off x="4191000" y="2135735"/>
            <a:ext cx="11506200" cy="773216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0A0B9FE-FAAF-47E3-90D5-585F8D3523AD}"/>
              </a:ext>
            </a:extLst>
          </p:cNvPr>
          <p:cNvSpPr/>
          <p:nvPr/>
        </p:nvSpPr>
        <p:spPr>
          <a:xfrm>
            <a:off x="5715000" y="5521563"/>
            <a:ext cx="4191000" cy="990600"/>
          </a:xfrm>
          <a:prstGeom prst="right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sz="28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B9DCE-EEAE-441F-8EE3-4C3D8F51BC61}"/>
              </a:ext>
            </a:extLst>
          </p:cNvPr>
          <p:cNvSpPr txBox="1"/>
          <p:nvPr/>
        </p:nvSpPr>
        <p:spPr>
          <a:xfrm>
            <a:off x="762000" y="3619500"/>
            <a:ext cx="2057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tx2"/>
                </a:solidFill>
              </a:rPr>
              <a:t>Existing Council Stock in central location</a:t>
            </a:r>
          </a:p>
          <a:p>
            <a:endParaRPr lang="en-IE" sz="2000" dirty="0">
              <a:solidFill>
                <a:schemeClr val="tx2"/>
              </a:solidFill>
            </a:endParaRPr>
          </a:p>
          <a:p>
            <a:r>
              <a:rPr lang="en-IE" sz="2000" dirty="0">
                <a:solidFill>
                  <a:schemeClr val="tx2"/>
                </a:solidFill>
              </a:rPr>
              <a:t>Currently vacant and in need of full refurbishment and updating to current standards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701"/>
            <a:ext cx="15735300" cy="3540969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(2) </a:t>
            </a:r>
            <a:r>
              <a:rPr lang="en-IE" sz="4400" dirty="0">
                <a:solidFill>
                  <a:srgbClr val="FF0000"/>
                </a:solidFill>
              </a:rPr>
              <a:t>Full Refurb &amp; Extension to No 18 Wolfe Tone St, Kilkenny City </a:t>
            </a: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EEA20-AFF1-49C4-B12F-65B1C63FA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9764" r="23737" b="4041"/>
          <a:stretch/>
        </p:blipFill>
        <p:spPr>
          <a:xfrm>
            <a:off x="4800600" y="1892109"/>
            <a:ext cx="11201400" cy="8085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5FF606-222E-4AA1-9B4C-48E5DC6CDED2}"/>
              </a:ext>
            </a:extLst>
          </p:cNvPr>
          <p:cNvSpPr txBox="1"/>
          <p:nvPr/>
        </p:nvSpPr>
        <p:spPr>
          <a:xfrm>
            <a:off x="1003479" y="2781300"/>
            <a:ext cx="3200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tx2"/>
                </a:solidFill>
              </a:rPr>
              <a:t>2 bedroom house proposed</a:t>
            </a:r>
          </a:p>
          <a:p>
            <a:endParaRPr lang="en-IE" sz="2000" dirty="0">
              <a:solidFill>
                <a:schemeClr val="tx2"/>
              </a:solidFill>
            </a:endParaRPr>
          </a:p>
          <a:p>
            <a:r>
              <a:rPr lang="en-IE" sz="2000" dirty="0">
                <a:solidFill>
                  <a:schemeClr val="tx2"/>
                </a:solidFill>
              </a:rPr>
              <a:t>Existing house made open plan downstairs, 2 bedrooms upstairs</a:t>
            </a:r>
          </a:p>
          <a:p>
            <a:endParaRPr lang="en-IE" sz="2000" dirty="0">
              <a:solidFill>
                <a:schemeClr val="tx2"/>
              </a:solidFill>
            </a:endParaRPr>
          </a:p>
          <a:p>
            <a:r>
              <a:rPr lang="en-IE" sz="2000" dirty="0">
                <a:solidFill>
                  <a:schemeClr val="tx2"/>
                </a:solidFill>
              </a:rPr>
              <a:t>Proposed Extension of utility and stairs on ground floor and bathroom on first floor</a:t>
            </a:r>
          </a:p>
        </p:txBody>
      </p:sp>
    </p:spTree>
    <p:extLst>
      <p:ext uri="{BB962C8B-B14F-4D97-AF65-F5344CB8AC3E}">
        <p14:creationId xmlns:p14="http://schemas.microsoft.com/office/powerpoint/2010/main" val="38628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701"/>
            <a:ext cx="15735300" cy="4150367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(2) 	</a:t>
            </a:r>
            <a:r>
              <a:rPr lang="en-IE" sz="4400" dirty="0">
                <a:solidFill>
                  <a:srgbClr val="FF0000"/>
                </a:solidFill>
              </a:rPr>
              <a:t> Full Refurb &amp; Extension to No 18 Wolfe Tone St, Kilkenny City </a:t>
            </a: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600CD-B06B-44EB-BCD1-BD391494E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2" t="16667" r="12500" b="10740"/>
          <a:stretch/>
        </p:blipFill>
        <p:spPr>
          <a:xfrm>
            <a:off x="3429000" y="2276650"/>
            <a:ext cx="12763500" cy="66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14820900" cy="4150367"/>
          </a:xfrm>
        </p:spPr>
        <p:txBody>
          <a:bodyPr/>
          <a:lstStyle/>
          <a:p>
            <a:r>
              <a:rPr lang="en-IE" dirty="0">
                <a:solidFill>
                  <a:srgbClr val="FF0000"/>
                </a:solidFill>
              </a:rPr>
              <a:t>(3) Thomastown – Housing List </a:t>
            </a:r>
            <a:br>
              <a:rPr lang="en-IE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dirty="0"/>
            </a:br>
            <a:br>
              <a:rPr lang="en-IE" sz="4400" b="0" dirty="0"/>
            </a:br>
            <a:br>
              <a:rPr lang="en-IE" sz="3600" b="0" dirty="0"/>
            </a:br>
            <a:r>
              <a:rPr lang="en-IE" sz="3600" b="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lang="en-US" smtClean="0"/>
              <a:pPr algn="l"/>
              <a:t>9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A7A9B8-E489-42FC-80E6-15A893515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634887"/>
              </p:ext>
            </p:extLst>
          </p:nvPr>
        </p:nvGraphicFramePr>
        <p:xfrm>
          <a:off x="1219200" y="2400300"/>
          <a:ext cx="14820900" cy="3352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0300">
                  <a:extLst>
                    <a:ext uri="{9D8B030D-6E8A-4147-A177-3AD203B41FA5}">
                      <a16:colId xmlns:a16="http://schemas.microsoft.com/office/drawing/2014/main" val="2941163927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1066828886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2395232708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4097108503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1917155347"/>
                    </a:ext>
                  </a:extLst>
                </a:gridCol>
                <a:gridCol w="1976120">
                  <a:extLst>
                    <a:ext uri="{9D8B030D-6E8A-4147-A177-3AD203B41FA5}">
                      <a16:colId xmlns:a16="http://schemas.microsoft.com/office/drawing/2014/main" val="1819544714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Area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1 bed 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2 bed 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3 bed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4 bed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b="1" u="none" strike="noStrike" dirty="0">
                          <a:effectLst/>
                        </a:rPr>
                        <a:t>Total </a:t>
                      </a:r>
                      <a:endParaRPr lang="en-IE" sz="4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1270855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 dirty="0">
                          <a:effectLst/>
                        </a:rPr>
                        <a:t>Thomastown</a:t>
                      </a:r>
                      <a:endParaRPr lang="en-IE" sz="4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>
                          <a:effectLst/>
                        </a:rPr>
                        <a:t>29</a:t>
                      </a:r>
                      <a:endParaRPr lang="en-IE" sz="44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>
                          <a:effectLst/>
                        </a:rPr>
                        <a:t>27</a:t>
                      </a:r>
                      <a:endParaRPr lang="en-IE" sz="44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>
                          <a:effectLst/>
                        </a:rPr>
                        <a:t>12</a:t>
                      </a:r>
                      <a:endParaRPr lang="en-IE" sz="44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>
                          <a:effectLst/>
                        </a:rPr>
                        <a:t>3</a:t>
                      </a:r>
                      <a:endParaRPr lang="en-IE" sz="44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4400" u="none" strike="noStrike" dirty="0">
                          <a:effectLst/>
                        </a:rPr>
                        <a:t>71</a:t>
                      </a:r>
                      <a:endParaRPr lang="en-IE" sz="4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830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2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AM SLID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 WITH IMAG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RTFOLI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20FE09B274246B29F3EB0831597B6" ma:contentTypeVersion="0" ma:contentTypeDescription="Create a new document." ma:contentTypeScope="" ma:versionID="870af485b562944afdf08079f753dfa9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7D7D8F-D53F-4E3D-B6A3-CEF608D05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4144422-85DB-4AAD-A379-521FEFAA9C1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B417C2A-B1DC-4187-8178-840E089E59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28128</TotalTime>
  <Words>820</Words>
  <Application>Microsoft Office PowerPoint</Application>
  <PresentationFormat>Custom</PresentationFormat>
  <Paragraphs>190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Candara</vt:lpstr>
      <vt:lpstr>Lato Semibold</vt:lpstr>
      <vt:lpstr>Roboto</vt:lpstr>
      <vt:lpstr>Roboto Condensed</vt:lpstr>
      <vt:lpstr>Times New Roman</vt:lpstr>
      <vt:lpstr>TEAM SLIDES</vt:lpstr>
      <vt:lpstr>SLIDES WITH IMAGES</vt:lpstr>
      <vt:lpstr>PORTFOLIO</vt:lpstr>
      <vt:lpstr>PowerPoint Presentation</vt:lpstr>
      <vt:lpstr>(1) Kells – Housing List        </vt:lpstr>
      <vt:lpstr>(1)  Refurb &amp; Extension to Kells Health Centre        </vt:lpstr>
      <vt:lpstr>(1)  Refurb &amp; Extension to Kells Health Centre        </vt:lpstr>
      <vt:lpstr>(2) Kilkenny City – Housing List        </vt:lpstr>
      <vt:lpstr>(2) Full Refurb &amp; Extension to No 18 Wolfe Tone St, Kilkenny City         </vt:lpstr>
      <vt:lpstr>(2) Full Refurb &amp; Extension to No 18 Wolfe Tone St, Kilkenny City      </vt:lpstr>
      <vt:lpstr>(2)   Full Refurb &amp; Extension to No 18 Wolfe Tone St, Kilkenny City       </vt:lpstr>
      <vt:lpstr>(3) Thomastown – Housing List        </vt:lpstr>
      <vt:lpstr>(3a) Refurbishment of Former Fire Station, Thomastown to 1 bed housing unit       </vt:lpstr>
      <vt:lpstr>(3a)  Refurbishment of Former Fire Station, Thomastown to 1 bed housing unit       </vt:lpstr>
      <vt:lpstr>(3a)  Refurbishment of Former Fire Station, Thomastown to 1 bed housing unit       </vt:lpstr>
      <vt:lpstr>Part 8 Process for (2) Extension to 18 Wolfe Tone St (3a) Thomastown Fire Station  Ad in Kilkenny People week of 15th June 2020  Public Display:-  Friday 19th June until Friday 17th July 2020   Submissions Until:- Friday 31st July 2020  Details will be available on https://consult.kilkenny.ie/    </vt:lpstr>
      <vt:lpstr>(3b)  Construction of 25 Housing Units at Ladywell, Thomastown       </vt:lpstr>
      <vt:lpstr>(3b) Construction of 25 Housing Units at Ladywell, Thomastown          </vt:lpstr>
      <vt:lpstr>(3b) Proposal for Housing at Ladywell, Thomastown          </vt:lpstr>
      <vt:lpstr>(3b) Proposal for Housing at Ladywell, Thomastown              </vt:lpstr>
      <vt:lpstr>Current Schemes on Site – KCC Direct Builds       </vt:lpstr>
      <vt:lpstr>Current Schemes on Site – KCC Direct Builds       </vt:lpstr>
      <vt:lpstr>Current Schemes on Site – KCC Direct Builds       </vt:lpstr>
      <vt:lpstr>Current Schemes on Site – KCC Direct Builds       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Brenda Kelly</cp:lastModifiedBy>
  <cp:revision>1821</cp:revision>
  <dcterms:created xsi:type="dcterms:W3CDTF">2015-01-20T11:47:48Z</dcterms:created>
  <dcterms:modified xsi:type="dcterms:W3CDTF">2020-06-10T14:28:34Z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0x01010056320FE09B274246B29F3EB0831597B6</vt:lpwstr>
  </property>
</Properties>
</file>