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409" r:id="rId5"/>
    <p:sldId id="408" r:id="rId6"/>
    <p:sldId id="496" r:id="rId7"/>
    <p:sldId id="488" r:id="rId8"/>
    <p:sldId id="498" r:id="rId9"/>
    <p:sldId id="503" r:id="rId10"/>
    <p:sldId id="502" r:id="rId11"/>
    <p:sldId id="505" r:id="rId12"/>
    <p:sldId id="487" r:id="rId13"/>
    <p:sldId id="508" r:id="rId14"/>
    <p:sldId id="509" r:id="rId15"/>
    <p:sldId id="493" r:id="rId16"/>
    <p:sldId id="492" r:id="rId17"/>
    <p:sldId id="490" r:id="rId18"/>
    <p:sldId id="495" r:id="rId19"/>
    <p:sldId id="491" r:id="rId20"/>
    <p:sldId id="494" r:id="rId2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Ahern" initials="BA" lastIdx="1" clrIdx="0">
    <p:extLst>
      <p:ext uri="{19B8F6BF-5375-455C-9EA6-DF929625EA0E}">
        <p15:presenceInfo xmlns:p15="http://schemas.microsoft.com/office/powerpoint/2012/main" userId="Brian Ahern" providerId="None"/>
      </p:ext>
    </p:extLst>
  </p:cmAuthor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4AE25-EDE4-45AC-A05C-1E54AA7E17D5}" v="274" dt="2019-11-05T21:22:42.733"/>
    <p1510:client id="{5DC04455-BA21-2297-3E42-ED5B2604D30E}" v="218" dt="2019-11-05T12:47:32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2" autoAdjust="0"/>
    <p:restoredTop sz="85747" autoAdjust="0"/>
  </p:normalViewPr>
  <p:slideViewPr>
    <p:cSldViewPr snapToGrid="0">
      <p:cViewPr varScale="1">
        <p:scale>
          <a:sx n="95" d="100"/>
          <a:sy n="95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3738-89D7-49C8-BBA1-605A854A8F8F}" type="datetimeFigureOut">
              <a:rPr lang="en-IE" smtClean="0"/>
              <a:t>20/01/2020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2C8D-8B6F-4B8F-B92D-976D91F4AD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0415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5CEB1B0-B888-415A-B0F6-30F26E174006}" type="datetimeFigureOut">
              <a:rPr lang="en-IE" smtClean="0"/>
              <a:pPr/>
              <a:t>20/01/2020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51F80E-7909-4C6A-9C55-B06566C1B4D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0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Good example of updated lighting in Kilkenny city in an SAC</a:t>
            </a:r>
          </a:p>
          <a:p>
            <a:r>
              <a:rPr lang="en-IE" dirty="0" smtClean="0"/>
              <a:t>Limited light to the appropriate areas- walk ways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3659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Business case estimates – checked against other similar projects </a:t>
            </a:r>
            <a:r>
              <a:rPr lang="en-IE" dirty="0" err="1" smtClean="0"/>
              <a:t>eg</a:t>
            </a:r>
            <a:r>
              <a:rPr lang="en-IE" dirty="0" smtClean="0"/>
              <a:t> Edinburgh</a:t>
            </a:r>
          </a:p>
          <a:p>
            <a:endParaRPr lang="en-IE" dirty="0" smtClean="0"/>
          </a:p>
          <a:p>
            <a:r>
              <a:rPr lang="en-IE" dirty="0" smtClean="0"/>
              <a:t>Figures dependent on final inventory figures –  better details – lower risk</a:t>
            </a:r>
          </a:p>
          <a:p>
            <a:endParaRPr lang="en-IE" dirty="0" smtClean="0"/>
          </a:p>
          <a:p>
            <a:r>
              <a:rPr lang="en-IE" dirty="0" smtClean="0"/>
              <a:t>Analysis being carried out on risk values.</a:t>
            </a:r>
          </a:p>
          <a:p>
            <a:endParaRPr lang="en-IE" dirty="0" smtClean="0"/>
          </a:p>
          <a:p>
            <a:r>
              <a:rPr lang="en-IE" dirty="0" smtClean="0"/>
              <a:t>ESB costs being negotiated on national basis.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178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Details of light s fitted in KCC over the last 3 years as part of pilot projects</a:t>
            </a:r>
          </a:p>
          <a:p>
            <a:r>
              <a:rPr lang="en-IE" dirty="0" smtClean="0"/>
              <a:t>70 % changed in city, 60 % overall – </a:t>
            </a:r>
          </a:p>
          <a:p>
            <a:r>
              <a:rPr lang="en-IE" dirty="0" smtClean="0"/>
              <a:t>Gaining savings early.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009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Better visibility , true colour, less light pollution</a:t>
            </a:r>
          </a:p>
          <a:p>
            <a:r>
              <a:rPr lang="en-IE" dirty="0" smtClean="0"/>
              <a:t>60 % energy saving.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169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Lead by RMO Donegal</a:t>
            </a:r>
          </a:p>
          <a:p>
            <a:endParaRPr lang="en-IE" dirty="0" smtClean="0"/>
          </a:p>
          <a:p>
            <a:r>
              <a:rPr lang="en-IE" dirty="0" smtClean="0"/>
              <a:t>National standards and solutions</a:t>
            </a:r>
          </a:p>
          <a:p>
            <a:endParaRPr lang="en-IE" dirty="0" smtClean="0"/>
          </a:p>
          <a:p>
            <a:r>
              <a:rPr lang="en-IE" dirty="0" smtClean="0"/>
              <a:t>National data base and asset management system</a:t>
            </a:r>
          </a:p>
          <a:p>
            <a:endParaRPr lang="en-IE" dirty="0" smtClean="0"/>
          </a:p>
          <a:p>
            <a:r>
              <a:rPr lang="en-IE" dirty="0" smtClean="0"/>
              <a:t>International tendering – better prices, large scale deals with suppliers, local contractors in JV</a:t>
            </a:r>
          </a:p>
          <a:p>
            <a:endParaRPr lang="en-IE" dirty="0" smtClean="0"/>
          </a:p>
          <a:p>
            <a:r>
              <a:rPr lang="en-IE" dirty="0" smtClean="0"/>
              <a:t>Finance from National body- better rates</a:t>
            </a:r>
          </a:p>
          <a:p>
            <a:endParaRPr lang="en-IE" dirty="0" smtClean="0"/>
          </a:p>
          <a:p>
            <a:r>
              <a:rPr lang="en-IE" dirty="0" smtClean="0"/>
              <a:t>Assist  in getting earlier implementation.</a:t>
            </a:r>
          </a:p>
          <a:p>
            <a:endParaRPr lang="en-IE" dirty="0" smtClean="0"/>
          </a:p>
          <a:p>
            <a:r>
              <a:rPr lang="en-IE" dirty="0" smtClean="0"/>
              <a:t>Develop expertise in all counties – education</a:t>
            </a:r>
          </a:p>
          <a:p>
            <a:endParaRPr lang="en-IE" dirty="0" smtClean="0"/>
          </a:p>
          <a:p>
            <a:r>
              <a:rPr lang="en-IE" b="1" dirty="0" smtClean="0"/>
              <a:t>Section 85 agreements with each council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800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LA to achieve major reductions</a:t>
            </a:r>
          </a:p>
          <a:p>
            <a:endParaRPr lang="en-IE" dirty="0" smtClean="0"/>
          </a:p>
          <a:p>
            <a:r>
              <a:rPr lang="en-IE" dirty="0" smtClean="0"/>
              <a:t>PL largest energy user in La</a:t>
            </a:r>
          </a:p>
          <a:p>
            <a:endParaRPr lang="en-IE" dirty="0" smtClean="0"/>
          </a:p>
          <a:p>
            <a:r>
              <a:rPr lang="en-IE" dirty="0" smtClean="0"/>
              <a:t>Big savings possible.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err="1" smtClean="0"/>
              <a:t>Sox</a:t>
            </a:r>
            <a:r>
              <a:rPr lang="en-IE" dirty="0" smtClean="0"/>
              <a:t> out of date – need to replace – go with Led shown to be cheaper overall cost over time  </a:t>
            </a:r>
            <a:r>
              <a:rPr lang="en-IE" dirty="0" err="1" smtClean="0"/>
              <a:t>kcc</a:t>
            </a:r>
            <a:r>
              <a:rPr lang="en-IE" dirty="0" smtClean="0"/>
              <a:t> had 4000</a:t>
            </a:r>
          </a:p>
          <a:p>
            <a:endParaRPr lang="en-IE" dirty="0" smtClean="0"/>
          </a:p>
          <a:p>
            <a:r>
              <a:rPr lang="en-IE" dirty="0" smtClean="0"/>
              <a:t>Energy</a:t>
            </a:r>
          </a:p>
          <a:p>
            <a:r>
              <a:rPr lang="en-IE" dirty="0" smtClean="0"/>
              <a:t>Emissions</a:t>
            </a:r>
          </a:p>
          <a:p>
            <a:r>
              <a:rPr lang="en-IE" dirty="0" smtClean="0"/>
              <a:t>Light pollution</a:t>
            </a:r>
          </a:p>
          <a:p>
            <a:r>
              <a:rPr lang="en-IE" dirty="0" smtClean="0"/>
              <a:t>Light- colour warm white with neutral white in selected areas such as pedestrian crossings,  public order areas etc. </a:t>
            </a:r>
          </a:p>
          <a:p>
            <a:r>
              <a:rPr lang="en-IE" dirty="0" smtClean="0"/>
              <a:t>Warm colour selected for residential area.</a:t>
            </a:r>
          </a:p>
          <a:p>
            <a:r>
              <a:rPr lang="en-IE" dirty="0" smtClean="0"/>
              <a:t>Dimming and trimming to match usage – adjustable in the future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920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Target 60% incentive to get higher  low 70% possible</a:t>
            </a:r>
          </a:p>
          <a:p>
            <a:endParaRPr lang="en-IE" dirty="0" smtClean="0"/>
          </a:p>
          <a:p>
            <a:r>
              <a:rPr lang="en-IE" dirty="0" smtClean="0"/>
              <a:t>Carbon saving dependent on mix of electricity generation but any reduction positive</a:t>
            </a:r>
          </a:p>
          <a:p>
            <a:endParaRPr lang="en-IE" dirty="0" smtClean="0"/>
          </a:p>
          <a:p>
            <a:r>
              <a:rPr lang="en-IE" dirty="0" smtClean="0"/>
              <a:t>Life of SOX, SON 3-4 years, LED &gt;20 years, drivers @12 years +</a:t>
            </a:r>
          </a:p>
          <a:p>
            <a:endParaRPr lang="en-IE" dirty="0" smtClean="0"/>
          </a:p>
          <a:p>
            <a:r>
              <a:rPr lang="en-IE" dirty="0" err="1" smtClean="0"/>
              <a:t>MAProad</a:t>
            </a:r>
            <a:r>
              <a:rPr lang="en-IE" dirty="0" smtClean="0"/>
              <a:t>- allow management of funding for maintenance on a needs basis</a:t>
            </a:r>
          </a:p>
          <a:p>
            <a:r>
              <a:rPr lang="en-IE" dirty="0" smtClean="0"/>
              <a:t>Surveys will identify condition of poles </a:t>
            </a:r>
            <a:r>
              <a:rPr lang="en-IE" dirty="0" err="1" smtClean="0"/>
              <a:t>etc</a:t>
            </a:r>
            <a:r>
              <a:rPr lang="en-IE" dirty="0" smtClean="0"/>
              <a:t> to allow planed replacement.</a:t>
            </a:r>
          </a:p>
          <a:p>
            <a:endParaRPr lang="en-IE" dirty="0" smtClean="0"/>
          </a:p>
          <a:p>
            <a:r>
              <a:rPr lang="en-IE" dirty="0" smtClean="0"/>
              <a:t>Design for all light areas- identify areas with issues. </a:t>
            </a:r>
          </a:p>
          <a:p>
            <a:endParaRPr lang="en-IE" dirty="0" smtClean="0"/>
          </a:p>
          <a:p>
            <a:r>
              <a:rPr lang="en-IE" dirty="0" smtClean="0"/>
              <a:t>Funded from borrowing that will be re payed with saving- no need for current budget, will produce savings to LA in year 10-12 onwards.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383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Section 85 agreement</a:t>
            </a:r>
          </a:p>
          <a:p>
            <a:endParaRPr lang="en-IE" dirty="0" smtClean="0"/>
          </a:p>
          <a:p>
            <a:r>
              <a:rPr lang="en-IE" dirty="0" smtClean="0"/>
              <a:t>Kilkenny lead for being ahead of the curve with lighting up grade, good data base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960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Section 85 agreement</a:t>
            </a:r>
          </a:p>
          <a:p>
            <a:endParaRPr lang="en-IE" dirty="0" smtClean="0"/>
          </a:p>
          <a:p>
            <a:r>
              <a:rPr lang="en-IE" dirty="0" smtClean="0"/>
              <a:t>Kilkenny lead for being ahead of the curve with lighting up grade, good data base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870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Contract documents being prepared and tested</a:t>
            </a:r>
          </a:p>
          <a:p>
            <a:endParaRPr lang="en-IE" dirty="0" smtClean="0"/>
          </a:p>
          <a:p>
            <a:r>
              <a:rPr lang="en-IE" dirty="0" smtClean="0"/>
              <a:t>Data bases being tied up, special areas being identified with each La to get localised solutions within a national project</a:t>
            </a:r>
          </a:p>
          <a:p>
            <a:endParaRPr lang="en-IE" dirty="0" smtClean="0"/>
          </a:p>
          <a:p>
            <a:r>
              <a:rPr lang="en-IE" dirty="0" smtClean="0"/>
              <a:t>2 month tender period, followed by tender review and appointment</a:t>
            </a:r>
          </a:p>
          <a:p>
            <a:endParaRPr lang="en-IE" dirty="0" smtClean="0"/>
          </a:p>
          <a:p>
            <a:r>
              <a:rPr lang="en-IE" dirty="0" smtClean="0"/>
              <a:t>Timing of 2 tender – documents will be prepared using majority of region 1 with local data bases and needs</a:t>
            </a:r>
          </a:p>
          <a:p>
            <a:endParaRPr lang="en-IE" dirty="0" smtClean="0"/>
          </a:p>
          <a:p>
            <a:r>
              <a:rPr lang="en-IE" dirty="0" smtClean="0"/>
              <a:t>Timing partially dependent on level of interest, tender queries </a:t>
            </a:r>
            <a:r>
              <a:rPr lang="en-IE" dirty="0" err="1" smtClean="0"/>
              <a:t>etc</a:t>
            </a:r>
            <a:r>
              <a:rPr lang="en-IE" dirty="0" smtClean="0"/>
              <a:t> that would need amendment of form of documents / information / capacity of the market.</a:t>
            </a:r>
          </a:p>
          <a:p>
            <a:endParaRPr lang="en-IE" dirty="0" smtClean="0"/>
          </a:p>
          <a:p>
            <a:r>
              <a:rPr lang="en-IE" dirty="0" smtClean="0"/>
              <a:t>Also simpler for follow on tenders as majority of rates </a:t>
            </a:r>
            <a:r>
              <a:rPr lang="en-IE" dirty="0" err="1" smtClean="0"/>
              <a:t>etc</a:t>
            </a:r>
            <a:r>
              <a:rPr lang="en-IE" dirty="0" smtClean="0"/>
              <a:t> known to Contractors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F80E-7909-4C6A-9C55-B06566C1B4D5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597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93D2-80E6-4FAF-B4E9-087CDDB1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7DF00-8445-45AD-9140-A12F3B9A9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0F10-D4DE-4CA9-80E7-F0687F98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F9E6-E3E5-4102-97A1-99F64B89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E9E8D-AFA0-4ECC-B995-B5D9E8A5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0ADB-C1D2-4019-B67B-AA92A9E4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67767-F56E-4654-88B4-C9E18AA7B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A070E-2790-49B1-88B8-21ACF907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7D003-0214-4F5E-8ED5-989EB19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6A0E-1C16-4225-941F-CB057077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2485F-7026-4DE8-8AC7-C6539DC3F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560D9-6971-4920-89F0-7EEEF7495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3C5E0-0E03-42E4-A96B-CC286547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63BB-EC0B-4855-A73A-B2B4B349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8E6FF-77BC-4B5D-88A1-11B89153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CCC1-64FC-4015-A034-8FEC7349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C40E-BAF5-4155-8974-D9675A1ED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69330-2F84-4944-BC02-17A2052D5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416981"/>
            <a:ext cx="938865" cy="24386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4BD7-7AA8-4B39-A2A5-5D2D3A1F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			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E2C4-5385-405F-8DFA-1F7C1722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19EF7-35FE-4FD2-B836-DBDA30EE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D3E79-3229-4242-AFE2-79453CAB6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71776" y="6389546"/>
            <a:ext cx="847417" cy="298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0D6BE1-E537-4481-BFE7-D5B7969524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47276" y="6419614"/>
            <a:ext cx="1098168" cy="310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DC49F3-FEAA-4374-9B6F-4D679E31A8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923128" y="6389546"/>
            <a:ext cx="822848" cy="326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F8AC8-D3EA-498B-8B58-7308E92065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920225" y="6349315"/>
            <a:ext cx="809980" cy="338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63BC63-C71D-4878-8BD0-B82E471CB9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842438" y="6397937"/>
            <a:ext cx="527121" cy="3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A2FE-01D3-4576-B520-71C3EFA7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891C4-FCD1-4A80-B661-F0498AB5D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C3B9-EF48-4D3C-9091-F0294514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635B9-15D9-4976-A136-F20F1DD2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0807F-7B82-4255-9311-9AD40D9E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97AD-0893-4878-98B2-F99E72A6C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0D05-F4B3-4731-A221-204ECCD83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59324-A7BA-417E-AB62-45AFE0A08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A20A9-AE45-443B-885D-8EA66814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A9869-CFAD-4B0B-BB8F-A1622D4E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6A30A-86E7-4CE0-BE86-CFAB6308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EE5D-B1B6-45F6-8A12-6F529B3A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7504A-F9BC-4F4D-B994-18D72110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83307-C3BD-4A0D-93D2-F611CE103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9B08D-CC65-4F52-AFDE-B820D903D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9343F-39D0-4011-8FA8-37D9DB883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C12B2-64D0-42D4-9594-D0BE78A64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B47E5-391A-47CC-B099-0417DCC1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408BA-863E-4041-B291-B7FBDB05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7F46-D3AC-4EEE-8518-ABA81788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53591-ECE1-4F31-9268-5F5A3856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B1C37-A3D8-4BC8-BF2D-DAB8951E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6DE5C-346E-4B1A-B1C0-21207C55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CE561-5306-4622-ACBD-E05AF6AB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AE23D-E12F-4474-A8B3-F35A4C4D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666CE-DE0B-47A7-91AF-D107E22C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448A-E91D-4C54-B075-68D6E8FB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C690-9B5E-4E7A-BD02-A3BFD551D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1193A-BAA3-48A1-9078-B2AAB325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8B03-B69D-4E97-997E-B92C5690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5165E-5079-4843-A4B9-6FA6FB30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2487-EC73-4706-BBC6-C026D141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C382-D9C0-47E8-8EB8-76C6AC2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DD7A7-249A-45D9-A144-229200DF3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1ED7A-90ED-4056-8D42-FE3466ECA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4E4FA-4E9F-45BA-8C0E-740C5E4D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0F67E-4EB0-4541-BB07-6B836C38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5DB95-DA6B-4276-B41C-30E731C2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7C9C-A92B-49C7-96F5-237970CF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CD15-62D8-455E-A93B-888ADD3F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300C-87A6-4823-8F81-A018273C1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B201D-4076-4BB8-82CF-1BB7B16DD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F0ED6-6894-40B7-9EF9-BA78BB9D4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F72185-63FB-4600-ABE9-DC76999D5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5831"/>
            <a:ext cx="9144000" cy="1962298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chemeClr val="bg2"/>
                </a:solidFill>
              </a:rPr>
              <a:t>Local Authority Public Lighting Energy Efficiency Project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C67600-FE3B-4887-BA66-198935310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330" y="30621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Eastern Region Project  </a:t>
            </a:r>
          </a:p>
          <a:p>
            <a:r>
              <a:rPr lang="en-IE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Kilkenny County Council</a:t>
            </a:r>
            <a:endParaRPr lang="en-IE" sz="2800" dirty="0">
              <a:solidFill>
                <a:schemeClr val="accent4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3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ahern\OneDrive - Donegal County Council\RMO\Business case\MISC pics etc\LA LED Project_Feedbac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842" y="361950"/>
            <a:ext cx="4585208" cy="581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5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Rationale for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Local Authority Energy Efficiency Targets</a:t>
            </a:r>
          </a:p>
          <a:p>
            <a:pPr lvl="1"/>
            <a:r>
              <a:rPr lang="en-IE" sz="1600" dirty="0"/>
              <a:t>National Energy Efficiency Action Plan 4 (NEEAP) requires a 30% improvement in  energy efficiency by 2020</a:t>
            </a:r>
          </a:p>
          <a:p>
            <a:pPr lvl="1"/>
            <a:r>
              <a:rPr lang="en-IE" sz="1600" dirty="0"/>
              <a:t>Public Sector Energy Efficiency Strategy</a:t>
            </a:r>
          </a:p>
          <a:p>
            <a:r>
              <a:rPr lang="en-IE" dirty="0"/>
              <a:t>Phase out of existing old lighting types (SOX)</a:t>
            </a:r>
          </a:p>
          <a:p>
            <a:pPr lvl="1"/>
            <a:r>
              <a:rPr lang="en-IE" sz="1600" dirty="0"/>
              <a:t>Production of low pressure sodium lamps (SOX) is being terminated in 2020 resulting in no replacements for existing stock. Replacement of older fittings with energy efficient fittings</a:t>
            </a:r>
          </a:p>
          <a:p>
            <a:r>
              <a:rPr lang="en-IE" dirty="0"/>
              <a:t>Cost savings</a:t>
            </a:r>
          </a:p>
          <a:p>
            <a:pPr lvl="1"/>
            <a:r>
              <a:rPr lang="en-IE" sz="1600" dirty="0"/>
              <a:t>The pay back period for the upgraded lanterns is in the order of 10 years. The design life of the lanterns is 25 years.</a:t>
            </a:r>
          </a:p>
          <a:p>
            <a:pPr lvl="1"/>
            <a:endParaRPr lang="en-IE" sz="1600" dirty="0"/>
          </a:p>
          <a:p>
            <a:r>
              <a:rPr lang="en-IE" dirty="0"/>
              <a:t>Improved Environmental outcomes</a:t>
            </a:r>
          </a:p>
          <a:p>
            <a:pPr lvl="1"/>
            <a:r>
              <a:rPr lang="en-IE" sz="1600" dirty="0"/>
              <a:t>Better light in the correct location a the correct time</a:t>
            </a:r>
          </a:p>
        </p:txBody>
      </p:sp>
    </p:spTree>
    <p:extLst>
      <p:ext uri="{BB962C8B-B14F-4D97-AF65-F5344CB8AC3E}">
        <p14:creationId xmlns:p14="http://schemas.microsoft.com/office/powerpoint/2010/main" val="24683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Outcomes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Reduction in energy consumption by the installation of energy efficient fittings</a:t>
            </a:r>
          </a:p>
          <a:p>
            <a:r>
              <a:rPr lang="en-IE" dirty="0"/>
              <a:t>Reduction in harmful emission to the environment</a:t>
            </a:r>
          </a:p>
          <a:p>
            <a:r>
              <a:rPr lang="en-IE" dirty="0"/>
              <a:t>Reduction in maintenance requirements</a:t>
            </a:r>
          </a:p>
          <a:p>
            <a:r>
              <a:rPr lang="en-IE" dirty="0"/>
              <a:t>Development of a detailed inventory / asset register to inform future investment and management of the asset</a:t>
            </a:r>
          </a:p>
          <a:p>
            <a:r>
              <a:rPr lang="en-IE" dirty="0"/>
              <a:t>Cost savings to the Local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33835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Benefits of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Reduced energy consumption and cost- in the order of 60% reduction</a:t>
            </a:r>
          </a:p>
          <a:p>
            <a:r>
              <a:rPr lang="en-IE" dirty="0"/>
              <a:t>Reduced Carbon dioxide emissions</a:t>
            </a:r>
          </a:p>
          <a:p>
            <a:r>
              <a:rPr lang="en-IE" dirty="0"/>
              <a:t>Reduced maintenance  costs and higher availability of assets due to less lamp failures</a:t>
            </a:r>
          </a:p>
          <a:p>
            <a:r>
              <a:rPr lang="en-IE" dirty="0"/>
              <a:t>Meeting the new lighting standards and guidelines in more cases </a:t>
            </a:r>
          </a:p>
          <a:p>
            <a:r>
              <a:rPr lang="en-IE" dirty="0"/>
              <a:t>Reduced light pollution  and disturbances to the general environment</a:t>
            </a:r>
          </a:p>
          <a:p>
            <a:r>
              <a:rPr lang="en-IE" dirty="0"/>
              <a:t>Better colour rendition, better facial recognition, better security</a:t>
            </a:r>
          </a:p>
          <a:p>
            <a:r>
              <a:rPr lang="en-IE" dirty="0"/>
              <a:t>More flexible lighting- dimming and trimming.</a:t>
            </a:r>
          </a:p>
          <a:p>
            <a:r>
              <a:rPr lang="en-IE" dirty="0"/>
              <a:t>Inventory of lights and safety</a:t>
            </a:r>
          </a:p>
        </p:txBody>
      </p:sp>
    </p:spTree>
    <p:extLst>
      <p:ext uri="{BB962C8B-B14F-4D97-AF65-F5344CB8AC3E}">
        <p14:creationId xmlns:p14="http://schemas.microsoft.com/office/powerpoint/2010/main" val="26973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Eastern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Lead Authority – Kilkenny County Council</a:t>
            </a:r>
          </a:p>
          <a:p>
            <a:endParaRPr lang="en-IE" dirty="0"/>
          </a:p>
          <a:p>
            <a:r>
              <a:rPr lang="en-IE" dirty="0"/>
              <a:t>Participating counties: Louth , Meath, Westmeath, Longford, Kildare, Offaly, Wicklow, Carlow, Tipperary  </a:t>
            </a:r>
          </a:p>
          <a:p>
            <a:endParaRPr lang="en-IE" dirty="0"/>
          </a:p>
          <a:p>
            <a:r>
              <a:rPr lang="en-IE" dirty="0"/>
              <a:t>Scope of works: replacement of circa 80,000 lanterns in the Region, 4000 lanterns in Kilkenny</a:t>
            </a:r>
          </a:p>
        </p:txBody>
      </p:sp>
    </p:spTree>
    <p:extLst>
      <p:ext uri="{BB962C8B-B14F-4D97-AF65-F5344CB8AC3E}">
        <p14:creationId xmlns:p14="http://schemas.microsoft.com/office/powerpoint/2010/main" val="18566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time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Issue of tender Region1 (south west) March 2020</a:t>
            </a:r>
          </a:p>
          <a:p>
            <a:r>
              <a:rPr lang="en-IE" dirty="0"/>
              <a:t>Appointment of Contractor October 2020</a:t>
            </a:r>
          </a:p>
          <a:p>
            <a:r>
              <a:rPr lang="en-IE" dirty="0"/>
              <a:t>Issue of tender Region 2 (East) July 2020</a:t>
            </a:r>
          </a:p>
          <a:p>
            <a:r>
              <a:rPr lang="en-IE" dirty="0"/>
              <a:t>Appointment of a Contractor December 2020</a:t>
            </a:r>
          </a:p>
          <a:p>
            <a:r>
              <a:rPr lang="en-IE" dirty="0"/>
              <a:t>Duration of Contract 24-30 months</a:t>
            </a:r>
          </a:p>
        </p:txBody>
      </p:sp>
    </p:spTree>
    <p:extLst>
      <p:ext uri="{BB962C8B-B14F-4D97-AF65-F5344CB8AC3E}">
        <p14:creationId xmlns:p14="http://schemas.microsoft.com/office/powerpoint/2010/main" val="16562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Finance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Estimated value of Project  €50 m</a:t>
            </a:r>
          </a:p>
          <a:p>
            <a:pPr lvl="1"/>
            <a:r>
              <a:rPr lang="en-IE" sz="2000" dirty="0"/>
              <a:t>This includes all costs involved in the project including Design, Contractors costs, development and management of the Asset Register of lighting assets.</a:t>
            </a:r>
          </a:p>
          <a:p>
            <a:r>
              <a:rPr lang="en-IE" dirty="0"/>
              <a:t>Projected Savings to the Region over the life of the Project = €75M</a:t>
            </a:r>
          </a:p>
          <a:p>
            <a:r>
              <a:rPr lang="en-IE" dirty="0"/>
              <a:t>Kilkenny budget =  € 3.2 m (estimate) </a:t>
            </a:r>
          </a:p>
          <a:p>
            <a:r>
              <a:rPr lang="en-IE" dirty="0"/>
              <a:t>Kilkenny borrowing requirements = €2.5m (estimate)</a:t>
            </a:r>
          </a:p>
          <a:p>
            <a:pPr lvl="1"/>
            <a:r>
              <a:rPr lang="en-IE" sz="1800" dirty="0"/>
              <a:t>Funding arranged through the Housing Finance Agency (HFA)</a:t>
            </a:r>
          </a:p>
          <a:p>
            <a:pPr lvl="1"/>
            <a:r>
              <a:rPr lang="en-IE" sz="1800" dirty="0"/>
              <a:t>Project self funding from the savings in energy costs.</a:t>
            </a:r>
          </a:p>
          <a:p>
            <a:pPr lvl="1"/>
            <a:r>
              <a:rPr lang="en-IE" sz="1800" dirty="0"/>
              <a:t>Loan repayment period 10-12 years.</a:t>
            </a:r>
          </a:p>
          <a:p>
            <a:r>
              <a:rPr lang="en-IE" dirty="0"/>
              <a:t>Savings for Kilkenny L.A. over period of contract € 3.0m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63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Thank you for your time – Ken Boland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69622"/>
              </p:ext>
            </p:extLst>
          </p:nvPr>
        </p:nvGraphicFramePr>
        <p:xfrm>
          <a:off x="1325724" y="955497"/>
          <a:ext cx="9540552" cy="124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0552">
                  <a:extLst>
                    <a:ext uri="{9D8B030D-6E8A-4147-A177-3AD203B41FA5}">
                      <a16:colId xmlns:a16="http://schemas.microsoft.com/office/drawing/2014/main" val="1249481683"/>
                    </a:ext>
                  </a:extLst>
                </a:gridCol>
              </a:tblGrid>
              <a:tr h="124096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004575"/>
                  </a:ext>
                </a:extLst>
              </a:tr>
            </a:tbl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01" y="1565031"/>
            <a:ext cx="9179999" cy="43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9E7DC-6063-4179-A96E-C88E383B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199337"/>
            <a:ext cx="4974047" cy="1078563"/>
          </a:xfrm>
        </p:spPr>
        <p:txBody>
          <a:bodyPr>
            <a:normAutofit/>
          </a:bodyPr>
          <a:lstStyle/>
          <a:p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4C0785A2-A8D1-43F5-B98C-7204B475B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6FB3-C8FC-41CA-924F-BEBA2906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691" y="923636"/>
            <a:ext cx="5617461" cy="5748097"/>
          </a:xfrm>
        </p:spPr>
        <p:txBody>
          <a:bodyPr anchor="ctr">
            <a:normAutofit/>
          </a:bodyPr>
          <a:lstStyle/>
          <a:p>
            <a:r>
              <a:rPr lang="en-IE" sz="2400" dirty="0"/>
              <a:t>Overview of works done in Kilkenny</a:t>
            </a:r>
          </a:p>
          <a:p>
            <a:r>
              <a:rPr lang="en-IE" sz="2400" dirty="0"/>
              <a:t>Public Lighting Energy Enhancement Project(PLEEP) nation wide</a:t>
            </a:r>
          </a:p>
          <a:p>
            <a:r>
              <a:rPr lang="en-IE" sz="2400" dirty="0"/>
              <a:t>Public Lighting Energy Enhancement Project(PLEEP) Eastern Region</a:t>
            </a:r>
          </a:p>
          <a:p>
            <a:r>
              <a:rPr lang="en-IE" sz="2400" dirty="0">
                <a:solidFill>
                  <a:srgbClr val="000000"/>
                </a:solidFill>
                <a:cs typeface="Calibri"/>
              </a:rPr>
              <a:t>Questions</a:t>
            </a:r>
          </a:p>
          <a:p>
            <a:endParaRPr lang="en-IE" sz="20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4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83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627914"/>
            <a:ext cx="8308731" cy="55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Kilkenny County Council Energy Enhancement Works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Total number of lanterns in Kilkenny = </a:t>
            </a:r>
            <a:r>
              <a:rPr lang="en-IE" dirty="0" smtClean="0"/>
              <a:t>10,726</a:t>
            </a:r>
            <a:endParaRPr lang="en-IE" dirty="0"/>
          </a:p>
          <a:p>
            <a:r>
              <a:rPr lang="en-IE" dirty="0"/>
              <a:t>Number of lanterns changed to energy efficient fittings (L.E.D.) = </a:t>
            </a:r>
            <a:r>
              <a:rPr lang="en-IE" dirty="0" smtClean="0"/>
              <a:t>5,367</a:t>
            </a:r>
            <a:endParaRPr lang="en-IE" dirty="0"/>
          </a:p>
          <a:p>
            <a:r>
              <a:rPr lang="en-IE" dirty="0"/>
              <a:t>Number of lanterns to be upgraded = </a:t>
            </a:r>
            <a:r>
              <a:rPr lang="en-IE" dirty="0" smtClean="0"/>
              <a:t>5,359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8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89205"/>
              </p:ext>
            </p:extLst>
          </p:nvPr>
        </p:nvGraphicFramePr>
        <p:xfrm>
          <a:off x="1913572" y="1582221"/>
          <a:ext cx="8364855" cy="1284267"/>
        </p:xfrm>
        <a:graphic>
          <a:graphicData uri="http://schemas.openxmlformats.org/drawingml/2006/table">
            <a:tbl>
              <a:tblPr firstRow="1" firstCol="1" bandRow="1"/>
              <a:tblGrid>
                <a:gridCol w="2319020">
                  <a:extLst>
                    <a:ext uri="{9D8B030D-6E8A-4147-A177-3AD203B41FA5}">
                      <a16:colId xmlns:a16="http://schemas.microsoft.com/office/drawing/2014/main" val="2149799912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4275883768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75549474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3190376266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val="424137228"/>
                    </a:ext>
                  </a:extLst>
                </a:gridCol>
              </a:tblGrid>
              <a:tr h="545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Year: 2019                                                              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Lanterns (LED)                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(€)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 (€)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Annual (€) excluding VAT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639749"/>
                  </a:ext>
                </a:extLst>
              </a:tr>
              <a:tr h="360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 Energy Communities (BEC)                            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219,892.19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65,967.65 (30%)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35,000.00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89494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Infrastructure Ireland (TII)                         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229,013.90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229,013.90 (100%)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48,000.00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28897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06866"/>
              </p:ext>
            </p:extLst>
          </p:nvPr>
        </p:nvGraphicFramePr>
        <p:xfrm>
          <a:off x="1913572" y="3123343"/>
          <a:ext cx="8364855" cy="955497"/>
        </p:xfrm>
        <a:graphic>
          <a:graphicData uri="http://schemas.openxmlformats.org/drawingml/2006/table">
            <a:tbl>
              <a:tblPr firstRow="1" firstCol="1" bandRow="1"/>
              <a:tblGrid>
                <a:gridCol w="2319020">
                  <a:extLst>
                    <a:ext uri="{9D8B030D-6E8A-4147-A177-3AD203B41FA5}">
                      <a16:colId xmlns:a16="http://schemas.microsoft.com/office/drawing/2014/main" val="4165223646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111009974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791503263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1658826014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val="1366532241"/>
                    </a:ext>
                  </a:extLst>
                </a:gridCol>
              </a:tblGrid>
              <a:tr h="40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Year: 2018                                                              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Lanterns (LED)                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(€)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 (€)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Annual (€) excluding VAT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94355"/>
                  </a:ext>
                </a:extLst>
              </a:tr>
              <a:tr h="268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 Energy Communities (BEC)                            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467,745.95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140,323.78 (30%)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58,000.00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165498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 Infrastructure Ireland (TII)                         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123,835.05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123,835.05 (100%)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30,000.00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2940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7016"/>
              </p:ext>
            </p:extLst>
          </p:nvPr>
        </p:nvGraphicFramePr>
        <p:xfrm>
          <a:off x="1913572" y="4335694"/>
          <a:ext cx="8364855" cy="657545"/>
        </p:xfrm>
        <a:graphic>
          <a:graphicData uri="http://schemas.openxmlformats.org/drawingml/2006/table">
            <a:tbl>
              <a:tblPr firstRow="1" firstCol="1" bandRow="1"/>
              <a:tblGrid>
                <a:gridCol w="2319020">
                  <a:extLst>
                    <a:ext uri="{9D8B030D-6E8A-4147-A177-3AD203B41FA5}">
                      <a16:colId xmlns:a16="http://schemas.microsoft.com/office/drawing/2014/main" val="656255699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3645658649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441838819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1592091720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val="3297567190"/>
                    </a:ext>
                  </a:extLst>
                </a:gridCol>
              </a:tblGrid>
              <a:tr h="428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Year: 2017                                                               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Lanterns (LED)                 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(€)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 (€)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Annual (€) excluding VAT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768350"/>
                  </a:ext>
                </a:extLst>
              </a:tr>
              <a:tr h="229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 Energy Communities (BEC)                             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486,182.13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145,854.63 (30%)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90,000.00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17538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99814"/>
              </p:ext>
            </p:extLst>
          </p:nvPr>
        </p:nvGraphicFramePr>
        <p:xfrm>
          <a:off x="1913572" y="5393933"/>
          <a:ext cx="8364855" cy="441788"/>
        </p:xfrm>
        <a:graphic>
          <a:graphicData uri="http://schemas.openxmlformats.org/drawingml/2006/table">
            <a:tbl>
              <a:tblPr firstRow="1" firstCol="1" bandRow="1"/>
              <a:tblGrid>
                <a:gridCol w="2319020">
                  <a:extLst>
                    <a:ext uri="{9D8B030D-6E8A-4147-A177-3AD203B41FA5}">
                      <a16:colId xmlns:a16="http://schemas.microsoft.com/office/drawing/2014/main" val="4036390747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331257812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349325527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770119870"/>
                    </a:ext>
                  </a:extLst>
                </a:gridCol>
                <a:gridCol w="1673860">
                  <a:extLst>
                    <a:ext uri="{9D8B030D-6E8A-4147-A177-3AD203B41FA5}">
                      <a16:colId xmlns:a16="http://schemas.microsoft.com/office/drawing/2014/main" val="426726418"/>
                    </a:ext>
                  </a:extLst>
                </a:gridCol>
              </a:tblGrid>
              <a:tr h="441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5367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1,526,669.10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704,995.01</a:t>
                      </a:r>
                      <a:endParaRPr lang="en-I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261,000.00</a:t>
                      </a:r>
                      <a:endParaRPr lang="en-I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876931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913572" y="452063"/>
            <a:ext cx="6512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/>
              <a:t>Kilkenny County Council Public Lighting Retrofit </a:t>
            </a:r>
          </a:p>
        </p:txBody>
      </p:sp>
    </p:spTree>
    <p:extLst>
      <p:ext uri="{BB962C8B-B14F-4D97-AF65-F5344CB8AC3E}">
        <p14:creationId xmlns:p14="http://schemas.microsoft.com/office/powerpoint/2010/main" val="21061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3" y="2107948"/>
            <a:ext cx="5455785" cy="412749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355A427-E8FB-4ED1-8AD6-2398E6EC7B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87" y="2107948"/>
            <a:ext cx="5977206" cy="41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7" y="2314954"/>
            <a:ext cx="5965503" cy="379161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D2D33AE-851C-417B-BE1D-1D4AD2D19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99" y="2314954"/>
            <a:ext cx="5561474" cy="3791616"/>
          </a:xfrm>
        </p:spPr>
      </p:pic>
    </p:spTree>
    <p:extLst>
      <p:ext uri="{BB962C8B-B14F-4D97-AF65-F5344CB8AC3E}">
        <p14:creationId xmlns:p14="http://schemas.microsoft.com/office/powerpoint/2010/main" val="35172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3" y="2429054"/>
            <a:ext cx="5516974" cy="3907609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F4D58BF-6AD9-4D14-A6D9-D295CD0D7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24" y="2429054"/>
            <a:ext cx="6172203" cy="390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Public Lighting Energy Enhancement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National Programme – 3 regions each approximately 90,000 lanterns</a:t>
            </a:r>
          </a:p>
          <a:p>
            <a:r>
              <a:rPr lang="en-IE" dirty="0"/>
              <a:t>Region 1 – South West – 5 counties- Cork Co </a:t>
            </a:r>
            <a:r>
              <a:rPr lang="en-IE" dirty="0" err="1"/>
              <a:t>Co</a:t>
            </a:r>
            <a:r>
              <a:rPr lang="en-IE" dirty="0"/>
              <a:t> lead Authority </a:t>
            </a:r>
          </a:p>
          <a:p>
            <a:r>
              <a:rPr lang="en-IE" dirty="0"/>
              <a:t>Region 2 – East – 10 counties – Kilkenny Co </a:t>
            </a:r>
            <a:r>
              <a:rPr lang="en-IE" dirty="0" err="1"/>
              <a:t>Co</a:t>
            </a:r>
            <a:r>
              <a:rPr lang="en-IE" dirty="0"/>
              <a:t> lead Authority</a:t>
            </a:r>
          </a:p>
          <a:p>
            <a:r>
              <a:rPr lang="en-IE" dirty="0"/>
              <a:t>Region 3 – North West – 7 counties – Mayo Co </a:t>
            </a:r>
            <a:r>
              <a:rPr lang="en-IE" dirty="0" err="1"/>
              <a:t>Co</a:t>
            </a:r>
            <a:r>
              <a:rPr lang="en-IE" dirty="0"/>
              <a:t> lead Authority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25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27FA78-E09F-4859-86F2-4661417E63BA}" vid="{AF37FDA2-AF72-45A4-AE06-A4B801F64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51a30d-8c24-427e-a9c0-b70c417f75ef">
      <UserInfo>
        <DisplayName>DARAGH QUILL</DisplayName>
        <AccountId>29</AccountId>
        <AccountType/>
      </UserInfo>
      <UserInfo>
        <DisplayName>Brian Bourke (Cork)</DisplayName>
        <AccountId>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935700BF53A468C7073A520DF4F41" ma:contentTypeVersion="10" ma:contentTypeDescription="Create a new document." ma:contentTypeScope="" ma:versionID="bfb04680a432f60f42f888a2681b9332">
  <xsd:schema xmlns:xsd="http://www.w3.org/2001/XMLSchema" xmlns:xs="http://www.w3.org/2001/XMLSchema" xmlns:p="http://schemas.microsoft.com/office/2006/metadata/properties" xmlns:ns2="b75e9f3a-9442-4268-a792-49798766ac8c" xmlns:ns3="2251a30d-8c24-427e-a9c0-b70c417f75ef" targetNamespace="http://schemas.microsoft.com/office/2006/metadata/properties" ma:root="true" ma:fieldsID="be55e733dd8a82b3c09ad1cbe7a063fe" ns2:_="" ns3:_="">
    <xsd:import namespace="b75e9f3a-9442-4268-a792-49798766ac8c"/>
    <xsd:import namespace="2251a30d-8c24-427e-a9c0-b70c417f7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e9f3a-9442-4268-a792-49798766a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1a30d-8c24-427e-a9c0-b70c417f7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CE306E-8C45-4AE7-BE97-384807D72F34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b75e9f3a-9442-4268-a792-49798766ac8c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251a30d-8c24-427e-a9c0-b70c417f75ef"/>
  </ds:schemaRefs>
</ds:datastoreItem>
</file>

<file path=customXml/itemProps2.xml><?xml version="1.0" encoding="utf-8"?>
<ds:datastoreItem xmlns:ds="http://schemas.openxmlformats.org/officeDocument/2006/customXml" ds:itemID="{1BBACFF8-FF22-4109-9A08-4FAA3546D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DAE82F-1C27-4203-A26F-670FA23E5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e9f3a-9442-4268-a792-49798766ac8c"/>
    <ds:schemaRef ds:uri="2251a30d-8c24-427e-a9c0-b70c417f75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1190</Words>
  <Application>Microsoft Office PowerPoint</Application>
  <PresentationFormat>Widescreen</PresentationFormat>
  <Paragraphs>194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1_Office Theme</vt:lpstr>
      <vt:lpstr>Local Authority Public Lighting Energy Efficiency Project </vt:lpstr>
      <vt:lpstr>PowerPoint Presentation</vt:lpstr>
      <vt:lpstr>PowerPoint Presentation</vt:lpstr>
      <vt:lpstr>Kilkenny County Council Energy Enhancement Works to date</vt:lpstr>
      <vt:lpstr>PowerPoint Presentation</vt:lpstr>
      <vt:lpstr>PowerPoint Presentation</vt:lpstr>
      <vt:lpstr>PowerPoint Presentation</vt:lpstr>
      <vt:lpstr>PowerPoint Presentation</vt:lpstr>
      <vt:lpstr>Public Lighting Energy Enhancement Project</vt:lpstr>
      <vt:lpstr>PowerPoint Presentation</vt:lpstr>
      <vt:lpstr>Rationale for the Project</vt:lpstr>
      <vt:lpstr>Outcomes of the Project</vt:lpstr>
      <vt:lpstr>Benefits of project</vt:lpstr>
      <vt:lpstr>Eastern region</vt:lpstr>
      <vt:lpstr>Project time lines</vt:lpstr>
      <vt:lpstr>Finance</vt:lpstr>
      <vt:lpstr>Thank you for your time – Ken Boland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Authority Public Lighting Energy Efficiency Project</dc:title>
  <dc:creator>Brian Ahern</dc:creator>
  <cp:lastModifiedBy>Brenda Kelly</cp:lastModifiedBy>
  <cp:revision>33</cp:revision>
  <dcterms:created xsi:type="dcterms:W3CDTF">2019-11-05T21:33:58Z</dcterms:created>
  <dcterms:modified xsi:type="dcterms:W3CDTF">2020-01-20T09:38:24Z</dcterms:modified>
</cp:coreProperties>
</file>