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56" r:id="rId2"/>
    <p:sldId id="1236" r:id="rId3"/>
    <p:sldId id="1230" r:id="rId4"/>
    <p:sldId id="1231" r:id="rId5"/>
    <p:sldId id="1232" r:id="rId6"/>
    <p:sldId id="258" r:id="rId7"/>
    <p:sldId id="1245" r:id="rId8"/>
    <p:sldId id="1235" r:id="rId9"/>
    <p:sldId id="1234" r:id="rId10"/>
    <p:sldId id="1242" r:id="rId11"/>
    <p:sldId id="1240" r:id="rId12"/>
    <p:sldId id="1241" r:id="rId13"/>
    <p:sldId id="1244" r:id="rId14"/>
    <p:sldId id="274" r:id="rId15"/>
    <p:sldId id="276" r:id="rId16"/>
    <p:sldId id="259" r:id="rId17"/>
    <p:sldId id="284" r:id="rId18"/>
    <p:sldId id="282" r:id="rId19"/>
    <p:sldId id="1228" r:id="rId20"/>
    <p:sldId id="283" r:id="rId21"/>
    <p:sldId id="263" r:id="rId22"/>
    <p:sldId id="257" r:id="rId23"/>
    <p:sldId id="268" r:id="rId24"/>
    <p:sldId id="264" r:id="rId25"/>
    <p:sldId id="265" r:id="rId26"/>
    <p:sldId id="266" r:id="rId27"/>
    <p:sldId id="269" r:id="rId28"/>
    <p:sldId id="267" r:id="rId29"/>
    <p:sldId id="372" r:id="rId30"/>
    <p:sldId id="367" r:id="rId31"/>
    <p:sldId id="368" r:id="rId32"/>
    <p:sldId id="369" r:id="rId33"/>
    <p:sldId id="373" r:id="rId34"/>
    <p:sldId id="374" r:id="rId35"/>
    <p:sldId id="384" r:id="rId36"/>
    <p:sldId id="389" r:id="rId37"/>
    <p:sldId id="375" r:id="rId38"/>
    <p:sldId id="386" r:id="rId39"/>
    <p:sldId id="376" r:id="rId40"/>
    <p:sldId id="377" r:id="rId41"/>
    <p:sldId id="378" r:id="rId42"/>
    <p:sldId id="379" r:id="rId43"/>
    <p:sldId id="381" r:id="rId44"/>
    <p:sldId id="382" r:id="rId45"/>
    <p:sldId id="388" r:id="rId46"/>
    <p:sldId id="390"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EFEB75F-B050-4FB5-82A5-7128820C9C48}">
          <p14:sldIdLst>
            <p14:sldId id="256"/>
            <p14:sldId id="1236"/>
            <p14:sldId id="1230"/>
            <p14:sldId id="1231"/>
            <p14:sldId id="1232"/>
            <p14:sldId id="258"/>
            <p14:sldId id="1245"/>
            <p14:sldId id="1235"/>
            <p14:sldId id="1234"/>
            <p14:sldId id="1242"/>
            <p14:sldId id="1240"/>
            <p14:sldId id="1241"/>
            <p14:sldId id="1244"/>
          </p14:sldIdLst>
        </p14:section>
        <p14:section name="Untitled Section" id="{FEB16D92-BBA7-4224-A6C9-E7B77BF64B02}">
          <p14:sldIdLst>
            <p14:sldId id="274"/>
            <p14:sldId id="276"/>
            <p14:sldId id="259"/>
            <p14:sldId id="284"/>
            <p14:sldId id="282"/>
            <p14:sldId id="1228"/>
            <p14:sldId id="283"/>
            <p14:sldId id="263"/>
            <p14:sldId id="257"/>
            <p14:sldId id="268"/>
            <p14:sldId id="264"/>
            <p14:sldId id="265"/>
            <p14:sldId id="266"/>
            <p14:sldId id="269"/>
            <p14:sldId id="267"/>
          </p14:sldIdLst>
        </p14:section>
        <p14:section name="Default Section" id="{A293F858-E50D-4C9C-81DB-B710FCEEC6E7}">
          <p14:sldIdLst>
            <p14:sldId id="372"/>
            <p14:sldId id="367"/>
            <p14:sldId id="368"/>
            <p14:sldId id="369"/>
            <p14:sldId id="373"/>
            <p14:sldId id="374"/>
            <p14:sldId id="384"/>
            <p14:sldId id="389"/>
            <p14:sldId id="375"/>
            <p14:sldId id="386"/>
            <p14:sldId id="376"/>
            <p14:sldId id="377"/>
            <p14:sldId id="378"/>
            <p14:sldId id="379"/>
            <p14:sldId id="381"/>
            <p14:sldId id="382"/>
            <p14:sldId id="388"/>
            <p14:sldId id="39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46" autoAdjust="0"/>
    <p:restoredTop sz="94660"/>
  </p:normalViewPr>
  <p:slideViewPr>
    <p:cSldViewPr snapToGrid="0">
      <p:cViewPr varScale="1">
        <p:scale>
          <a:sx n="97" d="100"/>
          <a:sy n="97" d="100"/>
        </p:scale>
        <p:origin x="72" y="3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45F377-28DE-45B2-97C2-3D37D9E3C74B}" type="datetimeFigureOut">
              <a:rPr lang="en-IE" smtClean="0"/>
              <a:t>20/07/2020</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CE64AD-0F7D-4240-A155-B31B4728E3DF}" type="slidenum">
              <a:rPr lang="en-IE" smtClean="0"/>
              <a:t>‹#›</a:t>
            </a:fld>
            <a:endParaRPr lang="en-IE"/>
          </a:p>
        </p:txBody>
      </p:sp>
    </p:spTree>
    <p:extLst>
      <p:ext uri="{BB962C8B-B14F-4D97-AF65-F5344CB8AC3E}">
        <p14:creationId xmlns:p14="http://schemas.microsoft.com/office/powerpoint/2010/main" val="2027730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36E049D-DB07-43E8-8D25-1384ECD62D8D}" type="slidenum">
              <a:rPr lang="en-IE" smtClean="0"/>
              <a:t>14</a:t>
            </a:fld>
            <a:endParaRPr lang="en-IE" dirty="0"/>
          </a:p>
        </p:txBody>
      </p:sp>
    </p:spTree>
    <p:extLst>
      <p:ext uri="{BB962C8B-B14F-4D97-AF65-F5344CB8AC3E}">
        <p14:creationId xmlns:p14="http://schemas.microsoft.com/office/powerpoint/2010/main" val="1157415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E"/>
          </a:p>
        </p:txBody>
      </p:sp>
      <p:sp>
        <p:nvSpPr>
          <p:cNvPr id="36868" name="Date Placeholder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43F5251B-D0FC-469E-804D-D59F498F9B30}" type="datetime1">
              <a:rPr lang="en-IE" smtClean="0"/>
              <a:t>20/07/2020</a:t>
            </a:fld>
            <a:endParaRPr lang="en-IE"/>
          </a:p>
        </p:txBody>
      </p:sp>
      <p:sp>
        <p:nvSpPr>
          <p:cNvPr id="36869"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0669D8-2567-4096-AD5F-67E16D7556E5}" type="slidenum">
              <a:rPr lang="en-IE"/>
              <a:pPr fontAlgn="base">
                <a:spcBef>
                  <a:spcPct val="0"/>
                </a:spcBef>
                <a:spcAft>
                  <a:spcPct val="0"/>
                </a:spcAft>
              </a:pPr>
              <a:t>36</a:t>
            </a:fld>
            <a:endParaRPr lang="en-IE"/>
          </a:p>
        </p:txBody>
      </p:sp>
    </p:spTree>
    <p:extLst>
      <p:ext uri="{BB962C8B-B14F-4D97-AF65-F5344CB8AC3E}">
        <p14:creationId xmlns:p14="http://schemas.microsoft.com/office/powerpoint/2010/main" val="4288578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E"/>
          </a:p>
        </p:txBody>
      </p:sp>
      <p:sp>
        <p:nvSpPr>
          <p:cNvPr id="36868" name="Date Placeholder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45D53E89-DB86-44F0-9980-CEE235657ADC}" type="datetime1">
              <a:rPr lang="en-IE" smtClean="0"/>
              <a:t>20/07/2020</a:t>
            </a:fld>
            <a:endParaRPr lang="en-IE"/>
          </a:p>
        </p:txBody>
      </p:sp>
      <p:sp>
        <p:nvSpPr>
          <p:cNvPr id="36869"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0669D8-2567-4096-AD5F-67E16D7556E5}" type="slidenum">
              <a:rPr lang="en-IE"/>
              <a:pPr fontAlgn="base">
                <a:spcBef>
                  <a:spcPct val="0"/>
                </a:spcBef>
                <a:spcAft>
                  <a:spcPct val="0"/>
                </a:spcAft>
              </a:pPr>
              <a:t>37</a:t>
            </a:fld>
            <a:endParaRPr lang="en-IE"/>
          </a:p>
        </p:txBody>
      </p:sp>
    </p:spTree>
    <p:extLst>
      <p:ext uri="{BB962C8B-B14F-4D97-AF65-F5344CB8AC3E}">
        <p14:creationId xmlns:p14="http://schemas.microsoft.com/office/powerpoint/2010/main" val="2568476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E"/>
          </a:p>
        </p:txBody>
      </p:sp>
      <p:sp>
        <p:nvSpPr>
          <p:cNvPr id="36868" name="Date Placeholder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30137452-F9EB-4265-8FC7-566918D21D18}" type="datetime1">
              <a:rPr lang="en-IE" smtClean="0"/>
              <a:t>20/07/2020</a:t>
            </a:fld>
            <a:endParaRPr lang="en-IE"/>
          </a:p>
        </p:txBody>
      </p:sp>
      <p:sp>
        <p:nvSpPr>
          <p:cNvPr id="36869"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0669D8-2567-4096-AD5F-67E16D7556E5}" type="slidenum">
              <a:rPr lang="en-IE"/>
              <a:pPr fontAlgn="base">
                <a:spcBef>
                  <a:spcPct val="0"/>
                </a:spcBef>
                <a:spcAft>
                  <a:spcPct val="0"/>
                </a:spcAft>
              </a:pPr>
              <a:t>38</a:t>
            </a:fld>
            <a:endParaRPr lang="en-IE"/>
          </a:p>
        </p:txBody>
      </p:sp>
    </p:spTree>
    <p:extLst>
      <p:ext uri="{BB962C8B-B14F-4D97-AF65-F5344CB8AC3E}">
        <p14:creationId xmlns:p14="http://schemas.microsoft.com/office/powerpoint/2010/main" val="3431412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E"/>
          </a:p>
        </p:txBody>
      </p:sp>
      <p:sp>
        <p:nvSpPr>
          <p:cNvPr id="36868" name="Date Placeholder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13098846-D0D8-4E36-9716-EBAB7F6EDF1A}" type="datetime1">
              <a:rPr lang="en-IE" smtClean="0"/>
              <a:t>20/07/2020</a:t>
            </a:fld>
            <a:endParaRPr lang="en-IE"/>
          </a:p>
        </p:txBody>
      </p:sp>
      <p:sp>
        <p:nvSpPr>
          <p:cNvPr id="36869"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0669D8-2567-4096-AD5F-67E16D7556E5}" type="slidenum">
              <a:rPr lang="en-IE"/>
              <a:pPr fontAlgn="base">
                <a:spcBef>
                  <a:spcPct val="0"/>
                </a:spcBef>
                <a:spcAft>
                  <a:spcPct val="0"/>
                </a:spcAft>
              </a:pPr>
              <a:t>39</a:t>
            </a:fld>
            <a:endParaRPr lang="en-IE"/>
          </a:p>
        </p:txBody>
      </p:sp>
    </p:spTree>
    <p:extLst>
      <p:ext uri="{BB962C8B-B14F-4D97-AF65-F5344CB8AC3E}">
        <p14:creationId xmlns:p14="http://schemas.microsoft.com/office/powerpoint/2010/main" val="2358140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E"/>
          </a:p>
        </p:txBody>
      </p:sp>
      <p:sp>
        <p:nvSpPr>
          <p:cNvPr id="36868" name="Date Placeholder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1FD49684-6CEB-4F78-A5D9-4E83F429879F}" type="datetime1">
              <a:rPr lang="en-IE" smtClean="0"/>
              <a:t>20/07/2020</a:t>
            </a:fld>
            <a:endParaRPr lang="en-IE"/>
          </a:p>
        </p:txBody>
      </p:sp>
      <p:sp>
        <p:nvSpPr>
          <p:cNvPr id="36869"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0669D8-2567-4096-AD5F-67E16D7556E5}" type="slidenum">
              <a:rPr lang="en-IE"/>
              <a:pPr fontAlgn="base">
                <a:spcBef>
                  <a:spcPct val="0"/>
                </a:spcBef>
                <a:spcAft>
                  <a:spcPct val="0"/>
                </a:spcAft>
              </a:pPr>
              <a:t>40</a:t>
            </a:fld>
            <a:endParaRPr lang="en-IE"/>
          </a:p>
        </p:txBody>
      </p:sp>
    </p:spTree>
    <p:extLst>
      <p:ext uri="{BB962C8B-B14F-4D97-AF65-F5344CB8AC3E}">
        <p14:creationId xmlns:p14="http://schemas.microsoft.com/office/powerpoint/2010/main" val="76664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E"/>
          </a:p>
        </p:txBody>
      </p:sp>
      <p:sp>
        <p:nvSpPr>
          <p:cNvPr id="36868" name="Date Placeholder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EDFD17FE-6FB1-44BE-BDCE-CAA9A4626411}" type="datetime1">
              <a:rPr lang="en-IE" smtClean="0"/>
              <a:t>20/07/2020</a:t>
            </a:fld>
            <a:endParaRPr lang="en-IE"/>
          </a:p>
        </p:txBody>
      </p:sp>
      <p:sp>
        <p:nvSpPr>
          <p:cNvPr id="36869"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0669D8-2567-4096-AD5F-67E16D7556E5}" type="slidenum">
              <a:rPr lang="en-IE"/>
              <a:pPr fontAlgn="base">
                <a:spcBef>
                  <a:spcPct val="0"/>
                </a:spcBef>
                <a:spcAft>
                  <a:spcPct val="0"/>
                </a:spcAft>
              </a:pPr>
              <a:t>41</a:t>
            </a:fld>
            <a:endParaRPr lang="en-IE"/>
          </a:p>
        </p:txBody>
      </p:sp>
    </p:spTree>
    <p:extLst>
      <p:ext uri="{BB962C8B-B14F-4D97-AF65-F5344CB8AC3E}">
        <p14:creationId xmlns:p14="http://schemas.microsoft.com/office/powerpoint/2010/main" val="1158331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E"/>
          </a:p>
        </p:txBody>
      </p:sp>
      <p:sp>
        <p:nvSpPr>
          <p:cNvPr id="36868" name="Date Placeholder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441E4CB5-AB09-440A-A8AC-3918EAE48FCE}" type="datetime1">
              <a:rPr lang="en-IE" smtClean="0"/>
              <a:t>20/07/2020</a:t>
            </a:fld>
            <a:endParaRPr lang="en-IE"/>
          </a:p>
        </p:txBody>
      </p:sp>
      <p:sp>
        <p:nvSpPr>
          <p:cNvPr id="36869"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0669D8-2567-4096-AD5F-67E16D7556E5}" type="slidenum">
              <a:rPr lang="en-IE"/>
              <a:pPr fontAlgn="base">
                <a:spcBef>
                  <a:spcPct val="0"/>
                </a:spcBef>
                <a:spcAft>
                  <a:spcPct val="0"/>
                </a:spcAft>
              </a:pPr>
              <a:t>42</a:t>
            </a:fld>
            <a:endParaRPr lang="en-IE"/>
          </a:p>
        </p:txBody>
      </p:sp>
    </p:spTree>
    <p:extLst>
      <p:ext uri="{BB962C8B-B14F-4D97-AF65-F5344CB8AC3E}">
        <p14:creationId xmlns:p14="http://schemas.microsoft.com/office/powerpoint/2010/main" val="2486252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E"/>
          </a:p>
        </p:txBody>
      </p:sp>
      <p:sp>
        <p:nvSpPr>
          <p:cNvPr id="36868" name="Date Placeholder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023646A0-E5F4-4D7E-A9FF-ADEC2D003242}" type="datetime1">
              <a:rPr lang="en-IE" smtClean="0"/>
              <a:t>20/07/2020</a:t>
            </a:fld>
            <a:endParaRPr lang="en-IE"/>
          </a:p>
        </p:txBody>
      </p:sp>
      <p:sp>
        <p:nvSpPr>
          <p:cNvPr id="36869"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0669D8-2567-4096-AD5F-67E16D7556E5}" type="slidenum">
              <a:rPr lang="en-IE"/>
              <a:pPr fontAlgn="base">
                <a:spcBef>
                  <a:spcPct val="0"/>
                </a:spcBef>
                <a:spcAft>
                  <a:spcPct val="0"/>
                </a:spcAft>
              </a:pPr>
              <a:t>43</a:t>
            </a:fld>
            <a:endParaRPr lang="en-IE"/>
          </a:p>
        </p:txBody>
      </p:sp>
    </p:spTree>
    <p:extLst>
      <p:ext uri="{BB962C8B-B14F-4D97-AF65-F5344CB8AC3E}">
        <p14:creationId xmlns:p14="http://schemas.microsoft.com/office/powerpoint/2010/main" val="1625150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E"/>
          </a:p>
        </p:txBody>
      </p:sp>
      <p:sp>
        <p:nvSpPr>
          <p:cNvPr id="36868" name="Date Placeholder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794800B9-9455-4238-BDF3-E5F71219E158}" type="datetime1">
              <a:rPr lang="en-IE" smtClean="0"/>
              <a:t>20/07/2020</a:t>
            </a:fld>
            <a:endParaRPr lang="en-IE"/>
          </a:p>
        </p:txBody>
      </p:sp>
      <p:sp>
        <p:nvSpPr>
          <p:cNvPr id="36869"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0669D8-2567-4096-AD5F-67E16D7556E5}" type="slidenum">
              <a:rPr lang="en-IE"/>
              <a:pPr fontAlgn="base">
                <a:spcBef>
                  <a:spcPct val="0"/>
                </a:spcBef>
                <a:spcAft>
                  <a:spcPct val="0"/>
                </a:spcAft>
              </a:pPr>
              <a:t>44</a:t>
            </a:fld>
            <a:endParaRPr lang="en-IE"/>
          </a:p>
        </p:txBody>
      </p:sp>
    </p:spTree>
    <p:extLst>
      <p:ext uri="{BB962C8B-B14F-4D97-AF65-F5344CB8AC3E}">
        <p14:creationId xmlns:p14="http://schemas.microsoft.com/office/powerpoint/2010/main" val="32039019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E"/>
          </a:p>
        </p:txBody>
      </p:sp>
      <p:sp>
        <p:nvSpPr>
          <p:cNvPr id="36868" name="Date Placeholder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F70CEE99-F245-429E-844C-FC813CF4FDFE}" type="datetime1">
              <a:rPr lang="en-IE" smtClean="0"/>
              <a:t>20/07/2020</a:t>
            </a:fld>
            <a:endParaRPr lang="en-IE"/>
          </a:p>
        </p:txBody>
      </p:sp>
      <p:sp>
        <p:nvSpPr>
          <p:cNvPr id="36869"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0669D8-2567-4096-AD5F-67E16D7556E5}" type="slidenum">
              <a:rPr lang="en-IE"/>
              <a:pPr fontAlgn="base">
                <a:spcBef>
                  <a:spcPct val="0"/>
                </a:spcBef>
                <a:spcAft>
                  <a:spcPct val="0"/>
                </a:spcAft>
              </a:pPr>
              <a:t>45</a:t>
            </a:fld>
            <a:endParaRPr lang="en-IE"/>
          </a:p>
        </p:txBody>
      </p:sp>
    </p:spTree>
    <p:extLst>
      <p:ext uri="{BB962C8B-B14F-4D97-AF65-F5344CB8AC3E}">
        <p14:creationId xmlns:p14="http://schemas.microsoft.com/office/powerpoint/2010/main" val="3938440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36E049D-DB07-43E8-8D25-1384ECD62D8D}" type="slidenum">
              <a:rPr lang="en-IE" smtClean="0"/>
              <a:t>15</a:t>
            </a:fld>
            <a:endParaRPr lang="en-IE" dirty="0"/>
          </a:p>
        </p:txBody>
      </p:sp>
    </p:spTree>
    <p:extLst>
      <p:ext uri="{BB962C8B-B14F-4D97-AF65-F5344CB8AC3E}">
        <p14:creationId xmlns:p14="http://schemas.microsoft.com/office/powerpoint/2010/main" val="2180717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E"/>
          </a:p>
        </p:txBody>
      </p:sp>
      <p:sp>
        <p:nvSpPr>
          <p:cNvPr id="36868" name="Date Placeholder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7B20A310-8EED-418A-9A02-F350D4C77402}" type="datetime1">
              <a:rPr lang="en-IE" smtClean="0"/>
              <a:t>20/07/2020</a:t>
            </a:fld>
            <a:endParaRPr lang="en-IE"/>
          </a:p>
        </p:txBody>
      </p:sp>
      <p:sp>
        <p:nvSpPr>
          <p:cNvPr id="36869"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0669D8-2567-4096-AD5F-67E16D7556E5}" type="slidenum">
              <a:rPr lang="en-IE"/>
              <a:pPr fontAlgn="base">
                <a:spcBef>
                  <a:spcPct val="0"/>
                </a:spcBef>
                <a:spcAft>
                  <a:spcPct val="0"/>
                </a:spcAft>
              </a:pPr>
              <a:t>46</a:t>
            </a:fld>
            <a:endParaRPr lang="en-IE"/>
          </a:p>
        </p:txBody>
      </p:sp>
    </p:spTree>
    <p:extLst>
      <p:ext uri="{BB962C8B-B14F-4D97-AF65-F5344CB8AC3E}">
        <p14:creationId xmlns:p14="http://schemas.microsoft.com/office/powerpoint/2010/main" val="1604464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E"/>
          </a:p>
        </p:txBody>
      </p:sp>
      <p:sp>
        <p:nvSpPr>
          <p:cNvPr id="36868" name="Date Placeholder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F70CEE99-F245-429E-844C-FC813CF4FDFE}" type="datetime1">
              <a:rPr lang="en-IE" smtClean="0"/>
              <a:t>20/07/2020</a:t>
            </a:fld>
            <a:endParaRPr lang="en-IE"/>
          </a:p>
        </p:txBody>
      </p:sp>
      <p:sp>
        <p:nvSpPr>
          <p:cNvPr id="36869"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0669D8-2567-4096-AD5F-67E16D7556E5}" type="slidenum">
              <a:rPr lang="en-IE"/>
              <a:pPr fontAlgn="base">
                <a:spcBef>
                  <a:spcPct val="0"/>
                </a:spcBef>
                <a:spcAft>
                  <a:spcPct val="0"/>
                </a:spcAft>
              </a:pPr>
              <a:t>29</a:t>
            </a:fld>
            <a:endParaRPr lang="en-IE"/>
          </a:p>
        </p:txBody>
      </p:sp>
    </p:spTree>
    <p:extLst>
      <p:ext uri="{BB962C8B-B14F-4D97-AF65-F5344CB8AC3E}">
        <p14:creationId xmlns:p14="http://schemas.microsoft.com/office/powerpoint/2010/main" val="1382277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E"/>
          </a:p>
        </p:txBody>
      </p:sp>
      <p:sp>
        <p:nvSpPr>
          <p:cNvPr id="36868" name="Date Placeholder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DDCC8378-6754-4267-BF98-3F9DE0B4920D}" type="datetime1">
              <a:rPr lang="en-IE" smtClean="0"/>
              <a:t>20/07/2020</a:t>
            </a:fld>
            <a:endParaRPr lang="en-IE"/>
          </a:p>
        </p:txBody>
      </p:sp>
      <p:sp>
        <p:nvSpPr>
          <p:cNvPr id="36869"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0669D8-2567-4096-AD5F-67E16D7556E5}" type="slidenum">
              <a:rPr lang="en-IE"/>
              <a:pPr fontAlgn="base">
                <a:spcBef>
                  <a:spcPct val="0"/>
                </a:spcBef>
                <a:spcAft>
                  <a:spcPct val="0"/>
                </a:spcAft>
              </a:pPr>
              <a:t>30</a:t>
            </a:fld>
            <a:endParaRPr lang="en-IE"/>
          </a:p>
        </p:txBody>
      </p:sp>
    </p:spTree>
    <p:extLst>
      <p:ext uri="{BB962C8B-B14F-4D97-AF65-F5344CB8AC3E}">
        <p14:creationId xmlns:p14="http://schemas.microsoft.com/office/powerpoint/2010/main" val="3643125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E"/>
          </a:p>
        </p:txBody>
      </p:sp>
      <p:sp>
        <p:nvSpPr>
          <p:cNvPr id="36868" name="Date Placeholder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E988AD6F-F9CD-48E4-BCDB-2E59B70993BE}" type="datetime1">
              <a:rPr lang="en-IE" smtClean="0"/>
              <a:t>20/07/2020</a:t>
            </a:fld>
            <a:endParaRPr lang="en-IE"/>
          </a:p>
        </p:txBody>
      </p:sp>
      <p:sp>
        <p:nvSpPr>
          <p:cNvPr id="36869"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0669D8-2567-4096-AD5F-67E16D7556E5}" type="slidenum">
              <a:rPr lang="en-IE"/>
              <a:pPr fontAlgn="base">
                <a:spcBef>
                  <a:spcPct val="0"/>
                </a:spcBef>
                <a:spcAft>
                  <a:spcPct val="0"/>
                </a:spcAft>
              </a:pPr>
              <a:t>31</a:t>
            </a:fld>
            <a:endParaRPr lang="en-IE"/>
          </a:p>
        </p:txBody>
      </p:sp>
    </p:spTree>
    <p:extLst>
      <p:ext uri="{BB962C8B-B14F-4D97-AF65-F5344CB8AC3E}">
        <p14:creationId xmlns:p14="http://schemas.microsoft.com/office/powerpoint/2010/main" val="103067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E"/>
          </a:p>
        </p:txBody>
      </p:sp>
      <p:sp>
        <p:nvSpPr>
          <p:cNvPr id="36868" name="Date Placeholder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933AB128-2DFF-4787-9CF7-879865B97CE2}" type="datetime1">
              <a:rPr lang="en-IE" smtClean="0"/>
              <a:t>20/07/2020</a:t>
            </a:fld>
            <a:endParaRPr lang="en-IE"/>
          </a:p>
        </p:txBody>
      </p:sp>
      <p:sp>
        <p:nvSpPr>
          <p:cNvPr id="36869"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0669D8-2567-4096-AD5F-67E16D7556E5}" type="slidenum">
              <a:rPr lang="en-IE"/>
              <a:pPr fontAlgn="base">
                <a:spcBef>
                  <a:spcPct val="0"/>
                </a:spcBef>
                <a:spcAft>
                  <a:spcPct val="0"/>
                </a:spcAft>
              </a:pPr>
              <a:t>32</a:t>
            </a:fld>
            <a:endParaRPr lang="en-IE"/>
          </a:p>
        </p:txBody>
      </p:sp>
    </p:spTree>
    <p:extLst>
      <p:ext uri="{BB962C8B-B14F-4D97-AF65-F5344CB8AC3E}">
        <p14:creationId xmlns:p14="http://schemas.microsoft.com/office/powerpoint/2010/main" val="294467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E"/>
          </a:p>
        </p:txBody>
      </p:sp>
      <p:sp>
        <p:nvSpPr>
          <p:cNvPr id="36868" name="Date Placeholder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A268F70E-86A4-454D-A83D-AA76D39CBB5E}" type="datetime1">
              <a:rPr lang="en-IE" smtClean="0"/>
              <a:t>20/07/2020</a:t>
            </a:fld>
            <a:endParaRPr lang="en-IE"/>
          </a:p>
        </p:txBody>
      </p:sp>
      <p:sp>
        <p:nvSpPr>
          <p:cNvPr id="36869"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0669D8-2567-4096-AD5F-67E16D7556E5}" type="slidenum">
              <a:rPr lang="en-IE"/>
              <a:pPr fontAlgn="base">
                <a:spcBef>
                  <a:spcPct val="0"/>
                </a:spcBef>
                <a:spcAft>
                  <a:spcPct val="0"/>
                </a:spcAft>
              </a:pPr>
              <a:t>33</a:t>
            </a:fld>
            <a:endParaRPr lang="en-IE"/>
          </a:p>
        </p:txBody>
      </p:sp>
    </p:spTree>
    <p:extLst>
      <p:ext uri="{BB962C8B-B14F-4D97-AF65-F5344CB8AC3E}">
        <p14:creationId xmlns:p14="http://schemas.microsoft.com/office/powerpoint/2010/main" val="1648948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E"/>
          </a:p>
        </p:txBody>
      </p:sp>
      <p:sp>
        <p:nvSpPr>
          <p:cNvPr id="36868" name="Date Placeholder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73CD8200-BE7A-476A-8EB8-0E8506C945CD}" type="datetime1">
              <a:rPr lang="en-IE" smtClean="0"/>
              <a:t>20/07/2020</a:t>
            </a:fld>
            <a:endParaRPr lang="en-IE"/>
          </a:p>
        </p:txBody>
      </p:sp>
      <p:sp>
        <p:nvSpPr>
          <p:cNvPr id="36869"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0669D8-2567-4096-AD5F-67E16D7556E5}" type="slidenum">
              <a:rPr lang="en-IE"/>
              <a:pPr fontAlgn="base">
                <a:spcBef>
                  <a:spcPct val="0"/>
                </a:spcBef>
                <a:spcAft>
                  <a:spcPct val="0"/>
                </a:spcAft>
              </a:pPr>
              <a:t>34</a:t>
            </a:fld>
            <a:endParaRPr lang="en-IE"/>
          </a:p>
        </p:txBody>
      </p:sp>
    </p:spTree>
    <p:extLst>
      <p:ext uri="{BB962C8B-B14F-4D97-AF65-F5344CB8AC3E}">
        <p14:creationId xmlns:p14="http://schemas.microsoft.com/office/powerpoint/2010/main" val="1963566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E"/>
          </a:p>
        </p:txBody>
      </p:sp>
      <p:sp>
        <p:nvSpPr>
          <p:cNvPr id="36868" name="Date Placeholder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43F5251B-D0FC-469E-804D-D59F498F9B30}" type="datetime1">
              <a:rPr lang="en-IE" smtClean="0"/>
              <a:t>20/07/2020</a:t>
            </a:fld>
            <a:endParaRPr lang="en-IE"/>
          </a:p>
        </p:txBody>
      </p:sp>
      <p:sp>
        <p:nvSpPr>
          <p:cNvPr id="36869"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0669D8-2567-4096-AD5F-67E16D7556E5}" type="slidenum">
              <a:rPr lang="en-IE"/>
              <a:pPr fontAlgn="base">
                <a:spcBef>
                  <a:spcPct val="0"/>
                </a:spcBef>
                <a:spcAft>
                  <a:spcPct val="0"/>
                </a:spcAft>
              </a:pPr>
              <a:t>35</a:t>
            </a:fld>
            <a:endParaRPr lang="en-IE"/>
          </a:p>
        </p:txBody>
      </p:sp>
    </p:spTree>
    <p:extLst>
      <p:ext uri="{BB962C8B-B14F-4D97-AF65-F5344CB8AC3E}">
        <p14:creationId xmlns:p14="http://schemas.microsoft.com/office/powerpoint/2010/main" val="443627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F7CDDA-64F1-49D1-A223-CD83FBDA24B3}" type="datetimeFigureOut">
              <a:rPr lang="en-IE" smtClean="0"/>
              <a:t>20/07/2020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246BAEE-9653-4573-8DC6-D50EC0CD054A}" type="slidenum">
              <a:rPr lang="en-IE" smtClean="0"/>
              <a:t>‹#›</a:t>
            </a:fld>
            <a:endParaRPr lang="en-IE"/>
          </a:p>
        </p:txBody>
      </p:sp>
    </p:spTree>
    <p:extLst>
      <p:ext uri="{BB962C8B-B14F-4D97-AF65-F5344CB8AC3E}">
        <p14:creationId xmlns:p14="http://schemas.microsoft.com/office/powerpoint/2010/main" val="3052681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F7CDDA-64F1-49D1-A223-CD83FBDA24B3}" type="datetimeFigureOut">
              <a:rPr lang="en-IE" smtClean="0"/>
              <a:t>20/07/2020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246BAEE-9653-4573-8DC6-D50EC0CD054A}" type="slidenum">
              <a:rPr lang="en-IE" smtClean="0"/>
              <a:t>‹#›</a:t>
            </a:fld>
            <a:endParaRPr lang="en-IE"/>
          </a:p>
        </p:txBody>
      </p:sp>
    </p:spTree>
    <p:extLst>
      <p:ext uri="{BB962C8B-B14F-4D97-AF65-F5344CB8AC3E}">
        <p14:creationId xmlns:p14="http://schemas.microsoft.com/office/powerpoint/2010/main" val="3171374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F7CDDA-64F1-49D1-A223-CD83FBDA24B3}" type="datetimeFigureOut">
              <a:rPr lang="en-IE" smtClean="0"/>
              <a:t>20/07/2020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246BAEE-9653-4573-8DC6-D50EC0CD054A}" type="slidenum">
              <a:rPr lang="en-IE" smtClean="0"/>
              <a:t>‹#›</a:t>
            </a:fld>
            <a:endParaRPr lang="en-IE"/>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0369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F7CDDA-64F1-49D1-A223-CD83FBDA24B3}" type="datetimeFigureOut">
              <a:rPr lang="en-IE" smtClean="0"/>
              <a:t>20/07/2020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246BAEE-9653-4573-8DC6-D50EC0CD054A}" type="slidenum">
              <a:rPr lang="en-IE" smtClean="0"/>
              <a:t>‹#›</a:t>
            </a:fld>
            <a:endParaRPr lang="en-IE"/>
          </a:p>
        </p:txBody>
      </p:sp>
    </p:spTree>
    <p:extLst>
      <p:ext uri="{BB962C8B-B14F-4D97-AF65-F5344CB8AC3E}">
        <p14:creationId xmlns:p14="http://schemas.microsoft.com/office/powerpoint/2010/main" val="2303306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F7CDDA-64F1-49D1-A223-CD83FBDA24B3}" type="datetimeFigureOut">
              <a:rPr lang="en-IE" smtClean="0"/>
              <a:t>20/07/2020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246BAEE-9653-4573-8DC6-D50EC0CD054A}" type="slidenum">
              <a:rPr lang="en-IE" smtClean="0"/>
              <a:t>‹#›</a:t>
            </a:fld>
            <a:endParaRPr lang="en-I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47569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F7CDDA-64F1-49D1-A223-CD83FBDA24B3}" type="datetimeFigureOut">
              <a:rPr lang="en-IE" smtClean="0"/>
              <a:t>20/07/2020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246BAEE-9653-4573-8DC6-D50EC0CD054A}" type="slidenum">
              <a:rPr lang="en-IE" smtClean="0"/>
              <a:t>‹#›</a:t>
            </a:fld>
            <a:endParaRPr lang="en-IE"/>
          </a:p>
        </p:txBody>
      </p:sp>
    </p:spTree>
    <p:extLst>
      <p:ext uri="{BB962C8B-B14F-4D97-AF65-F5344CB8AC3E}">
        <p14:creationId xmlns:p14="http://schemas.microsoft.com/office/powerpoint/2010/main" val="1036220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F7CDDA-64F1-49D1-A223-CD83FBDA24B3}" type="datetimeFigureOut">
              <a:rPr lang="en-IE" smtClean="0"/>
              <a:t>20/07/2020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246BAEE-9653-4573-8DC6-D50EC0CD054A}" type="slidenum">
              <a:rPr lang="en-IE" smtClean="0"/>
              <a:t>‹#›</a:t>
            </a:fld>
            <a:endParaRPr lang="en-IE"/>
          </a:p>
        </p:txBody>
      </p:sp>
    </p:spTree>
    <p:extLst>
      <p:ext uri="{BB962C8B-B14F-4D97-AF65-F5344CB8AC3E}">
        <p14:creationId xmlns:p14="http://schemas.microsoft.com/office/powerpoint/2010/main" val="1946229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F7CDDA-64F1-49D1-A223-CD83FBDA24B3}" type="datetimeFigureOut">
              <a:rPr lang="en-IE" smtClean="0"/>
              <a:t>20/07/2020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246BAEE-9653-4573-8DC6-D50EC0CD054A}" type="slidenum">
              <a:rPr lang="en-IE" smtClean="0"/>
              <a:t>‹#›</a:t>
            </a:fld>
            <a:endParaRPr lang="en-IE"/>
          </a:p>
        </p:txBody>
      </p:sp>
    </p:spTree>
    <p:extLst>
      <p:ext uri="{BB962C8B-B14F-4D97-AF65-F5344CB8AC3E}">
        <p14:creationId xmlns:p14="http://schemas.microsoft.com/office/powerpoint/2010/main" val="2575630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F7CDDA-64F1-49D1-A223-CD83FBDA24B3}" type="datetimeFigureOut">
              <a:rPr lang="en-IE" smtClean="0"/>
              <a:t>20/07/2020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246BAEE-9653-4573-8DC6-D50EC0CD054A}" type="slidenum">
              <a:rPr lang="en-IE" smtClean="0"/>
              <a:t>‹#›</a:t>
            </a:fld>
            <a:endParaRPr lang="en-IE"/>
          </a:p>
        </p:txBody>
      </p:sp>
    </p:spTree>
    <p:extLst>
      <p:ext uri="{BB962C8B-B14F-4D97-AF65-F5344CB8AC3E}">
        <p14:creationId xmlns:p14="http://schemas.microsoft.com/office/powerpoint/2010/main" val="4011652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F7CDDA-64F1-49D1-A223-CD83FBDA24B3}" type="datetimeFigureOut">
              <a:rPr lang="en-IE" smtClean="0"/>
              <a:t>20/07/2020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246BAEE-9653-4573-8DC6-D50EC0CD054A}" type="slidenum">
              <a:rPr lang="en-IE" smtClean="0"/>
              <a:t>‹#›</a:t>
            </a:fld>
            <a:endParaRPr lang="en-IE"/>
          </a:p>
        </p:txBody>
      </p:sp>
    </p:spTree>
    <p:extLst>
      <p:ext uri="{BB962C8B-B14F-4D97-AF65-F5344CB8AC3E}">
        <p14:creationId xmlns:p14="http://schemas.microsoft.com/office/powerpoint/2010/main" val="2151464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F7CDDA-64F1-49D1-A223-CD83FBDA24B3}" type="datetimeFigureOut">
              <a:rPr lang="en-IE" smtClean="0"/>
              <a:t>20/07/2020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246BAEE-9653-4573-8DC6-D50EC0CD054A}" type="slidenum">
              <a:rPr lang="en-IE" smtClean="0"/>
              <a:t>‹#›</a:t>
            </a:fld>
            <a:endParaRPr lang="en-IE"/>
          </a:p>
        </p:txBody>
      </p:sp>
    </p:spTree>
    <p:extLst>
      <p:ext uri="{BB962C8B-B14F-4D97-AF65-F5344CB8AC3E}">
        <p14:creationId xmlns:p14="http://schemas.microsoft.com/office/powerpoint/2010/main" val="3925672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F7CDDA-64F1-49D1-A223-CD83FBDA24B3}" type="datetimeFigureOut">
              <a:rPr lang="en-IE" smtClean="0"/>
              <a:t>20/07/2020</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0246BAEE-9653-4573-8DC6-D50EC0CD054A}" type="slidenum">
              <a:rPr lang="en-IE" smtClean="0"/>
              <a:t>‹#›</a:t>
            </a:fld>
            <a:endParaRPr lang="en-IE"/>
          </a:p>
        </p:txBody>
      </p:sp>
    </p:spTree>
    <p:extLst>
      <p:ext uri="{BB962C8B-B14F-4D97-AF65-F5344CB8AC3E}">
        <p14:creationId xmlns:p14="http://schemas.microsoft.com/office/powerpoint/2010/main" val="1217615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F7CDDA-64F1-49D1-A223-CD83FBDA24B3}" type="datetimeFigureOut">
              <a:rPr lang="en-IE" smtClean="0"/>
              <a:t>20/07/2020</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0246BAEE-9653-4573-8DC6-D50EC0CD054A}" type="slidenum">
              <a:rPr lang="en-IE" smtClean="0"/>
              <a:t>‹#›</a:t>
            </a:fld>
            <a:endParaRPr lang="en-IE"/>
          </a:p>
        </p:txBody>
      </p:sp>
    </p:spTree>
    <p:extLst>
      <p:ext uri="{BB962C8B-B14F-4D97-AF65-F5344CB8AC3E}">
        <p14:creationId xmlns:p14="http://schemas.microsoft.com/office/powerpoint/2010/main" val="2274368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F7CDDA-64F1-49D1-A223-CD83FBDA24B3}" type="datetimeFigureOut">
              <a:rPr lang="en-IE" smtClean="0"/>
              <a:t>20/07/2020</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0246BAEE-9653-4573-8DC6-D50EC0CD054A}" type="slidenum">
              <a:rPr lang="en-IE" smtClean="0"/>
              <a:t>‹#›</a:t>
            </a:fld>
            <a:endParaRPr lang="en-IE"/>
          </a:p>
        </p:txBody>
      </p:sp>
    </p:spTree>
    <p:extLst>
      <p:ext uri="{BB962C8B-B14F-4D97-AF65-F5344CB8AC3E}">
        <p14:creationId xmlns:p14="http://schemas.microsoft.com/office/powerpoint/2010/main" val="3102252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F7CDDA-64F1-49D1-A223-CD83FBDA24B3}" type="datetimeFigureOut">
              <a:rPr lang="en-IE" smtClean="0"/>
              <a:t>20/07/2020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246BAEE-9653-4573-8DC6-D50EC0CD054A}" type="slidenum">
              <a:rPr lang="en-IE" smtClean="0"/>
              <a:t>‹#›</a:t>
            </a:fld>
            <a:endParaRPr lang="en-IE"/>
          </a:p>
        </p:txBody>
      </p:sp>
    </p:spTree>
    <p:extLst>
      <p:ext uri="{BB962C8B-B14F-4D97-AF65-F5344CB8AC3E}">
        <p14:creationId xmlns:p14="http://schemas.microsoft.com/office/powerpoint/2010/main" val="1851168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F7CDDA-64F1-49D1-A223-CD83FBDA24B3}" type="datetimeFigureOut">
              <a:rPr lang="en-IE" smtClean="0"/>
              <a:t>20/07/2020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246BAEE-9653-4573-8DC6-D50EC0CD054A}" type="slidenum">
              <a:rPr lang="en-IE" smtClean="0"/>
              <a:t>‹#›</a:t>
            </a:fld>
            <a:endParaRPr lang="en-IE"/>
          </a:p>
        </p:txBody>
      </p:sp>
    </p:spTree>
    <p:extLst>
      <p:ext uri="{BB962C8B-B14F-4D97-AF65-F5344CB8AC3E}">
        <p14:creationId xmlns:p14="http://schemas.microsoft.com/office/powerpoint/2010/main" val="4061610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5F7CDDA-64F1-49D1-A223-CD83FBDA24B3}" type="datetimeFigureOut">
              <a:rPr lang="en-IE" smtClean="0"/>
              <a:t>20/07/2020</a:t>
            </a:fld>
            <a:endParaRPr lang="en-IE"/>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246BAEE-9653-4573-8DC6-D50EC0CD054A}" type="slidenum">
              <a:rPr lang="en-IE" smtClean="0"/>
              <a:t>‹#›</a:t>
            </a:fld>
            <a:endParaRPr lang="en-IE"/>
          </a:p>
        </p:txBody>
      </p:sp>
    </p:spTree>
    <p:extLst>
      <p:ext uri="{BB962C8B-B14F-4D97-AF65-F5344CB8AC3E}">
        <p14:creationId xmlns:p14="http://schemas.microsoft.com/office/powerpoint/2010/main" val="2985983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2.png"/><Relationship Id="rId7" Type="http://schemas.openxmlformats.org/officeDocument/2006/relationships/image" Target="../media/image33.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23.png"/><Relationship Id="rId9" Type="http://schemas.openxmlformats.org/officeDocument/2006/relationships/image" Target="../media/image3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result for kilkenny">
            <a:extLst>
              <a:ext uri="{FF2B5EF4-FFF2-40B4-BE49-F238E27FC236}">
                <a16:creationId xmlns:a16="http://schemas.microsoft.com/office/drawing/2014/main" id="{462706B0-588C-4EB2-91E6-750CDCE2B6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
          <a:stretch/>
        </p:blipFill>
        <p:spPr bwMode="auto">
          <a:xfrm>
            <a:off x="640083" y="440243"/>
            <a:ext cx="9636031" cy="542162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81156EE-1456-49F9-AF98-DE97C3FCA481}"/>
              </a:ext>
            </a:extLst>
          </p:cNvPr>
          <p:cNvSpPr>
            <a:spLocks noGrp="1"/>
          </p:cNvSpPr>
          <p:nvPr>
            <p:ph type="ctrTitle"/>
          </p:nvPr>
        </p:nvSpPr>
        <p:spPr>
          <a:xfrm>
            <a:off x="1613939" y="1686967"/>
            <a:ext cx="7688317" cy="1949177"/>
          </a:xfrm>
        </p:spPr>
        <p:txBody>
          <a:bodyPr/>
          <a:lstStyle/>
          <a:p>
            <a:r>
              <a:rPr lang="en-IE" dirty="0">
                <a:solidFill>
                  <a:schemeClr val="bg1"/>
                </a:solidFill>
                <a:highlight>
                  <a:srgbClr val="800080"/>
                </a:highlight>
              </a:rPr>
              <a:t>COVID Update</a:t>
            </a:r>
          </a:p>
        </p:txBody>
      </p:sp>
      <p:sp>
        <p:nvSpPr>
          <p:cNvPr id="3" name="Subtitle 2">
            <a:extLst>
              <a:ext uri="{FF2B5EF4-FFF2-40B4-BE49-F238E27FC236}">
                <a16:creationId xmlns:a16="http://schemas.microsoft.com/office/drawing/2014/main" id="{E8DCFBB5-7D4E-4AEA-9DEC-9E8F6F9FB2F5}"/>
              </a:ext>
            </a:extLst>
          </p:cNvPr>
          <p:cNvSpPr>
            <a:spLocks noGrp="1"/>
          </p:cNvSpPr>
          <p:nvPr>
            <p:ph type="subTitle" idx="1"/>
          </p:nvPr>
        </p:nvSpPr>
        <p:spPr>
          <a:xfrm>
            <a:off x="9202723" y="5276675"/>
            <a:ext cx="885824" cy="585190"/>
          </a:xfrm>
        </p:spPr>
        <p:txBody>
          <a:bodyPr>
            <a:normAutofit fontScale="92500" lnSpcReduction="10000"/>
          </a:bodyPr>
          <a:lstStyle/>
          <a:p>
            <a:pPr algn="ctr"/>
            <a:r>
              <a:rPr lang="en-IE" sz="1200" dirty="0">
                <a:solidFill>
                  <a:schemeClr val="bg1"/>
                </a:solidFill>
                <a:highlight>
                  <a:srgbClr val="800080"/>
                </a:highlight>
              </a:rPr>
              <a:t>July 2020  Council Meeting  </a:t>
            </a:r>
          </a:p>
          <a:p>
            <a:endParaRPr lang="en-IE" sz="1200" dirty="0">
              <a:solidFill>
                <a:schemeClr val="bg1"/>
              </a:solidFill>
              <a:highlight>
                <a:srgbClr val="800080"/>
              </a:highlight>
            </a:endParaRPr>
          </a:p>
        </p:txBody>
      </p:sp>
      <p:pic>
        <p:nvPicPr>
          <p:cNvPr id="4" name="Picture 3" descr="A picture containing drawing, sign&#10;&#10;Description automatically generated">
            <a:extLst>
              <a:ext uri="{FF2B5EF4-FFF2-40B4-BE49-F238E27FC236}">
                <a16:creationId xmlns:a16="http://schemas.microsoft.com/office/drawing/2014/main" id="{7B33217A-058B-43E3-B40D-384AFABC3CEC}"/>
              </a:ext>
            </a:extLst>
          </p:cNvPr>
          <p:cNvPicPr>
            <a:picLocks noChangeAspect="1"/>
          </p:cNvPicPr>
          <p:nvPr/>
        </p:nvPicPr>
        <p:blipFill>
          <a:blip r:embed="rId3"/>
          <a:stretch>
            <a:fillRect/>
          </a:stretch>
        </p:blipFill>
        <p:spPr>
          <a:xfrm>
            <a:off x="640083" y="4337865"/>
            <a:ext cx="885825" cy="1524000"/>
          </a:xfrm>
          <a:prstGeom prst="rect">
            <a:avLst/>
          </a:prstGeom>
        </p:spPr>
      </p:pic>
    </p:spTree>
    <p:extLst>
      <p:ext uri="{BB962C8B-B14F-4D97-AF65-F5344CB8AC3E}">
        <p14:creationId xmlns:p14="http://schemas.microsoft.com/office/powerpoint/2010/main" val="3128027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BF0E7-5829-48B4-96AE-1B3884A53102}"/>
              </a:ext>
            </a:extLst>
          </p:cNvPr>
          <p:cNvSpPr>
            <a:spLocks noGrp="1"/>
          </p:cNvSpPr>
          <p:nvPr>
            <p:ph type="title"/>
          </p:nvPr>
        </p:nvSpPr>
        <p:spPr/>
        <p:txBody>
          <a:bodyPr/>
          <a:lstStyle/>
          <a:p>
            <a:r>
              <a:rPr lang="en-IE" dirty="0"/>
              <a:t>Planning</a:t>
            </a:r>
          </a:p>
        </p:txBody>
      </p:sp>
      <p:sp>
        <p:nvSpPr>
          <p:cNvPr id="3" name="Content Placeholder 2">
            <a:extLst>
              <a:ext uri="{FF2B5EF4-FFF2-40B4-BE49-F238E27FC236}">
                <a16:creationId xmlns:a16="http://schemas.microsoft.com/office/drawing/2014/main" id="{BD2FAAC0-3F0E-4F02-8EA9-826F4C95AABD}"/>
              </a:ext>
            </a:extLst>
          </p:cNvPr>
          <p:cNvSpPr>
            <a:spLocks noGrp="1"/>
          </p:cNvSpPr>
          <p:nvPr>
            <p:ph idx="1"/>
          </p:nvPr>
        </p:nvSpPr>
        <p:spPr>
          <a:xfrm>
            <a:off x="677334" y="1409351"/>
            <a:ext cx="8596668" cy="4632012"/>
          </a:xfrm>
        </p:spPr>
        <p:txBody>
          <a:bodyPr/>
          <a:lstStyle/>
          <a:p>
            <a:r>
              <a:rPr lang="en-US" dirty="0"/>
              <a:t>Planning Department is now open for business subject to Covid-19 guidance</a:t>
            </a:r>
          </a:p>
          <a:p>
            <a:r>
              <a:rPr lang="en-US" dirty="0"/>
              <a:t>Visits to the Planning Office is by pre-booked appointment.</a:t>
            </a:r>
          </a:p>
          <a:p>
            <a:r>
              <a:rPr lang="en-US" dirty="0"/>
              <a:t>Planning Clinics continue by phone</a:t>
            </a:r>
          </a:p>
          <a:p>
            <a:r>
              <a:rPr lang="en-US" dirty="0"/>
              <a:t>Work continued on all draft development plans</a:t>
            </a:r>
          </a:p>
          <a:p>
            <a:r>
              <a:rPr lang="en-IE" dirty="0"/>
              <a:t>Built Heritage Investment Scheme -14 grant offers –allocation is €98,000</a:t>
            </a:r>
          </a:p>
          <a:p>
            <a:r>
              <a:rPr lang="en-IE" dirty="0"/>
              <a:t>Historic Structures Fund - Grant allocation of €40,000 was approved </a:t>
            </a:r>
            <a:endParaRPr lang="en-US" dirty="0"/>
          </a:p>
          <a:p>
            <a:endParaRPr lang="en-US" dirty="0"/>
          </a:p>
          <a:p>
            <a:endParaRPr lang="en-US" dirty="0"/>
          </a:p>
          <a:p>
            <a:endParaRPr lang="en-US" dirty="0"/>
          </a:p>
          <a:p>
            <a:endParaRPr lang="en-IE" dirty="0"/>
          </a:p>
        </p:txBody>
      </p:sp>
      <p:graphicFrame>
        <p:nvGraphicFramePr>
          <p:cNvPr id="4" name="Table 3">
            <a:extLst>
              <a:ext uri="{FF2B5EF4-FFF2-40B4-BE49-F238E27FC236}">
                <a16:creationId xmlns:a16="http://schemas.microsoft.com/office/drawing/2014/main" id="{9AB6EFA5-6ABD-4461-BC2F-DC90BB666DD9}"/>
              </a:ext>
            </a:extLst>
          </p:cNvPr>
          <p:cNvGraphicFramePr>
            <a:graphicFrameLocks noGrp="1"/>
          </p:cNvGraphicFramePr>
          <p:nvPr>
            <p:extLst>
              <p:ext uri="{D42A27DB-BD31-4B8C-83A1-F6EECF244321}">
                <p14:modId xmlns:p14="http://schemas.microsoft.com/office/powerpoint/2010/main" val="2668409110"/>
              </p:ext>
            </p:extLst>
          </p:nvPr>
        </p:nvGraphicFramePr>
        <p:xfrm>
          <a:off x="2230279" y="4009937"/>
          <a:ext cx="5491480" cy="1837188"/>
        </p:xfrm>
        <a:graphic>
          <a:graphicData uri="http://schemas.openxmlformats.org/drawingml/2006/table">
            <a:tbl>
              <a:tblPr firstRow="1" firstCol="1" bandRow="1">
                <a:tableStyleId>{5C22544A-7EE6-4342-B048-85BDC9FD1C3A}</a:tableStyleId>
              </a:tblPr>
              <a:tblGrid>
                <a:gridCol w="3338195">
                  <a:extLst>
                    <a:ext uri="{9D8B030D-6E8A-4147-A177-3AD203B41FA5}">
                      <a16:colId xmlns:a16="http://schemas.microsoft.com/office/drawing/2014/main" val="3560477209"/>
                    </a:ext>
                  </a:extLst>
                </a:gridCol>
                <a:gridCol w="1076325">
                  <a:extLst>
                    <a:ext uri="{9D8B030D-6E8A-4147-A177-3AD203B41FA5}">
                      <a16:colId xmlns:a16="http://schemas.microsoft.com/office/drawing/2014/main" val="617093917"/>
                    </a:ext>
                  </a:extLst>
                </a:gridCol>
                <a:gridCol w="1076960">
                  <a:extLst>
                    <a:ext uri="{9D8B030D-6E8A-4147-A177-3AD203B41FA5}">
                      <a16:colId xmlns:a16="http://schemas.microsoft.com/office/drawing/2014/main" val="2513242887"/>
                    </a:ext>
                  </a:extLst>
                </a:gridCol>
              </a:tblGrid>
              <a:tr h="429243">
                <a:tc>
                  <a:txBody>
                    <a:bodyPr/>
                    <a:lstStyle/>
                    <a:p>
                      <a:pPr algn="ctr">
                        <a:lnSpc>
                          <a:spcPct val="115000"/>
                        </a:lnSpc>
                        <a:spcAft>
                          <a:spcPts val="0"/>
                        </a:spcAft>
                      </a:pPr>
                      <a:r>
                        <a:rPr lang="en-IE" sz="1200" u="sng">
                          <a:effectLst/>
                        </a:rPr>
                        <a:t>Planning Summary</a:t>
                      </a:r>
                      <a:endParaRPr lang="en-IE" sz="1100">
                        <a:effectLst/>
                      </a:endParaRPr>
                    </a:p>
                    <a:p>
                      <a:pPr algn="just">
                        <a:lnSpc>
                          <a:spcPct val="115000"/>
                        </a:lnSpc>
                        <a:spcAft>
                          <a:spcPts val="0"/>
                        </a:spcAft>
                      </a:pPr>
                      <a:r>
                        <a:rPr lang="en-IE" sz="12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IE" sz="1200" u="sng">
                          <a:effectLst/>
                        </a:rPr>
                        <a:t>TOTAL</a:t>
                      </a:r>
                      <a:endParaRPr lang="en-IE" sz="1100">
                        <a:effectLst/>
                      </a:endParaRPr>
                    </a:p>
                    <a:p>
                      <a:pPr algn="ctr">
                        <a:lnSpc>
                          <a:spcPct val="115000"/>
                        </a:lnSpc>
                        <a:spcAft>
                          <a:spcPts val="0"/>
                        </a:spcAft>
                      </a:pPr>
                      <a:r>
                        <a:rPr lang="en-IE" sz="1000">
                          <a:effectLst/>
                        </a:rPr>
                        <a:t>(to June 19)</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IE" sz="1200" u="sng" dirty="0">
                          <a:effectLst/>
                        </a:rPr>
                        <a:t>TOTAL</a:t>
                      </a:r>
                      <a:endParaRPr lang="en-IE" sz="1100" dirty="0">
                        <a:effectLst/>
                      </a:endParaRPr>
                    </a:p>
                    <a:p>
                      <a:pPr algn="ctr">
                        <a:lnSpc>
                          <a:spcPct val="115000"/>
                        </a:lnSpc>
                        <a:spcAft>
                          <a:spcPts val="0"/>
                        </a:spcAft>
                      </a:pPr>
                      <a:r>
                        <a:rPr lang="en-IE" sz="1000" dirty="0">
                          <a:effectLst/>
                        </a:rPr>
                        <a:t>(to June 2020)</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90261145"/>
                  </a:ext>
                </a:extLst>
              </a:tr>
              <a:tr h="201135">
                <a:tc>
                  <a:txBody>
                    <a:bodyPr/>
                    <a:lstStyle/>
                    <a:p>
                      <a:pPr algn="l">
                        <a:lnSpc>
                          <a:spcPct val="115000"/>
                        </a:lnSpc>
                        <a:spcAft>
                          <a:spcPts val="0"/>
                        </a:spcAft>
                      </a:pPr>
                      <a:r>
                        <a:rPr lang="en-IE" sz="1200">
                          <a:effectLst/>
                        </a:rPr>
                        <a:t>Planning Applications Received</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IE" sz="1200">
                          <a:effectLst/>
                        </a:rPr>
                        <a:t>71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IE" sz="1200">
                          <a:effectLst/>
                        </a:rPr>
                        <a:t>80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75919782"/>
                  </a:ext>
                </a:extLst>
              </a:tr>
              <a:tr h="201135">
                <a:tc>
                  <a:txBody>
                    <a:bodyPr/>
                    <a:lstStyle/>
                    <a:p>
                      <a:pPr algn="l">
                        <a:lnSpc>
                          <a:spcPct val="115000"/>
                        </a:lnSpc>
                        <a:spcAft>
                          <a:spcPts val="0"/>
                        </a:spcAft>
                      </a:pPr>
                      <a:r>
                        <a:rPr lang="en-IE" sz="1200">
                          <a:effectLst/>
                        </a:rPr>
                        <a:t>Planning Applications Granted</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IE" sz="1200">
                          <a:effectLst/>
                        </a:rPr>
                        <a:t>61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IE" sz="1200">
                          <a:effectLst/>
                        </a:rPr>
                        <a:t>57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7034356"/>
                  </a:ext>
                </a:extLst>
              </a:tr>
              <a:tr h="201135">
                <a:tc>
                  <a:txBody>
                    <a:bodyPr/>
                    <a:lstStyle/>
                    <a:p>
                      <a:pPr algn="l">
                        <a:lnSpc>
                          <a:spcPct val="115000"/>
                        </a:lnSpc>
                        <a:spcAft>
                          <a:spcPts val="0"/>
                        </a:spcAft>
                      </a:pPr>
                      <a:r>
                        <a:rPr lang="en-IE" sz="1200">
                          <a:effectLst/>
                        </a:rPr>
                        <a:t>Planning Applications Refused</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IE" sz="1200">
                          <a:effectLst/>
                        </a:rPr>
                        <a:t>5</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IE" sz="1200">
                          <a:effectLst/>
                        </a:rPr>
                        <a:t>11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67814112"/>
                  </a:ext>
                </a:extLst>
              </a:tr>
              <a:tr h="201135">
                <a:tc>
                  <a:txBody>
                    <a:bodyPr/>
                    <a:lstStyle/>
                    <a:p>
                      <a:pPr algn="l">
                        <a:lnSpc>
                          <a:spcPct val="115000"/>
                        </a:lnSpc>
                        <a:spcAft>
                          <a:spcPts val="0"/>
                        </a:spcAft>
                      </a:pPr>
                      <a:r>
                        <a:rPr lang="en-IE" sz="1200">
                          <a:effectLst/>
                        </a:rPr>
                        <a:t>Complaints Received</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IE" sz="1200">
                          <a:effectLst/>
                        </a:rPr>
                        <a:t>66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IE" sz="1200">
                          <a:effectLst/>
                        </a:rPr>
                        <a:t>47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02995113"/>
                  </a:ext>
                </a:extLst>
              </a:tr>
              <a:tr h="201135">
                <a:tc>
                  <a:txBody>
                    <a:bodyPr/>
                    <a:lstStyle/>
                    <a:p>
                      <a:pPr algn="l">
                        <a:lnSpc>
                          <a:spcPct val="115000"/>
                        </a:lnSpc>
                        <a:spcAft>
                          <a:spcPts val="0"/>
                        </a:spcAft>
                      </a:pPr>
                      <a:r>
                        <a:rPr lang="en-IE" sz="1200">
                          <a:effectLst/>
                        </a:rPr>
                        <a:t>Warning Letters Issued</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IE" sz="1200">
                          <a:effectLst/>
                        </a:rPr>
                        <a:t>72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IE" sz="1200">
                          <a:effectLst/>
                        </a:rPr>
                        <a:t>40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093116035"/>
                  </a:ext>
                </a:extLst>
              </a:tr>
              <a:tr h="201135">
                <a:tc>
                  <a:txBody>
                    <a:bodyPr/>
                    <a:lstStyle/>
                    <a:p>
                      <a:pPr algn="l">
                        <a:lnSpc>
                          <a:spcPct val="115000"/>
                        </a:lnSpc>
                        <a:spcAft>
                          <a:spcPts val="0"/>
                        </a:spcAft>
                      </a:pPr>
                      <a:r>
                        <a:rPr lang="en-IE" sz="1200">
                          <a:effectLst/>
                        </a:rPr>
                        <a:t>Enforcements Notices Issued</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IE" sz="1200">
                          <a:effectLst/>
                        </a:rPr>
                        <a:t>21</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IE" sz="1200">
                          <a:effectLst/>
                        </a:rPr>
                        <a:t>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99944059"/>
                  </a:ext>
                </a:extLst>
              </a:tr>
              <a:tr h="201135">
                <a:tc>
                  <a:txBody>
                    <a:bodyPr/>
                    <a:lstStyle/>
                    <a:p>
                      <a:pPr algn="l">
                        <a:lnSpc>
                          <a:spcPct val="115000"/>
                        </a:lnSpc>
                        <a:spcAft>
                          <a:spcPts val="0"/>
                        </a:spcAft>
                      </a:pPr>
                      <a:r>
                        <a:rPr lang="en-IE" sz="1200">
                          <a:effectLst/>
                        </a:rPr>
                        <a:t>Cases closed</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IE" sz="1200">
                          <a:effectLst/>
                        </a:rPr>
                        <a:t>67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IE" sz="1200" dirty="0">
                          <a:effectLst/>
                        </a:rPr>
                        <a:t>30</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61609571"/>
                  </a:ext>
                </a:extLst>
              </a:tr>
            </a:tbl>
          </a:graphicData>
        </a:graphic>
      </p:graphicFrame>
    </p:spTree>
    <p:extLst>
      <p:ext uri="{BB962C8B-B14F-4D97-AF65-F5344CB8AC3E}">
        <p14:creationId xmlns:p14="http://schemas.microsoft.com/office/powerpoint/2010/main" val="2694399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6721F-1715-41B2-9CB9-5668E0D3AE4B}"/>
              </a:ext>
            </a:extLst>
          </p:cNvPr>
          <p:cNvSpPr>
            <a:spLocks noGrp="1"/>
          </p:cNvSpPr>
          <p:nvPr>
            <p:ph type="title"/>
          </p:nvPr>
        </p:nvSpPr>
        <p:spPr/>
        <p:txBody>
          <a:bodyPr/>
          <a:lstStyle/>
          <a:p>
            <a:r>
              <a:rPr lang="en-IE" dirty="0"/>
              <a:t>Environment </a:t>
            </a:r>
          </a:p>
        </p:txBody>
      </p:sp>
      <p:sp>
        <p:nvSpPr>
          <p:cNvPr id="3" name="Content Placeholder 2">
            <a:extLst>
              <a:ext uri="{FF2B5EF4-FFF2-40B4-BE49-F238E27FC236}">
                <a16:creationId xmlns:a16="http://schemas.microsoft.com/office/drawing/2014/main" id="{E59E0841-A6C4-40C7-AA7B-5E869698B29E}"/>
              </a:ext>
            </a:extLst>
          </p:cNvPr>
          <p:cNvSpPr>
            <a:spLocks noGrp="1"/>
          </p:cNvSpPr>
          <p:nvPr>
            <p:ph sz="half" idx="1"/>
          </p:nvPr>
        </p:nvSpPr>
        <p:spPr>
          <a:xfrm>
            <a:off x="677334" y="1275127"/>
            <a:ext cx="4184035" cy="5327009"/>
          </a:xfrm>
        </p:spPr>
        <p:txBody>
          <a:bodyPr>
            <a:normAutofit/>
          </a:bodyPr>
          <a:lstStyle/>
          <a:p>
            <a:r>
              <a:rPr lang="en-US" sz="1400" dirty="0"/>
              <a:t>Dunmore Recycling and Waste Disposal Centre, as an essential service,  remained open </a:t>
            </a:r>
          </a:p>
          <a:p>
            <a:r>
              <a:rPr lang="en-US" sz="1400" dirty="0"/>
              <a:t>10-week period to the end of May there were 14,427 visits</a:t>
            </a:r>
          </a:p>
          <a:p>
            <a:r>
              <a:rPr lang="en-US" sz="1400" dirty="0"/>
              <a:t>903 </a:t>
            </a:r>
            <a:r>
              <a:rPr lang="en-US" sz="1400" dirty="0" err="1"/>
              <a:t>tonnes</a:t>
            </a:r>
            <a:r>
              <a:rPr lang="en-US" sz="1400" dirty="0"/>
              <a:t> of waste and recycling material were received an increase of 5%. </a:t>
            </a:r>
          </a:p>
          <a:p>
            <a:r>
              <a:rPr lang="en-US" sz="1400" dirty="0"/>
              <a:t>Recycling Bring Banks - between 15</a:t>
            </a:r>
            <a:r>
              <a:rPr lang="en-US" sz="1400" baseline="30000" dirty="0"/>
              <a:t>th</a:t>
            </a:r>
            <a:r>
              <a:rPr lang="en-US" sz="1400" dirty="0"/>
              <a:t> March and end of May -56.5% increase.  604 </a:t>
            </a:r>
            <a:r>
              <a:rPr lang="en-US" sz="1400" dirty="0" err="1"/>
              <a:t>tonnes</a:t>
            </a:r>
            <a:r>
              <a:rPr lang="en-US" sz="1400" dirty="0"/>
              <a:t> compared to 387 </a:t>
            </a:r>
            <a:r>
              <a:rPr lang="en-US" sz="1400" dirty="0" err="1"/>
              <a:t>tonnes</a:t>
            </a:r>
            <a:r>
              <a:rPr lang="en-US" sz="1400" dirty="0"/>
              <a:t> for the same period in 2019.</a:t>
            </a:r>
          </a:p>
          <a:p>
            <a:r>
              <a:rPr lang="en-US" sz="1400" dirty="0"/>
              <a:t>Increase dog fouling incidences - pilot community dog fouling project began on the 18</a:t>
            </a:r>
            <a:r>
              <a:rPr lang="en-US" sz="1400" baseline="30000" dirty="0"/>
              <a:t>th</a:t>
            </a:r>
            <a:r>
              <a:rPr lang="en-US" sz="1400" dirty="0"/>
              <a:t> of May </a:t>
            </a:r>
          </a:p>
          <a:p>
            <a:r>
              <a:rPr lang="en-US" sz="1400" dirty="0"/>
              <a:t>Veterinary Section - busy during the COVID 19 restriction providing services to the slaughterhouses - increase in throughput of circa 10% in </a:t>
            </a:r>
            <a:r>
              <a:rPr lang="en-US" sz="1400" dirty="0" err="1"/>
              <a:t>abbatoires</a:t>
            </a:r>
            <a:r>
              <a:rPr lang="en-US" sz="1400" dirty="0"/>
              <a:t> 2020 v 2019.</a:t>
            </a:r>
            <a:endParaRPr lang="en-IE" sz="1400" dirty="0"/>
          </a:p>
          <a:p>
            <a:pPr marL="0" indent="0">
              <a:buNone/>
            </a:pPr>
            <a:r>
              <a:rPr lang="en-US" sz="1400" dirty="0"/>
              <a:t> </a:t>
            </a:r>
          </a:p>
          <a:p>
            <a:endParaRPr lang="en-US" sz="1400" dirty="0"/>
          </a:p>
          <a:p>
            <a:endParaRPr lang="en-IE" sz="1400" dirty="0"/>
          </a:p>
        </p:txBody>
      </p:sp>
      <p:pic>
        <p:nvPicPr>
          <p:cNvPr id="5" name="Content Placeholder 4">
            <a:extLst>
              <a:ext uri="{FF2B5EF4-FFF2-40B4-BE49-F238E27FC236}">
                <a16:creationId xmlns:a16="http://schemas.microsoft.com/office/drawing/2014/main" id="{6AC4A81F-941A-4CAD-A7D6-350E090ABE0B}"/>
              </a:ext>
            </a:extLst>
          </p:cNvPr>
          <p:cNvPicPr>
            <a:picLocks noGrp="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026355" y="1195653"/>
            <a:ext cx="3732500" cy="4747947"/>
          </a:xfrm>
          <a:prstGeom prst="rect">
            <a:avLst/>
          </a:prstGeom>
        </p:spPr>
      </p:pic>
    </p:spTree>
    <p:extLst>
      <p:ext uri="{BB962C8B-B14F-4D97-AF65-F5344CB8AC3E}">
        <p14:creationId xmlns:p14="http://schemas.microsoft.com/office/powerpoint/2010/main" val="21706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051EC-7C6C-4136-9F23-8D33B2CC7E88}"/>
              </a:ext>
            </a:extLst>
          </p:cNvPr>
          <p:cNvSpPr>
            <a:spLocks noGrp="1"/>
          </p:cNvSpPr>
          <p:nvPr>
            <p:ph type="title"/>
          </p:nvPr>
        </p:nvSpPr>
        <p:spPr>
          <a:xfrm>
            <a:off x="677334" y="609600"/>
            <a:ext cx="8596668" cy="959141"/>
          </a:xfrm>
        </p:spPr>
        <p:txBody>
          <a:bodyPr/>
          <a:lstStyle/>
          <a:p>
            <a:r>
              <a:rPr lang="en-IE" dirty="0"/>
              <a:t>Parks, Open Spaces </a:t>
            </a:r>
          </a:p>
        </p:txBody>
      </p:sp>
      <p:sp>
        <p:nvSpPr>
          <p:cNvPr id="3" name="Content Placeholder 2">
            <a:extLst>
              <a:ext uri="{FF2B5EF4-FFF2-40B4-BE49-F238E27FC236}">
                <a16:creationId xmlns:a16="http://schemas.microsoft.com/office/drawing/2014/main" id="{86B35DA2-4ED8-4480-BD8D-EE47C68F3CAB}"/>
              </a:ext>
            </a:extLst>
          </p:cNvPr>
          <p:cNvSpPr>
            <a:spLocks noGrp="1"/>
          </p:cNvSpPr>
          <p:nvPr>
            <p:ph idx="1"/>
          </p:nvPr>
        </p:nvSpPr>
        <p:spPr>
          <a:xfrm>
            <a:off x="677334" y="1778467"/>
            <a:ext cx="8596668" cy="4262896"/>
          </a:xfrm>
        </p:spPr>
        <p:txBody>
          <a:bodyPr/>
          <a:lstStyle/>
          <a:p>
            <a:r>
              <a:rPr lang="en-IE" dirty="0"/>
              <a:t>Playgrounds remained closed – all open now</a:t>
            </a:r>
          </a:p>
          <a:p>
            <a:r>
              <a:rPr lang="en-IE" dirty="0"/>
              <a:t>Work has resumed on the new amenity area in </a:t>
            </a:r>
            <a:r>
              <a:rPr lang="en-IE" dirty="0" err="1"/>
              <a:t>Ferrybank</a:t>
            </a:r>
            <a:r>
              <a:rPr lang="en-IE" dirty="0"/>
              <a:t> </a:t>
            </a:r>
          </a:p>
          <a:p>
            <a:r>
              <a:rPr lang="en-IE" dirty="0"/>
              <a:t>Woodstock remained open for locals to enjoy – now fully open to the public</a:t>
            </a:r>
          </a:p>
          <a:p>
            <a:r>
              <a:rPr lang="en-IE" dirty="0"/>
              <a:t>Grass cutting has resumed across the County</a:t>
            </a:r>
          </a:p>
          <a:p>
            <a:r>
              <a:rPr lang="en-IE" dirty="0"/>
              <a:t>Amenity Grants approved at June meeting </a:t>
            </a:r>
          </a:p>
          <a:p>
            <a:endParaRPr lang="en-IE" dirty="0"/>
          </a:p>
        </p:txBody>
      </p:sp>
      <p:pic>
        <p:nvPicPr>
          <p:cNvPr id="4" name="Picture 3">
            <a:extLst>
              <a:ext uri="{FF2B5EF4-FFF2-40B4-BE49-F238E27FC236}">
                <a16:creationId xmlns:a16="http://schemas.microsoft.com/office/drawing/2014/main" id="{C9A04402-F6E9-41A3-B5CE-B3F667994B1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371" y="4271284"/>
            <a:ext cx="1384183" cy="1770078"/>
          </a:xfrm>
          <a:prstGeom prst="rect">
            <a:avLst/>
          </a:prstGeom>
          <a:noFill/>
          <a:ln>
            <a:noFill/>
          </a:ln>
        </p:spPr>
      </p:pic>
      <p:pic>
        <p:nvPicPr>
          <p:cNvPr id="5" name="Picture 4">
            <a:extLst>
              <a:ext uri="{FF2B5EF4-FFF2-40B4-BE49-F238E27FC236}">
                <a16:creationId xmlns:a16="http://schemas.microsoft.com/office/drawing/2014/main" id="{195FE4C2-0E40-43B9-B4F3-5B999A20918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6202" y="4271283"/>
            <a:ext cx="2004969" cy="1770079"/>
          </a:xfrm>
          <a:prstGeom prst="rect">
            <a:avLst/>
          </a:prstGeom>
          <a:noFill/>
          <a:ln>
            <a:noFill/>
          </a:ln>
        </p:spPr>
      </p:pic>
      <p:pic>
        <p:nvPicPr>
          <p:cNvPr id="6" name="Picture 5">
            <a:extLst>
              <a:ext uri="{FF2B5EF4-FFF2-40B4-BE49-F238E27FC236}">
                <a16:creationId xmlns:a16="http://schemas.microsoft.com/office/drawing/2014/main" id="{E8E6A989-3479-4E32-AEE0-695AAC76318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36734" y="4271283"/>
            <a:ext cx="3271705" cy="1770079"/>
          </a:xfrm>
          <a:prstGeom prst="rect">
            <a:avLst/>
          </a:prstGeom>
          <a:noFill/>
          <a:ln>
            <a:noFill/>
          </a:ln>
        </p:spPr>
      </p:pic>
    </p:spTree>
    <p:extLst>
      <p:ext uri="{BB962C8B-B14F-4D97-AF65-F5344CB8AC3E}">
        <p14:creationId xmlns:p14="http://schemas.microsoft.com/office/powerpoint/2010/main" val="3588918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95A7D-9C0A-43E9-A8D3-556245409895}"/>
              </a:ext>
            </a:extLst>
          </p:cNvPr>
          <p:cNvSpPr>
            <a:spLocks noGrp="1"/>
          </p:cNvSpPr>
          <p:nvPr>
            <p:ph type="title"/>
          </p:nvPr>
        </p:nvSpPr>
        <p:spPr/>
        <p:txBody>
          <a:bodyPr/>
          <a:lstStyle/>
          <a:p>
            <a:r>
              <a:rPr lang="en-IE" dirty="0"/>
              <a:t>Libraries</a:t>
            </a:r>
          </a:p>
        </p:txBody>
      </p:sp>
      <p:sp>
        <p:nvSpPr>
          <p:cNvPr id="3" name="Content Placeholder 2">
            <a:extLst>
              <a:ext uri="{FF2B5EF4-FFF2-40B4-BE49-F238E27FC236}">
                <a16:creationId xmlns:a16="http://schemas.microsoft.com/office/drawing/2014/main" id="{AC66933C-8CD4-4F89-B9FF-AFD27DA28007}"/>
              </a:ext>
            </a:extLst>
          </p:cNvPr>
          <p:cNvSpPr>
            <a:spLocks noGrp="1"/>
          </p:cNvSpPr>
          <p:nvPr>
            <p:ph idx="1"/>
          </p:nvPr>
        </p:nvSpPr>
        <p:spPr>
          <a:xfrm>
            <a:off x="677334" y="1400961"/>
            <a:ext cx="8596668" cy="4640401"/>
          </a:xfrm>
        </p:spPr>
        <p:txBody>
          <a:bodyPr>
            <a:normAutofit/>
          </a:bodyPr>
          <a:lstStyle/>
          <a:p>
            <a:pPr>
              <a:buFont typeface="Wingdings" panose="05000000000000000000" pitchFamily="2" charset="2"/>
              <a:buChar char="v"/>
            </a:pPr>
            <a:r>
              <a:rPr lang="en-US" dirty="0">
                <a:ea typeface="Calibri" panose="020F0502020204030204" pitchFamily="34" charset="0"/>
                <a:cs typeface="Times New Roman" panose="02020603050405020304" pitchFamily="18" charset="0"/>
              </a:rPr>
              <a:t>Door to Door delivery Service to Cocooning Library Members</a:t>
            </a:r>
          </a:p>
          <a:p>
            <a:pPr>
              <a:buFont typeface="Wingdings" panose="05000000000000000000" pitchFamily="2" charset="2"/>
              <a:buChar char="v"/>
            </a:pPr>
            <a:r>
              <a:rPr lang="en-IE" dirty="0"/>
              <a:t>Online services increased dramatically during lockdown</a:t>
            </a:r>
          </a:p>
          <a:p>
            <a:pPr>
              <a:buFont typeface="Wingdings" panose="05000000000000000000" pitchFamily="2" charset="2"/>
              <a:buChar char="v"/>
            </a:pPr>
            <a:r>
              <a:rPr lang="en-IE" dirty="0"/>
              <a:t>Contact &amp; Click service now available</a:t>
            </a:r>
          </a:p>
          <a:p>
            <a:pPr>
              <a:buFont typeface="Wingdings" panose="05000000000000000000" pitchFamily="2" charset="2"/>
              <a:buChar char="v"/>
            </a:pPr>
            <a:r>
              <a:rPr lang="en-IE" dirty="0"/>
              <a:t>Summer Stars Reading Adventure kicked off on 22nd June for children</a:t>
            </a:r>
          </a:p>
          <a:p>
            <a:pPr>
              <a:buFont typeface="Wingdings" panose="05000000000000000000" pitchFamily="2" charset="2"/>
              <a:buChar char="v"/>
            </a:pPr>
            <a:r>
              <a:rPr lang="en-IE" dirty="0"/>
              <a:t>Virtual and Radio </a:t>
            </a:r>
            <a:r>
              <a:rPr lang="en-IE" dirty="0" err="1"/>
              <a:t>Bookclubs</a:t>
            </a:r>
            <a:r>
              <a:rPr lang="en-IE" dirty="0"/>
              <a:t> with Sue Nunn for The Way It Is Book Club live on air, Tuesdays at 4.30pm.</a:t>
            </a:r>
          </a:p>
          <a:p>
            <a:pPr marL="0" indent="0">
              <a:buNone/>
            </a:pPr>
            <a:br>
              <a:rPr lang="en-IE" dirty="0"/>
            </a:br>
            <a:br>
              <a:rPr lang="en-IE" dirty="0"/>
            </a:br>
            <a:endParaRPr lang="en-IE" dirty="0"/>
          </a:p>
        </p:txBody>
      </p:sp>
      <p:pic>
        <p:nvPicPr>
          <p:cNvPr id="4" name="Content Placeholder 3">
            <a:extLst>
              <a:ext uri="{FF2B5EF4-FFF2-40B4-BE49-F238E27FC236}">
                <a16:creationId xmlns:a16="http://schemas.microsoft.com/office/drawing/2014/main" id="{998569C7-A4A3-41ED-89F5-709B69E22C51}"/>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rot="10800000">
            <a:off x="1510412" y="4335559"/>
            <a:ext cx="2535382" cy="1625138"/>
          </a:xfrm>
          <a:prstGeom prst="rect">
            <a:avLst/>
          </a:prstGeom>
        </p:spPr>
      </p:pic>
      <p:pic>
        <p:nvPicPr>
          <p:cNvPr id="6" name="Picture 5">
            <a:extLst>
              <a:ext uri="{FF2B5EF4-FFF2-40B4-BE49-F238E27FC236}">
                <a16:creationId xmlns:a16="http://schemas.microsoft.com/office/drawing/2014/main" id="{779ED119-ED95-46D1-9C18-94AEC1ACBCD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145903" y="3659347"/>
            <a:ext cx="2638425" cy="2301351"/>
          </a:xfrm>
          <a:prstGeom prst="rect">
            <a:avLst/>
          </a:prstGeom>
        </p:spPr>
      </p:pic>
    </p:spTree>
    <p:extLst>
      <p:ext uri="{BB962C8B-B14F-4D97-AF65-F5344CB8AC3E}">
        <p14:creationId xmlns:p14="http://schemas.microsoft.com/office/powerpoint/2010/main" val="2444936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1D5F2-7894-4EA8-922E-2E301647C442}"/>
              </a:ext>
            </a:extLst>
          </p:cNvPr>
          <p:cNvSpPr>
            <a:spLocks noGrp="1"/>
          </p:cNvSpPr>
          <p:nvPr>
            <p:ph type="title"/>
          </p:nvPr>
        </p:nvSpPr>
        <p:spPr>
          <a:xfrm>
            <a:off x="677334" y="609600"/>
            <a:ext cx="8596668" cy="799750"/>
          </a:xfrm>
        </p:spPr>
        <p:txBody>
          <a:bodyPr>
            <a:normAutofit fontScale="90000"/>
          </a:bodyPr>
          <a:lstStyle/>
          <a:p>
            <a:r>
              <a:rPr lang="en-IE" dirty="0"/>
              <a:t>Support to Business Local Enterprise Office</a:t>
            </a:r>
            <a:br>
              <a:rPr lang="en-IE" dirty="0"/>
            </a:br>
            <a:endParaRPr lang="en-IE" dirty="0"/>
          </a:p>
        </p:txBody>
      </p:sp>
      <p:sp>
        <p:nvSpPr>
          <p:cNvPr id="3" name="Content Placeholder 2">
            <a:extLst>
              <a:ext uri="{FF2B5EF4-FFF2-40B4-BE49-F238E27FC236}">
                <a16:creationId xmlns:a16="http://schemas.microsoft.com/office/drawing/2014/main" id="{ECE553A6-56A9-4D08-8F31-B38029AEF407}"/>
              </a:ext>
            </a:extLst>
          </p:cNvPr>
          <p:cNvSpPr>
            <a:spLocks noGrp="1"/>
          </p:cNvSpPr>
          <p:nvPr>
            <p:ph sz="half" idx="1"/>
          </p:nvPr>
        </p:nvSpPr>
        <p:spPr>
          <a:xfrm>
            <a:off x="677334" y="1518408"/>
            <a:ext cx="4184035" cy="4522954"/>
          </a:xfrm>
        </p:spPr>
        <p:txBody>
          <a:bodyPr>
            <a:normAutofit fontScale="85000" lnSpcReduction="10000"/>
          </a:bodyPr>
          <a:lstStyle/>
          <a:p>
            <a:pPr marL="0" indent="0">
              <a:buNone/>
            </a:pPr>
            <a:endParaRPr lang="en-US" dirty="0"/>
          </a:p>
          <a:p>
            <a:pPr marL="0" indent="0">
              <a:buNone/>
            </a:pPr>
            <a:r>
              <a:rPr lang="en-IE" b="1" dirty="0">
                <a:solidFill>
                  <a:srgbClr val="FF0000"/>
                </a:solidFill>
              </a:rPr>
              <a:t>Trading Online Vouchers </a:t>
            </a:r>
            <a:endParaRPr lang="en-US" dirty="0"/>
          </a:p>
          <a:p>
            <a:pPr marL="0" indent="0">
              <a:buNone/>
            </a:pPr>
            <a:r>
              <a:rPr lang="en-US" sz="1900" dirty="0">
                <a:solidFill>
                  <a:schemeClr val="accent1">
                    <a:lumMod val="75000"/>
                  </a:schemeClr>
                </a:solidFill>
              </a:rPr>
              <a:t>Under the Government’s National Digital Strategy, the expanded </a:t>
            </a:r>
            <a:r>
              <a:rPr lang="en-US" sz="1900" b="1" dirty="0">
                <a:solidFill>
                  <a:schemeClr val="accent1">
                    <a:lumMod val="75000"/>
                  </a:schemeClr>
                </a:solidFill>
              </a:rPr>
              <a:t>Trading Online Voucher Scheme</a:t>
            </a:r>
            <a:r>
              <a:rPr lang="en-US" sz="1900" dirty="0">
                <a:solidFill>
                  <a:schemeClr val="accent1">
                    <a:lumMod val="75000"/>
                  </a:schemeClr>
                </a:solidFill>
              </a:rPr>
              <a:t> helps small businesses with up to 10 employees to trade more online, boost sales and reach new markets. </a:t>
            </a:r>
            <a:r>
              <a:rPr lang="en-US" sz="1900" b="1" dirty="0">
                <a:solidFill>
                  <a:schemeClr val="accent1">
                    <a:lumMod val="75000"/>
                  </a:schemeClr>
                </a:solidFill>
              </a:rPr>
              <a:t>There is up to €2,500 available through the Local Enterprise Offices with co-funding of 10% from the business*</a:t>
            </a:r>
            <a:endParaRPr lang="en-US" sz="1900" dirty="0">
              <a:solidFill>
                <a:schemeClr val="accent1">
                  <a:lumMod val="75000"/>
                </a:schemeClr>
              </a:solidFill>
            </a:endParaRPr>
          </a:p>
          <a:p>
            <a:pPr marL="0" indent="0">
              <a:buNone/>
            </a:pPr>
            <a:endParaRPr lang="en-IE" b="1" dirty="0">
              <a:solidFill>
                <a:srgbClr val="FF0000"/>
              </a:solidFill>
            </a:endParaRPr>
          </a:p>
          <a:p>
            <a:pPr marL="0" indent="0">
              <a:buNone/>
            </a:pPr>
            <a:r>
              <a:rPr lang="en-IE" sz="1900" b="1" dirty="0">
                <a:solidFill>
                  <a:srgbClr val="FF0000"/>
                </a:solidFill>
              </a:rPr>
              <a:t>Business Continuity Vouchers</a:t>
            </a:r>
            <a:endParaRPr lang="en-US" sz="1900" dirty="0"/>
          </a:p>
          <a:p>
            <a:pPr marL="0" indent="0">
              <a:buNone/>
            </a:pPr>
            <a:r>
              <a:rPr lang="en-US" sz="1900" dirty="0"/>
              <a:t>The voucher is worth up to €2,500 in third party consultancy costs and can be used by companies and sole traders to develop short-term and long-term strategies to respond to the Covid-19 pandemic.</a:t>
            </a:r>
            <a:endParaRPr lang="en-IE" sz="1900" dirty="0"/>
          </a:p>
        </p:txBody>
      </p:sp>
      <p:sp>
        <p:nvSpPr>
          <p:cNvPr id="6" name="Content Placeholder 5">
            <a:extLst>
              <a:ext uri="{FF2B5EF4-FFF2-40B4-BE49-F238E27FC236}">
                <a16:creationId xmlns:a16="http://schemas.microsoft.com/office/drawing/2014/main" id="{BCBF0D54-5F6A-4D9B-A673-1FF6399F1EF6}"/>
              </a:ext>
            </a:extLst>
          </p:cNvPr>
          <p:cNvSpPr>
            <a:spLocks noGrp="1"/>
          </p:cNvSpPr>
          <p:nvPr>
            <p:ph sz="half" idx="2"/>
          </p:nvPr>
        </p:nvSpPr>
        <p:spPr>
          <a:xfrm>
            <a:off x="5089970" y="1518408"/>
            <a:ext cx="4184034" cy="4522955"/>
          </a:xfrm>
        </p:spPr>
        <p:txBody>
          <a:bodyPr>
            <a:normAutofit fontScale="85000" lnSpcReduction="10000"/>
          </a:bodyPr>
          <a:lstStyle/>
          <a:p>
            <a:endParaRPr lang="en-IE" dirty="0"/>
          </a:p>
          <a:p>
            <a:endParaRPr lang="en-IE" dirty="0">
              <a:solidFill>
                <a:schemeClr val="accent1">
                  <a:lumMod val="75000"/>
                </a:schemeClr>
              </a:solidFill>
            </a:endParaRPr>
          </a:p>
          <a:p>
            <a:r>
              <a:rPr lang="en-IE" sz="1900" dirty="0">
                <a:solidFill>
                  <a:schemeClr val="accent1">
                    <a:lumMod val="75000"/>
                  </a:schemeClr>
                </a:solidFill>
              </a:rPr>
              <a:t>106 Trading Online Vouchers approved;</a:t>
            </a:r>
          </a:p>
          <a:p>
            <a:r>
              <a:rPr lang="en-IE" sz="1900" dirty="0">
                <a:solidFill>
                  <a:schemeClr val="accent1">
                    <a:lumMod val="75000"/>
                  </a:schemeClr>
                </a:solidFill>
              </a:rPr>
              <a:t>190 live enquiries;</a:t>
            </a:r>
          </a:p>
          <a:p>
            <a:r>
              <a:rPr lang="en-IE" sz="1900" dirty="0">
                <a:solidFill>
                  <a:schemeClr val="accent1">
                    <a:lumMod val="75000"/>
                  </a:schemeClr>
                </a:solidFill>
              </a:rPr>
              <a:t>2020 allocation - 279 totalling €697,500.</a:t>
            </a:r>
          </a:p>
          <a:p>
            <a:endParaRPr lang="en-IE" sz="1900" dirty="0"/>
          </a:p>
          <a:p>
            <a:endParaRPr lang="en-IE" sz="1900" dirty="0"/>
          </a:p>
          <a:p>
            <a:endParaRPr lang="en-IE" sz="1900" dirty="0"/>
          </a:p>
          <a:p>
            <a:endParaRPr lang="en-IE" sz="1900" dirty="0"/>
          </a:p>
          <a:p>
            <a:r>
              <a:rPr lang="en-IE" sz="1900" dirty="0"/>
              <a:t>311 applications received; </a:t>
            </a:r>
          </a:p>
          <a:p>
            <a:r>
              <a:rPr lang="en-IE" sz="1900" dirty="0"/>
              <a:t>265 applications approved to date;</a:t>
            </a:r>
          </a:p>
          <a:p>
            <a:r>
              <a:rPr lang="en-IE" sz="1900" dirty="0"/>
              <a:t>Value of approvals: €634,000.</a:t>
            </a:r>
          </a:p>
          <a:p>
            <a:endParaRPr lang="en-IE" dirty="0"/>
          </a:p>
        </p:txBody>
      </p:sp>
    </p:spTree>
    <p:extLst>
      <p:ext uri="{BB962C8B-B14F-4D97-AF65-F5344CB8AC3E}">
        <p14:creationId xmlns:p14="http://schemas.microsoft.com/office/powerpoint/2010/main" val="3574622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E5E94-4A23-42F5-89E1-CDE437F54028}"/>
              </a:ext>
            </a:extLst>
          </p:cNvPr>
          <p:cNvSpPr>
            <a:spLocks noGrp="1"/>
          </p:cNvSpPr>
          <p:nvPr>
            <p:ph type="title"/>
          </p:nvPr>
        </p:nvSpPr>
        <p:spPr>
          <a:xfrm>
            <a:off x="683963" y="1467332"/>
            <a:ext cx="10515600" cy="754379"/>
          </a:xfrm>
        </p:spPr>
        <p:txBody>
          <a:bodyPr/>
          <a:lstStyle/>
          <a:p>
            <a:r>
              <a:rPr lang="en-IE" b="1" dirty="0">
                <a:solidFill>
                  <a:srgbClr val="FF0000"/>
                </a:solidFill>
              </a:rPr>
              <a:t>Restart Grant Applications</a:t>
            </a:r>
          </a:p>
        </p:txBody>
      </p:sp>
      <p:sp>
        <p:nvSpPr>
          <p:cNvPr id="3" name="Content Placeholder 2">
            <a:extLst>
              <a:ext uri="{FF2B5EF4-FFF2-40B4-BE49-F238E27FC236}">
                <a16:creationId xmlns:a16="http://schemas.microsoft.com/office/drawing/2014/main" id="{2AD701DA-ED56-4E47-AE5F-D72D89BAA086}"/>
              </a:ext>
            </a:extLst>
          </p:cNvPr>
          <p:cNvSpPr>
            <a:spLocks noGrp="1"/>
          </p:cNvSpPr>
          <p:nvPr>
            <p:ph idx="1"/>
          </p:nvPr>
        </p:nvSpPr>
        <p:spPr>
          <a:xfrm>
            <a:off x="683963" y="2261281"/>
            <a:ext cx="10515600" cy="4351338"/>
          </a:xfrm>
        </p:spPr>
        <p:txBody>
          <a:bodyPr/>
          <a:lstStyle/>
          <a:p>
            <a:endParaRPr lang="en-GB" dirty="0"/>
          </a:p>
          <a:p>
            <a:endParaRPr lang="en-IE" dirty="0"/>
          </a:p>
          <a:p>
            <a:endParaRPr lang="en-IE" dirty="0"/>
          </a:p>
          <a:p>
            <a:endParaRPr lang="en-GB" dirty="0"/>
          </a:p>
          <a:p>
            <a:endParaRPr lang="en-IE" dirty="0"/>
          </a:p>
        </p:txBody>
      </p:sp>
      <p:pic>
        <p:nvPicPr>
          <p:cNvPr id="4" name="Picture 3">
            <a:extLst>
              <a:ext uri="{FF2B5EF4-FFF2-40B4-BE49-F238E27FC236}">
                <a16:creationId xmlns:a16="http://schemas.microsoft.com/office/drawing/2014/main" id="{0A361B3A-0F76-415B-A407-968EFA9A5D7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485120" y="365124"/>
            <a:ext cx="868680" cy="754380"/>
          </a:xfrm>
          <a:prstGeom prst="rect">
            <a:avLst/>
          </a:prstGeom>
          <a:noFill/>
          <a:ln>
            <a:noFill/>
          </a:ln>
        </p:spPr>
      </p:pic>
      <p:graphicFrame>
        <p:nvGraphicFramePr>
          <p:cNvPr id="6" name="Table 5">
            <a:extLst>
              <a:ext uri="{FF2B5EF4-FFF2-40B4-BE49-F238E27FC236}">
                <a16:creationId xmlns:a16="http://schemas.microsoft.com/office/drawing/2014/main" id="{48B368C6-0D29-49A0-A535-05F76F4204E0}"/>
              </a:ext>
            </a:extLst>
          </p:cNvPr>
          <p:cNvGraphicFramePr>
            <a:graphicFrameLocks noGrp="1"/>
          </p:cNvGraphicFramePr>
          <p:nvPr>
            <p:extLst>
              <p:ext uri="{D42A27DB-BD31-4B8C-83A1-F6EECF244321}">
                <p14:modId xmlns:p14="http://schemas.microsoft.com/office/powerpoint/2010/main" val="3843522099"/>
              </p:ext>
            </p:extLst>
          </p:nvPr>
        </p:nvGraphicFramePr>
        <p:xfrm>
          <a:off x="992436" y="2569540"/>
          <a:ext cx="7930847" cy="2326942"/>
        </p:xfrm>
        <a:graphic>
          <a:graphicData uri="http://schemas.openxmlformats.org/drawingml/2006/table">
            <a:tbl>
              <a:tblPr>
                <a:tableStyleId>{5C22544A-7EE6-4342-B048-85BDC9FD1C3A}</a:tableStyleId>
              </a:tblPr>
              <a:tblGrid>
                <a:gridCol w="4966531">
                  <a:extLst>
                    <a:ext uri="{9D8B030D-6E8A-4147-A177-3AD203B41FA5}">
                      <a16:colId xmlns:a16="http://schemas.microsoft.com/office/drawing/2014/main" val="3980784425"/>
                    </a:ext>
                  </a:extLst>
                </a:gridCol>
                <a:gridCol w="2964316">
                  <a:extLst>
                    <a:ext uri="{9D8B030D-6E8A-4147-A177-3AD203B41FA5}">
                      <a16:colId xmlns:a16="http://schemas.microsoft.com/office/drawing/2014/main" val="673349466"/>
                    </a:ext>
                  </a:extLst>
                </a:gridCol>
              </a:tblGrid>
              <a:tr h="463946">
                <a:tc>
                  <a:txBody>
                    <a:bodyPr/>
                    <a:lstStyle/>
                    <a:p>
                      <a:pPr algn="l" fontAlgn="ctr"/>
                      <a:r>
                        <a:rPr lang="en-US" sz="2000" u="none" strike="noStrike" dirty="0">
                          <a:effectLst/>
                        </a:rPr>
                        <a:t>APPLICATIONS BEING ASSESSED</a:t>
                      </a:r>
                      <a:endParaRPr lang="en-US" sz="2000" b="1" i="0" u="none" strike="noStrike" dirty="0">
                        <a:effectLst/>
                        <a:latin typeface="Calibri" panose="020F0502020204030204" pitchFamily="34" charset="0"/>
                      </a:endParaRPr>
                    </a:p>
                  </a:txBody>
                  <a:tcPr marL="9525" marR="9525" marT="9525" marB="0" anchor="ctr"/>
                </a:tc>
                <a:tc>
                  <a:txBody>
                    <a:bodyPr/>
                    <a:lstStyle/>
                    <a:p>
                      <a:pPr algn="ctr" fontAlgn="ctr"/>
                      <a:r>
                        <a:rPr lang="en-IE" sz="2000" u="none" strike="noStrike" dirty="0">
                          <a:effectLst/>
                        </a:rPr>
                        <a:t>74</a:t>
                      </a:r>
                      <a:endParaRPr lang="en-IE" sz="2000" b="1" i="0" u="none" strike="noStrike" dirty="0">
                        <a:effectLst/>
                        <a:latin typeface="Calibri" panose="020F0502020204030204" pitchFamily="34" charset="0"/>
                      </a:endParaRPr>
                    </a:p>
                  </a:txBody>
                  <a:tcPr marL="9525" marR="9525" marT="9525" marB="0" anchor="ctr"/>
                </a:tc>
                <a:extLst>
                  <a:ext uri="{0D108BD9-81ED-4DB2-BD59-A6C34878D82A}">
                    <a16:rowId xmlns:a16="http://schemas.microsoft.com/office/drawing/2014/main" val="1712914392"/>
                  </a:ext>
                </a:extLst>
              </a:tr>
              <a:tr h="435428">
                <a:tc>
                  <a:txBody>
                    <a:bodyPr/>
                    <a:lstStyle/>
                    <a:p>
                      <a:pPr algn="l" fontAlgn="b"/>
                      <a:r>
                        <a:rPr lang="en-US" sz="2000" u="none" strike="noStrike" dirty="0">
                          <a:effectLst/>
                        </a:rPr>
                        <a:t>APPLICATIONS ASSESSED</a:t>
                      </a:r>
                      <a:endParaRPr lang="en-US" sz="2000" b="1" i="0" u="none" strike="noStrike" dirty="0">
                        <a:effectLst/>
                        <a:latin typeface="Calibri" panose="020F0502020204030204" pitchFamily="34" charset="0"/>
                      </a:endParaRPr>
                    </a:p>
                  </a:txBody>
                  <a:tcPr marL="9525" marR="9525" marT="9525" marB="0" anchor="b"/>
                </a:tc>
                <a:tc>
                  <a:txBody>
                    <a:bodyPr/>
                    <a:lstStyle/>
                    <a:p>
                      <a:pPr algn="ctr" fontAlgn="b"/>
                      <a:r>
                        <a:rPr lang="en-IE" sz="2000" b="0" i="0" u="none" strike="noStrike" dirty="0">
                          <a:effectLst/>
                          <a:latin typeface="Calibri" panose="020F0502020204030204" pitchFamily="34" charset="0"/>
                        </a:rPr>
                        <a:t>827</a:t>
                      </a:r>
                    </a:p>
                  </a:txBody>
                  <a:tcPr marL="9525" marR="9525" marT="9525" marB="0" anchor="b"/>
                </a:tc>
                <a:extLst>
                  <a:ext uri="{0D108BD9-81ED-4DB2-BD59-A6C34878D82A}">
                    <a16:rowId xmlns:a16="http://schemas.microsoft.com/office/drawing/2014/main" val="1911226923"/>
                  </a:ext>
                </a:extLst>
              </a:tr>
              <a:tr h="498653">
                <a:tc>
                  <a:txBody>
                    <a:bodyPr/>
                    <a:lstStyle/>
                    <a:p>
                      <a:pPr algn="l" fontAlgn="b"/>
                      <a:r>
                        <a:rPr lang="en-IE" sz="2000" u="none" strike="noStrike" dirty="0">
                          <a:effectLst/>
                        </a:rPr>
                        <a:t>APPLICATIONS PAID</a:t>
                      </a:r>
                      <a:endParaRPr lang="en-IE" sz="2000" b="1" i="0" u="none" strike="noStrike" dirty="0">
                        <a:effectLst/>
                        <a:latin typeface="Calibri" panose="020F0502020204030204" pitchFamily="34" charset="0"/>
                      </a:endParaRPr>
                    </a:p>
                  </a:txBody>
                  <a:tcPr marL="9525" marR="9525" marT="9525" marB="0" anchor="b"/>
                </a:tc>
                <a:tc>
                  <a:txBody>
                    <a:bodyPr/>
                    <a:lstStyle/>
                    <a:p>
                      <a:pPr algn="ctr" fontAlgn="b"/>
                      <a:r>
                        <a:rPr lang="en-IE" sz="2000" u="none" strike="noStrike" dirty="0">
                          <a:effectLst/>
                        </a:rPr>
                        <a:t>709</a:t>
                      </a:r>
                      <a:endParaRPr lang="en-IE" sz="2000" b="1"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1307688562"/>
                  </a:ext>
                </a:extLst>
              </a:tr>
              <a:tr h="430262">
                <a:tc>
                  <a:txBody>
                    <a:bodyPr/>
                    <a:lstStyle/>
                    <a:p>
                      <a:pPr algn="l" fontAlgn="b"/>
                      <a:r>
                        <a:rPr lang="en-IE" sz="2000" u="none" strike="noStrike" dirty="0">
                          <a:effectLst/>
                        </a:rPr>
                        <a:t>AMOUNT PAID</a:t>
                      </a:r>
                      <a:endParaRPr lang="en-IE" sz="2000" b="1" i="0" u="none" strike="noStrike" dirty="0">
                        <a:effectLst/>
                        <a:latin typeface="Calibri" panose="020F0502020204030204" pitchFamily="34" charset="0"/>
                      </a:endParaRPr>
                    </a:p>
                  </a:txBody>
                  <a:tcPr marL="9525" marR="9525" marT="9525" marB="0" anchor="b"/>
                </a:tc>
                <a:tc>
                  <a:txBody>
                    <a:bodyPr/>
                    <a:lstStyle/>
                    <a:p>
                      <a:pPr algn="ctr" fontAlgn="ctr"/>
                      <a:r>
                        <a:rPr lang="en-IE" sz="2000" u="none" strike="noStrike" dirty="0">
                          <a:effectLst/>
                        </a:rPr>
                        <a:t>€2,566,843</a:t>
                      </a:r>
                      <a:endParaRPr lang="en-IE" sz="2000" b="1" i="0" u="none" strike="noStrike" dirty="0">
                        <a:effectLst/>
                        <a:latin typeface="Calibri" panose="020F0502020204030204" pitchFamily="34" charset="0"/>
                      </a:endParaRPr>
                    </a:p>
                  </a:txBody>
                  <a:tcPr marL="9525" marR="9525" marT="9525" marB="0" anchor="ctr"/>
                </a:tc>
                <a:extLst>
                  <a:ext uri="{0D108BD9-81ED-4DB2-BD59-A6C34878D82A}">
                    <a16:rowId xmlns:a16="http://schemas.microsoft.com/office/drawing/2014/main" val="1222338968"/>
                  </a:ext>
                </a:extLst>
              </a:tr>
              <a:tr h="498653">
                <a:tc>
                  <a:txBody>
                    <a:bodyPr/>
                    <a:lstStyle/>
                    <a:p>
                      <a:pPr algn="l" fontAlgn="b"/>
                      <a:r>
                        <a:rPr lang="en-IE" sz="2000" b="1" u="none" strike="noStrike" dirty="0">
                          <a:effectLst/>
                        </a:rPr>
                        <a:t>GRAND TOTAL</a:t>
                      </a:r>
                      <a:endParaRPr lang="en-IE" sz="2000" b="1" i="0" u="none" strike="noStrike" dirty="0">
                        <a:effectLst/>
                        <a:latin typeface="Calibri" panose="020F0502020204030204" pitchFamily="34" charset="0"/>
                      </a:endParaRPr>
                    </a:p>
                  </a:txBody>
                  <a:tcPr marL="9525" marR="9525" marT="9525" marB="0" anchor="b"/>
                </a:tc>
                <a:tc>
                  <a:txBody>
                    <a:bodyPr/>
                    <a:lstStyle/>
                    <a:p>
                      <a:pPr algn="ctr" fontAlgn="b"/>
                      <a:r>
                        <a:rPr lang="en-IE" sz="2000" b="1" u="none" strike="noStrike" dirty="0">
                          <a:effectLst/>
                        </a:rPr>
                        <a:t>901</a:t>
                      </a:r>
                      <a:endParaRPr lang="en-IE" sz="2000" b="1"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935607841"/>
                  </a:ext>
                </a:extLst>
              </a:tr>
            </a:tbl>
          </a:graphicData>
        </a:graphic>
      </p:graphicFrame>
    </p:spTree>
    <p:extLst>
      <p:ext uri="{BB962C8B-B14F-4D97-AF65-F5344CB8AC3E}">
        <p14:creationId xmlns:p14="http://schemas.microsoft.com/office/powerpoint/2010/main" val="3479968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F3B0E-E5AA-45E8-BD99-D874CE65F277}"/>
              </a:ext>
            </a:extLst>
          </p:cNvPr>
          <p:cNvSpPr>
            <a:spLocks noGrp="1"/>
          </p:cNvSpPr>
          <p:nvPr>
            <p:ph type="title"/>
          </p:nvPr>
        </p:nvSpPr>
        <p:spPr>
          <a:xfrm>
            <a:off x="630038" y="199696"/>
            <a:ext cx="8596668" cy="1320800"/>
          </a:xfrm>
        </p:spPr>
        <p:txBody>
          <a:bodyPr>
            <a:normAutofit fontScale="90000"/>
          </a:bodyPr>
          <a:lstStyle/>
          <a:p>
            <a:r>
              <a:rPr lang="en-IE" sz="4000" b="1" dirty="0"/>
              <a:t>Community Call Helpline / Community Forum</a:t>
            </a:r>
            <a:br>
              <a:rPr lang="en-IE" sz="4000" b="1" dirty="0"/>
            </a:br>
            <a:endParaRPr lang="en-IE" dirty="0"/>
          </a:p>
        </p:txBody>
      </p:sp>
      <p:pic>
        <p:nvPicPr>
          <p:cNvPr id="4" name="Content Placeholder 3">
            <a:extLst>
              <a:ext uri="{FF2B5EF4-FFF2-40B4-BE49-F238E27FC236}">
                <a16:creationId xmlns:a16="http://schemas.microsoft.com/office/drawing/2014/main" id="{69DB4B86-CDE4-4F9D-B3CE-39B8898142C2}"/>
              </a:ext>
            </a:extLst>
          </p:cNvPr>
          <p:cNvPicPr>
            <a:picLocks noGrp="1"/>
          </p:cNvPicPr>
          <p:nvPr>
            <p:ph idx="1"/>
          </p:nvPr>
        </p:nvPicPr>
        <p:blipFill>
          <a:blip r:embed="rId2"/>
          <a:stretch>
            <a:fillRect/>
          </a:stretch>
        </p:blipFill>
        <p:spPr>
          <a:xfrm>
            <a:off x="1045029" y="1284514"/>
            <a:ext cx="9405257" cy="5050972"/>
          </a:xfrm>
          <a:prstGeom prst="rect">
            <a:avLst/>
          </a:prstGeom>
        </p:spPr>
      </p:pic>
    </p:spTree>
    <p:extLst>
      <p:ext uri="{BB962C8B-B14F-4D97-AF65-F5344CB8AC3E}">
        <p14:creationId xmlns:p14="http://schemas.microsoft.com/office/powerpoint/2010/main" val="1273887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1B8FC-D8CF-4F20-AC58-050B36B0A554}"/>
              </a:ext>
            </a:extLst>
          </p:cNvPr>
          <p:cNvSpPr>
            <a:spLocks noGrp="1"/>
          </p:cNvSpPr>
          <p:nvPr>
            <p:ph type="title"/>
          </p:nvPr>
        </p:nvSpPr>
        <p:spPr/>
        <p:txBody>
          <a:bodyPr/>
          <a:lstStyle/>
          <a:p>
            <a:r>
              <a:rPr lang="en-IE" dirty="0"/>
              <a:t>Re-opening City and County</a:t>
            </a:r>
          </a:p>
        </p:txBody>
      </p:sp>
      <p:sp>
        <p:nvSpPr>
          <p:cNvPr id="3" name="Content Placeholder 2">
            <a:extLst>
              <a:ext uri="{FF2B5EF4-FFF2-40B4-BE49-F238E27FC236}">
                <a16:creationId xmlns:a16="http://schemas.microsoft.com/office/drawing/2014/main" id="{72B65FA3-4E00-492D-90DA-FC19B5E0C4B5}"/>
              </a:ext>
            </a:extLst>
          </p:cNvPr>
          <p:cNvSpPr>
            <a:spLocks noGrp="1"/>
          </p:cNvSpPr>
          <p:nvPr>
            <p:ph sz="half" idx="1"/>
          </p:nvPr>
        </p:nvSpPr>
        <p:spPr/>
        <p:txBody>
          <a:bodyPr>
            <a:normAutofit fontScale="92500" lnSpcReduction="20000"/>
          </a:bodyPr>
          <a:lstStyle/>
          <a:p>
            <a:r>
              <a:rPr lang="en-IE" sz="2000" dirty="0"/>
              <a:t>Tourism Recovery Task Force</a:t>
            </a:r>
          </a:p>
          <a:p>
            <a:r>
              <a:rPr lang="en-IE" sz="2000" dirty="0"/>
              <a:t>Festivals</a:t>
            </a:r>
          </a:p>
          <a:p>
            <a:r>
              <a:rPr lang="en-IE" sz="2000" dirty="0"/>
              <a:t>Projects throughout the County – Town and Village COVID-19 works</a:t>
            </a:r>
          </a:p>
          <a:p>
            <a:r>
              <a:rPr lang="en-IE" sz="2000" dirty="0"/>
              <a:t>Re-start grant</a:t>
            </a:r>
          </a:p>
          <a:p>
            <a:r>
              <a:rPr lang="en-IE" sz="2000" dirty="0"/>
              <a:t>LEO grants</a:t>
            </a:r>
          </a:p>
          <a:p>
            <a:r>
              <a:rPr lang="en-IE" sz="2000" dirty="0"/>
              <a:t>Recommencement of Town &amp; Village, CLAR, ORIS </a:t>
            </a:r>
          </a:p>
          <a:p>
            <a:r>
              <a:rPr lang="en-GB" sz="2000"/>
              <a:t>Seeking </a:t>
            </a:r>
            <a:r>
              <a:rPr lang="en-GB" sz="2000" dirty="0"/>
              <a:t>Volunteers – Kilkenny Welcome Team</a:t>
            </a:r>
          </a:p>
          <a:p>
            <a:r>
              <a:rPr lang="en-GB" sz="2000" dirty="0"/>
              <a:t>Audio Guide – outdoor tour of Kilkenny City</a:t>
            </a:r>
            <a:endParaRPr lang="en-IE" sz="2000" dirty="0"/>
          </a:p>
          <a:p>
            <a:endParaRPr lang="en-IE" sz="2000" dirty="0"/>
          </a:p>
          <a:p>
            <a:endParaRPr lang="en-IE" dirty="0"/>
          </a:p>
          <a:p>
            <a:endParaRPr lang="en-IE" dirty="0"/>
          </a:p>
          <a:p>
            <a:endParaRPr lang="en-IE" dirty="0"/>
          </a:p>
        </p:txBody>
      </p:sp>
      <p:sp>
        <p:nvSpPr>
          <p:cNvPr id="4" name="Content Placeholder 3">
            <a:extLst>
              <a:ext uri="{FF2B5EF4-FFF2-40B4-BE49-F238E27FC236}">
                <a16:creationId xmlns:a16="http://schemas.microsoft.com/office/drawing/2014/main" id="{10F365E2-2A05-4811-BD69-CF559B326CD7}"/>
              </a:ext>
            </a:extLst>
          </p:cNvPr>
          <p:cNvSpPr>
            <a:spLocks noGrp="1"/>
          </p:cNvSpPr>
          <p:nvPr>
            <p:ph sz="half" idx="2"/>
          </p:nvPr>
        </p:nvSpPr>
        <p:spPr/>
        <p:txBody>
          <a:bodyPr>
            <a:normAutofit fontScale="92500" lnSpcReduction="20000"/>
          </a:bodyPr>
          <a:lstStyle/>
          <a:p>
            <a:r>
              <a:rPr lang="en-GB" sz="2000" dirty="0"/>
              <a:t>Shop Local Campaign July / August 2020 – outside broadcast</a:t>
            </a:r>
          </a:p>
          <a:p>
            <a:pPr lvl="1"/>
            <a:r>
              <a:rPr lang="en-GB" sz="2000" dirty="0"/>
              <a:t>7</a:t>
            </a:r>
            <a:r>
              <a:rPr lang="en-GB" sz="2000" baseline="30000" dirty="0"/>
              <a:t>th</a:t>
            </a:r>
            <a:r>
              <a:rPr lang="en-GB" sz="2000" dirty="0"/>
              <a:t> July - Kilkenny City</a:t>
            </a:r>
          </a:p>
          <a:p>
            <a:pPr lvl="1"/>
            <a:r>
              <a:rPr lang="en-GB" sz="2000" dirty="0"/>
              <a:t>16</a:t>
            </a:r>
            <a:r>
              <a:rPr lang="en-GB" sz="2000" baseline="30000" dirty="0"/>
              <a:t>th</a:t>
            </a:r>
            <a:r>
              <a:rPr lang="en-GB" sz="2000" dirty="0"/>
              <a:t> July – Thomastown</a:t>
            </a:r>
          </a:p>
          <a:p>
            <a:pPr lvl="1"/>
            <a:r>
              <a:rPr lang="en-GB" sz="2000" dirty="0"/>
              <a:t>21</a:t>
            </a:r>
            <a:r>
              <a:rPr lang="en-GB" sz="2000" baseline="30000" dirty="0"/>
              <a:t>st</a:t>
            </a:r>
            <a:r>
              <a:rPr lang="en-GB" sz="2000" dirty="0"/>
              <a:t> July – </a:t>
            </a:r>
            <a:r>
              <a:rPr lang="en-GB" sz="2000" dirty="0" err="1"/>
              <a:t>Castlecomer</a:t>
            </a:r>
            <a:endParaRPr lang="en-GB" sz="2000" dirty="0"/>
          </a:p>
          <a:p>
            <a:pPr lvl="1"/>
            <a:r>
              <a:rPr lang="en-GB" sz="2000" dirty="0"/>
              <a:t>30</a:t>
            </a:r>
            <a:r>
              <a:rPr lang="en-GB" sz="2000" baseline="30000" dirty="0"/>
              <a:t>th</a:t>
            </a:r>
            <a:r>
              <a:rPr lang="en-GB" sz="2000" dirty="0"/>
              <a:t> July – Kilkenny City</a:t>
            </a:r>
          </a:p>
          <a:p>
            <a:pPr lvl="1"/>
            <a:r>
              <a:rPr lang="en-GB" sz="2000" dirty="0"/>
              <a:t>4</a:t>
            </a:r>
            <a:r>
              <a:rPr lang="en-GB" sz="2000" baseline="30000" dirty="0"/>
              <a:t>th</a:t>
            </a:r>
            <a:r>
              <a:rPr lang="en-GB" sz="2000" dirty="0"/>
              <a:t> August - </a:t>
            </a:r>
            <a:r>
              <a:rPr lang="en-GB" sz="2000" dirty="0" err="1"/>
              <a:t>Piltown</a:t>
            </a:r>
            <a:endParaRPr lang="en-IE" dirty="0"/>
          </a:p>
        </p:txBody>
      </p:sp>
    </p:spTree>
    <p:extLst>
      <p:ext uri="{BB962C8B-B14F-4D97-AF65-F5344CB8AC3E}">
        <p14:creationId xmlns:p14="http://schemas.microsoft.com/office/powerpoint/2010/main" val="475778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9D9D3-C0B7-4C95-AD9F-3378B7763AAD}"/>
              </a:ext>
            </a:extLst>
          </p:cNvPr>
          <p:cNvSpPr>
            <a:spLocks noGrp="1"/>
          </p:cNvSpPr>
          <p:nvPr>
            <p:ph type="title"/>
          </p:nvPr>
        </p:nvSpPr>
        <p:spPr/>
        <p:txBody>
          <a:bodyPr/>
          <a:lstStyle/>
          <a:p>
            <a:r>
              <a:rPr lang="en-IE" dirty="0"/>
              <a:t>Re-opening the City</a:t>
            </a:r>
          </a:p>
        </p:txBody>
      </p:sp>
      <p:pic>
        <p:nvPicPr>
          <p:cNvPr id="4" name="Content Placeholder 3">
            <a:extLst>
              <a:ext uri="{FF2B5EF4-FFF2-40B4-BE49-F238E27FC236}">
                <a16:creationId xmlns:a16="http://schemas.microsoft.com/office/drawing/2014/main" id="{DB5CEFD8-1789-47CB-B18E-8CECADA525EC}"/>
              </a:ext>
            </a:extLst>
          </p:cNvPr>
          <p:cNvPicPr>
            <a:picLocks noGrp="1" noChangeAspect="1"/>
          </p:cNvPicPr>
          <p:nvPr>
            <p:ph sz="half" idx="1"/>
          </p:nvPr>
        </p:nvPicPr>
        <p:blipFill>
          <a:blip r:embed="rId2"/>
          <a:stretch>
            <a:fillRect/>
          </a:stretch>
        </p:blipFill>
        <p:spPr>
          <a:xfrm>
            <a:off x="1392892" y="2160588"/>
            <a:ext cx="2753004" cy="3881437"/>
          </a:xfrm>
          <a:prstGeom prst="rect">
            <a:avLst/>
          </a:prstGeom>
        </p:spPr>
      </p:pic>
      <p:sp>
        <p:nvSpPr>
          <p:cNvPr id="5" name="Content Placeholder 4">
            <a:extLst>
              <a:ext uri="{FF2B5EF4-FFF2-40B4-BE49-F238E27FC236}">
                <a16:creationId xmlns:a16="http://schemas.microsoft.com/office/drawing/2014/main" id="{66F9FED6-D6CB-487F-A6AD-E2124CF3EC4A}"/>
              </a:ext>
            </a:extLst>
          </p:cNvPr>
          <p:cNvSpPr>
            <a:spLocks noGrp="1"/>
          </p:cNvSpPr>
          <p:nvPr>
            <p:ph sz="half" idx="2"/>
          </p:nvPr>
        </p:nvSpPr>
        <p:spPr/>
        <p:txBody>
          <a:bodyPr>
            <a:normAutofit/>
          </a:bodyPr>
          <a:lstStyle/>
          <a:p>
            <a:pPr marL="342900" lvl="0" indent="-342900">
              <a:spcAft>
                <a:spcPts val="0"/>
              </a:spcAft>
              <a:buFont typeface="Symbol" panose="05050102010706020507" pitchFamily="18" charset="2"/>
              <a:buChar char=""/>
            </a:pPr>
            <a:r>
              <a:rPr lang="en-IE" sz="2000" dirty="0">
                <a:ea typeface="Calibri" panose="020F0502020204030204" pitchFamily="34" charset="0"/>
              </a:rPr>
              <a:t>A one-way system on Rose Inn Street and High Street</a:t>
            </a:r>
          </a:p>
          <a:p>
            <a:pPr marL="342900" lvl="0" indent="-342900">
              <a:spcAft>
                <a:spcPts val="0"/>
              </a:spcAft>
              <a:buFont typeface="Symbol" panose="05050102010706020507" pitchFamily="18" charset="2"/>
              <a:buChar char=""/>
            </a:pPr>
            <a:r>
              <a:rPr lang="en-IE" sz="2000" dirty="0">
                <a:ea typeface="Calibri" panose="020F0502020204030204" pitchFamily="34" charset="0"/>
              </a:rPr>
              <a:t>Additional space for pedestrians.</a:t>
            </a:r>
          </a:p>
          <a:p>
            <a:pPr marL="342900" lvl="0" indent="-342900">
              <a:spcAft>
                <a:spcPts val="0"/>
              </a:spcAft>
              <a:buFont typeface="Symbol" panose="05050102010706020507" pitchFamily="18" charset="2"/>
              <a:buChar char=""/>
            </a:pPr>
            <a:r>
              <a:rPr lang="en-IE" sz="2000" dirty="0">
                <a:ea typeface="Calibri" panose="020F0502020204030204" pitchFamily="34" charset="0"/>
              </a:rPr>
              <a:t>Improvements to traffic signal timings at key junctions</a:t>
            </a:r>
          </a:p>
          <a:p>
            <a:pPr marL="342900" lvl="0" indent="-342900">
              <a:spcAft>
                <a:spcPts val="0"/>
              </a:spcAft>
              <a:buFont typeface="Symbol" panose="05050102010706020507" pitchFamily="18" charset="2"/>
              <a:buChar char=""/>
            </a:pPr>
            <a:r>
              <a:rPr lang="en-IE" sz="2000" dirty="0">
                <a:ea typeface="Calibri" panose="020F0502020204030204" pitchFamily="34" charset="0"/>
              </a:rPr>
              <a:t>The introduction of the one-way system on </a:t>
            </a:r>
            <a:r>
              <a:rPr lang="en-IE" sz="2000" dirty="0" err="1">
                <a:ea typeface="Calibri" panose="020F0502020204030204" pitchFamily="34" charset="0"/>
              </a:rPr>
              <a:t>Ormonde</a:t>
            </a:r>
            <a:r>
              <a:rPr lang="en-IE" sz="2000" dirty="0">
                <a:ea typeface="Calibri" panose="020F0502020204030204" pitchFamily="34" charset="0"/>
              </a:rPr>
              <a:t> Street</a:t>
            </a:r>
          </a:p>
          <a:p>
            <a:endParaRPr lang="en-IE" dirty="0"/>
          </a:p>
        </p:txBody>
      </p:sp>
    </p:spTree>
    <p:extLst>
      <p:ext uri="{BB962C8B-B14F-4D97-AF65-F5344CB8AC3E}">
        <p14:creationId xmlns:p14="http://schemas.microsoft.com/office/powerpoint/2010/main" val="2861066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ED23A3-4DC0-45D8-97AA-91F502964425}"/>
              </a:ext>
            </a:extLst>
          </p:cNvPr>
          <p:cNvSpPr>
            <a:spLocks noGrp="1"/>
          </p:cNvSpPr>
          <p:nvPr>
            <p:ph type="title"/>
          </p:nvPr>
        </p:nvSpPr>
        <p:spPr/>
        <p:txBody>
          <a:bodyPr/>
          <a:lstStyle/>
          <a:p>
            <a:r>
              <a:rPr lang="en-IE" b="1" dirty="0"/>
              <a:t>Pedestrianisation</a:t>
            </a:r>
          </a:p>
        </p:txBody>
      </p:sp>
      <p:pic>
        <p:nvPicPr>
          <p:cNvPr id="5" name="Content Placeholder 4" descr="A group of people walking down a narrow street&#10;&#10;Description automatically generated">
            <a:extLst>
              <a:ext uri="{FF2B5EF4-FFF2-40B4-BE49-F238E27FC236}">
                <a16:creationId xmlns:a16="http://schemas.microsoft.com/office/drawing/2014/main" id="{C32BCA8B-3D0E-4A7C-9E88-58BCBDC01799}"/>
              </a:ext>
            </a:extLst>
          </p:cNvPr>
          <p:cNvPicPr>
            <a:picLocks noGrp="1" noChangeAspect="1"/>
          </p:cNvPicPr>
          <p:nvPr>
            <p:ph sz="half" idx="1"/>
          </p:nvPr>
        </p:nvPicPr>
        <p:blipFill>
          <a:blip r:embed="rId2"/>
          <a:stretch>
            <a:fillRect/>
          </a:stretch>
        </p:blipFill>
        <p:spPr>
          <a:xfrm>
            <a:off x="1143794" y="2882106"/>
            <a:ext cx="3251200" cy="2438400"/>
          </a:xfrm>
        </p:spPr>
      </p:pic>
      <p:sp>
        <p:nvSpPr>
          <p:cNvPr id="4" name="Content Placeholder 3">
            <a:extLst>
              <a:ext uri="{FF2B5EF4-FFF2-40B4-BE49-F238E27FC236}">
                <a16:creationId xmlns:a16="http://schemas.microsoft.com/office/drawing/2014/main" id="{8308ED6A-18A1-4137-A01B-CF9939831B94}"/>
              </a:ext>
            </a:extLst>
          </p:cNvPr>
          <p:cNvSpPr>
            <a:spLocks noGrp="1"/>
          </p:cNvSpPr>
          <p:nvPr>
            <p:ph sz="half" idx="2"/>
          </p:nvPr>
        </p:nvSpPr>
        <p:spPr/>
        <p:txBody>
          <a:bodyPr/>
          <a:lstStyle/>
          <a:p>
            <a:pPr marL="342900" lvl="0" indent="-342900">
              <a:spcAft>
                <a:spcPts val="0"/>
              </a:spcAft>
              <a:buFont typeface="Symbol" panose="05050102010706020507" pitchFamily="18" charset="2"/>
              <a:buChar char=""/>
            </a:pPr>
            <a:r>
              <a:rPr lang="en-IE" sz="2000" dirty="0">
                <a:ea typeface="Calibri" panose="020F0502020204030204" pitchFamily="34" charset="0"/>
              </a:rPr>
              <a:t>James’s Street will be pedestrianised between the hours of 0900 to 2100 daily from the entrance to Market Cross Shopping Centre Car Park to High Street.</a:t>
            </a:r>
          </a:p>
          <a:p>
            <a:pPr marL="342900" lvl="0" indent="-342900">
              <a:spcAft>
                <a:spcPts val="0"/>
              </a:spcAft>
              <a:buFont typeface="Symbol" panose="05050102010706020507" pitchFamily="18" charset="2"/>
              <a:buChar char=""/>
            </a:pPr>
            <a:r>
              <a:rPr lang="en-IE" sz="2000" dirty="0">
                <a:ea typeface="Calibri" panose="020F0502020204030204" pitchFamily="34" charset="0"/>
              </a:rPr>
              <a:t>The pedestrianisation of St. Kieran’s Street will be extended to match</a:t>
            </a:r>
            <a:endParaRPr lang="en-IE" sz="2000" dirty="0"/>
          </a:p>
          <a:p>
            <a:endParaRPr lang="en-IE" dirty="0"/>
          </a:p>
        </p:txBody>
      </p:sp>
    </p:spTree>
    <p:extLst>
      <p:ext uri="{BB962C8B-B14F-4D97-AF65-F5344CB8AC3E}">
        <p14:creationId xmlns:p14="http://schemas.microsoft.com/office/powerpoint/2010/main" val="1031778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8608C-2D8E-4B7C-8BAA-4C3ACAA2EF5B}"/>
              </a:ext>
            </a:extLst>
          </p:cNvPr>
          <p:cNvSpPr>
            <a:spLocks noGrp="1"/>
          </p:cNvSpPr>
          <p:nvPr>
            <p:ph type="title"/>
          </p:nvPr>
        </p:nvSpPr>
        <p:spPr/>
        <p:txBody>
          <a:bodyPr/>
          <a:lstStyle/>
          <a:p>
            <a:r>
              <a:rPr lang="en-GB" dirty="0"/>
              <a:t>Content</a:t>
            </a:r>
            <a:endParaRPr lang="en-IE" dirty="0"/>
          </a:p>
        </p:txBody>
      </p:sp>
      <p:sp>
        <p:nvSpPr>
          <p:cNvPr id="3" name="Content Placeholder 2">
            <a:extLst>
              <a:ext uri="{FF2B5EF4-FFF2-40B4-BE49-F238E27FC236}">
                <a16:creationId xmlns:a16="http://schemas.microsoft.com/office/drawing/2014/main" id="{90F9142C-9645-43D7-B45E-DEE90F217582}"/>
              </a:ext>
            </a:extLst>
          </p:cNvPr>
          <p:cNvSpPr>
            <a:spLocks noGrp="1"/>
          </p:cNvSpPr>
          <p:nvPr>
            <p:ph idx="1"/>
          </p:nvPr>
        </p:nvSpPr>
        <p:spPr/>
        <p:txBody>
          <a:bodyPr/>
          <a:lstStyle/>
          <a:p>
            <a:r>
              <a:rPr lang="en-GB" dirty="0"/>
              <a:t>COVID -19</a:t>
            </a:r>
          </a:p>
          <a:p>
            <a:r>
              <a:rPr lang="en-GB" dirty="0"/>
              <a:t>Lockdown</a:t>
            </a:r>
          </a:p>
          <a:p>
            <a:r>
              <a:rPr lang="en-GB" dirty="0"/>
              <a:t>Re-opening Council Services</a:t>
            </a:r>
          </a:p>
          <a:p>
            <a:r>
              <a:rPr lang="en-GB" dirty="0"/>
              <a:t>Business supports</a:t>
            </a:r>
          </a:p>
          <a:p>
            <a:r>
              <a:rPr lang="en-GB" dirty="0"/>
              <a:t>Supports to communities</a:t>
            </a:r>
          </a:p>
          <a:p>
            <a:r>
              <a:rPr lang="en-GB" dirty="0"/>
              <a:t>Community Helpline</a:t>
            </a:r>
          </a:p>
          <a:p>
            <a:r>
              <a:rPr lang="en-GB" dirty="0"/>
              <a:t>Re-opening the County and City</a:t>
            </a:r>
          </a:p>
          <a:p>
            <a:endParaRPr lang="en-IE" dirty="0"/>
          </a:p>
        </p:txBody>
      </p:sp>
    </p:spTree>
    <p:extLst>
      <p:ext uri="{BB962C8B-B14F-4D97-AF65-F5344CB8AC3E}">
        <p14:creationId xmlns:p14="http://schemas.microsoft.com/office/powerpoint/2010/main" val="1981513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CD714D-09CE-4676-A163-57FDAB06EB31}"/>
              </a:ext>
            </a:extLst>
          </p:cNvPr>
          <p:cNvSpPr>
            <a:spLocks noGrp="1"/>
          </p:cNvSpPr>
          <p:nvPr>
            <p:ph type="title"/>
          </p:nvPr>
        </p:nvSpPr>
        <p:spPr/>
        <p:txBody>
          <a:bodyPr/>
          <a:lstStyle/>
          <a:p>
            <a:r>
              <a:rPr lang="en-IE" dirty="0"/>
              <a:t>Farmers Market &amp; Seating Areas</a:t>
            </a:r>
          </a:p>
        </p:txBody>
      </p:sp>
      <p:pic>
        <p:nvPicPr>
          <p:cNvPr id="7" name="Content Placeholder 6">
            <a:extLst>
              <a:ext uri="{FF2B5EF4-FFF2-40B4-BE49-F238E27FC236}">
                <a16:creationId xmlns:a16="http://schemas.microsoft.com/office/drawing/2014/main" id="{0FF905AA-9E40-4FD9-9B50-1D298D24504E}"/>
              </a:ext>
            </a:extLst>
          </p:cNvPr>
          <p:cNvPicPr>
            <a:picLocks noGrp="1" noChangeAspect="1"/>
          </p:cNvPicPr>
          <p:nvPr>
            <p:ph sz="half" idx="1"/>
          </p:nvPr>
        </p:nvPicPr>
        <p:blipFill>
          <a:blip r:embed="rId2"/>
          <a:stretch>
            <a:fillRect/>
          </a:stretch>
        </p:blipFill>
        <p:spPr>
          <a:xfrm>
            <a:off x="677863" y="2532658"/>
            <a:ext cx="4183062" cy="3137296"/>
          </a:xfrm>
          <a:prstGeom prst="rect">
            <a:avLst/>
          </a:prstGeom>
        </p:spPr>
      </p:pic>
      <p:pic>
        <p:nvPicPr>
          <p:cNvPr id="8" name="Content Placeholder 7">
            <a:extLst>
              <a:ext uri="{FF2B5EF4-FFF2-40B4-BE49-F238E27FC236}">
                <a16:creationId xmlns:a16="http://schemas.microsoft.com/office/drawing/2014/main" id="{328647BB-47AF-48CA-A13B-AE5560B21058}"/>
              </a:ext>
            </a:extLst>
          </p:cNvPr>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5089525" y="2952807"/>
            <a:ext cx="4184650" cy="2296998"/>
          </a:xfrm>
          <a:prstGeom prst="rect">
            <a:avLst/>
          </a:prstGeom>
        </p:spPr>
      </p:pic>
    </p:spTree>
    <p:extLst>
      <p:ext uri="{BB962C8B-B14F-4D97-AF65-F5344CB8AC3E}">
        <p14:creationId xmlns:p14="http://schemas.microsoft.com/office/powerpoint/2010/main" val="78570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32834" y="1"/>
            <a:ext cx="12657667" cy="5741379"/>
          </a:xfrm>
          <a:prstGeom prst="rect">
            <a:avLst/>
          </a:prstGeom>
          <a:solidFill>
            <a:srgbClr val="FFED04"/>
          </a:solidFill>
        </p:spPr>
      </p:sp>
      <p:grpSp>
        <p:nvGrpSpPr>
          <p:cNvPr id="3" name="Group 3"/>
          <p:cNvGrpSpPr>
            <a:grpSpLocks noChangeAspect="1"/>
          </p:cNvGrpSpPr>
          <p:nvPr/>
        </p:nvGrpSpPr>
        <p:grpSpPr>
          <a:xfrm rot="1403949">
            <a:off x="5285542" y="2290172"/>
            <a:ext cx="9845341" cy="8526065"/>
            <a:chOff x="0" y="0"/>
            <a:chExt cx="6350000" cy="5499100"/>
          </a:xfrm>
        </p:grpSpPr>
        <p:sp>
          <p:nvSpPr>
            <p:cNvPr id="4" name="Freeform 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FFFFFF">
                <a:alpha val="60000"/>
              </a:srgbClr>
            </a:solidFill>
          </p:spPr>
        </p:sp>
      </p:grpSp>
      <p:pic>
        <p:nvPicPr>
          <p:cNvPr id="5" name="Picture 5"/>
          <p:cNvPicPr>
            <a:picLocks noChangeAspect="1"/>
          </p:cNvPicPr>
          <p:nvPr/>
        </p:nvPicPr>
        <p:blipFill rotWithShape="1">
          <a:blip r:embed="rId2"/>
          <a:srcRect l="63304" t="3277" b="65332"/>
          <a:stretch/>
        </p:blipFill>
        <p:spPr>
          <a:xfrm>
            <a:off x="10481841" y="0"/>
            <a:ext cx="2048718" cy="1752513"/>
          </a:xfrm>
          <a:prstGeom prst="rect">
            <a:avLst/>
          </a:prstGeom>
        </p:spPr>
      </p:pic>
      <p:grpSp>
        <p:nvGrpSpPr>
          <p:cNvPr id="6" name="Group 6"/>
          <p:cNvGrpSpPr>
            <a:grpSpLocks noChangeAspect="1"/>
          </p:cNvGrpSpPr>
          <p:nvPr/>
        </p:nvGrpSpPr>
        <p:grpSpPr>
          <a:xfrm rot="-83015">
            <a:off x="9503972" y="34697"/>
            <a:ext cx="6980399" cy="7602746"/>
            <a:chOff x="1258340" y="156745"/>
            <a:chExt cx="3438610" cy="3745184"/>
          </a:xfrm>
        </p:grpSpPr>
        <p:sp>
          <p:nvSpPr>
            <p:cNvPr id="7" name="Freeform 7"/>
            <p:cNvSpPr/>
            <p:nvPr/>
          </p:nvSpPr>
          <p:spPr>
            <a:xfrm>
              <a:off x="1258340" y="156745"/>
              <a:ext cx="3438610" cy="3745184"/>
            </a:xfrm>
            <a:custGeom>
              <a:avLst/>
              <a:gdLst>
                <a:gd name="connsiteX0" fmla="*/ 0 w 5091660"/>
                <a:gd name="connsiteY0" fmla="*/ 3474246 h 5499100"/>
                <a:gd name="connsiteX1" fmla="*/ 1916660 w 5091660"/>
                <a:gd name="connsiteY1" fmla="*/ 0 h 5499100"/>
                <a:gd name="connsiteX2" fmla="*/ 5091660 w 5091660"/>
                <a:gd name="connsiteY2" fmla="*/ 5499100 h 5499100"/>
                <a:gd name="connsiteX3" fmla="*/ 0 w 5091660"/>
                <a:gd name="connsiteY3" fmla="*/ 3474246 h 5499100"/>
                <a:gd name="connsiteX0" fmla="*/ 0 w 5091660"/>
                <a:gd name="connsiteY0" fmla="*/ 3474246 h 5499100"/>
                <a:gd name="connsiteX1" fmla="*/ 1916660 w 5091660"/>
                <a:gd name="connsiteY1" fmla="*/ 0 h 5499100"/>
                <a:gd name="connsiteX2" fmla="*/ 5091660 w 5091660"/>
                <a:gd name="connsiteY2" fmla="*/ 5499100 h 5499100"/>
                <a:gd name="connsiteX3" fmla="*/ 0 w 5091660"/>
                <a:gd name="connsiteY3" fmla="*/ 3474246 h 5499100"/>
                <a:gd name="connsiteX0" fmla="*/ 0 w 3438610"/>
                <a:gd name="connsiteY0" fmla="*/ 3474246 h 3901929"/>
                <a:gd name="connsiteX1" fmla="*/ 1916660 w 3438610"/>
                <a:gd name="connsiteY1" fmla="*/ 0 h 3901929"/>
                <a:gd name="connsiteX2" fmla="*/ 3438610 w 3438610"/>
                <a:gd name="connsiteY2" fmla="*/ 3901929 h 3901929"/>
                <a:gd name="connsiteX3" fmla="*/ 0 w 3438610"/>
                <a:gd name="connsiteY3" fmla="*/ 3474246 h 3901929"/>
                <a:gd name="connsiteX0" fmla="*/ 0 w 3438610"/>
                <a:gd name="connsiteY0" fmla="*/ 3317501 h 3745184"/>
                <a:gd name="connsiteX1" fmla="*/ 1533444 w 3438610"/>
                <a:gd name="connsiteY1" fmla="*/ 0 h 3745184"/>
                <a:gd name="connsiteX2" fmla="*/ 3438610 w 3438610"/>
                <a:gd name="connsiteY2" fmla="*/ 3745184 h 3745184"/>
                <a:gd name="connsiteX3" fmla="*/ 0 w 3438610"/>
                <a:gd name="connsiteY3" fmla="*/ 3317501 h 3745184"/>
                <a:gd name="connsiteX0" fmla="*/ 0 w 3438610"/>
                <a:gd name="connsiteY0" fmla="*/ 3317501 h 3745184"/>
                <a:gd name="connsiteX1" fmla="*/ 1533444 w 3438610"/>
                <a:gd name="connsiteY1" fmla="*/ 0 h 3745184"/>
                <a:gd name="connsiteX2" fmla="*/ 3438610 w 3438610"/>
                <a:gd name="connsiteY2" fmla="*/ 3745184 h 3745184"/>
                <a:gd name="connsiteX3" fmla="*/ 0 w 3438610"/>
                <a:gd name="connsiteY3" fmla="*/ 3317501 h 3745184"/>
                <a:gd name="connsiteX0" fmla="*/ 0 w 3438610"/>
                <a:gd name="connsiteY0" fmla="*/ 3317501 h 3745184"/>
                <a:gd name="connsiteX1" fmla="*/ 1533444 w 3438610"/>
                <a:gd name="connsiteY1" fmla="*/ 0 h 3745184"/>
                <a:gd name="connsiteX2" fmla="*/ 3438610 w 3438610"/>
                <a:gd name="connsiteY2" fmla="*/ 3745184 h 3745184"/>
                <a:gd name="connsiteX3" fmla="*/ 0 w 3438610"/>
                <a:gd name="connsiteY3" fmla="*/ 3317501 h 3745184"/>
              </a:gdLst>
              <a:ahLst/>
              <a:cxnLst>
                <a:cxn ang="0">
                  <a:pos x="connsiteX0" y="connsiteY0"/>
                </a:cxn>
                <a:cxn ang="0">
                  <a:pos x="connsiteX1" y="connsiteY1"/>
                </a:cxn>
                <a:cxn ang="0">
                  <a:pos x="connsiteX2" y="connsiteY2"/>
                </a:cxn>
                <a:cxn ang="0">
                  <a:pos x="connsiteX3" y="connsiteY3"/>
                </a:cxn>
              </a:cxnLst>
              <a:rect l="l" t="t" r="r" b="b"/>
              <a:pathLst>
                <a:path w="3438610" h="3745184">
                  <a:moveTo>
                    <a:pt x="0" y="3317501"/>
                  </a:moveTo>
                  <a:cubicBezTo>
                    <a:pt x="511148" y="2211667"/>
                    <a:pt x="1233310" y="1205788"/>
                    <a:pt x="1533444" y="0"/>
                  </a:cubicBezTo>
                  <a:lnTo>
                    <a:pt x="3438610" y="3745184"/>
                  </a:lnTo>
                  <a:cubicBezTo>
                    <a:pt x="1741390" y="3070233"/>
                    <a:pt x="2271109" y="3468787"/>
                    <a:pt x="0" y="3317501"/>
                  </a:cubicBezTo>
                  <a:close/>
                </a:path>
              </a:pathLst>
            </a:custGeom>
            <a:solidFill>
              <a:srgbClr val="FFFFFF"/>
            </a:solidFill>
          </p:spPr>
        </p:sp>
      </p:grpSp>
      <p:sp>
        <p:nvSpPr>
          <p:cNvPr id="8" name="TextBox 8"/>
          <p:cNvSpPr txBox="1"/>
          <p:nvPr/>
        </p:nvSpPr>
        <p:spPr>
          <a:xfrm>
            <a:off x="624435" y="1309661"/>
            <a:ext cx="10881765" cy="1333698"/>
          </a:xfrm>
          <a:prstGeom prst="rect">
            <a:avLst/>
          </a:prstGeom>
        </p:spPr>
        <p:txBody>
          <a:bodyPr lIns="0" tIns="0" rIns="0" bIns="0" rtlCol="0" anchor="t">
            <a:spAutoFit/>
          </a:bodyPr>
          <a:lstStyle/>
          <a:p>
            <a:pPr defTabSz="609630">
              <a:lnSpc>
                <a:spcPts val="10361"/>
              </a:lnSpc>
            </a:pPr>
            <a:r>
              <a:rPr lang="en-US" sz="9334" dirty="0">
                <a:solidFill>
                  <a:srgbClr val="0A0906"/>
                </a:solidFill>
                <a:latin typeface="Open Sans Bold"/>
              </a:rPr>
              <a:t>RE-START GRANT</a:t>
            </a:r>
          </a:p>
        </p:txBody>
      </p:sp>
      <p:pic>
        <p:nvPicPr>
          <p:cNvPr id="9" name="Picture 9"/>
          <p:cNvPicPr>
            <a:picLocks noChangeAspect="1"/>
          </p:cNvPicPr>
          <p:nvPr/>
        </p:nvPicPr>
        <p:blipFill rotWithShape="1">
          <a:blip r:embed="rId2"/>
          <a:srcRect t="87753" r="69409" b="1406"/>
          <a:stretch/>
        </p:blipFill>
        <p:spPr>
          <a:xfrm>
            <a:off x="1345414" y="5922473"/>
            <a:ext cx="2431598" cy="861641"/>
          </a:xfrm>
          <a:prstGeom prst="rect">
            <a:avLst/>
          </a:prstGeom>
        </p:spPr>
      </p:pic>
      <p:sp>
        <p:nvSpPr>
          <p:cNvPr id="10" name="TextBox 10"/>
          <p:cNvSpPr txBox="1"/>
          <p:nvPr/>
        </p:nvSpPr>
        <p:spPr>
          <a:xfrm>
            <a:off x="685800" y="3454401"/>
            <a:ext cx="6623167" cy="718145"/>
          </a:xfrm>
          <a:prstGeom prst="rect">
            <a:avLst/>
          </a:prstGeom>
        </p:spPr>
        <p:txBody>
          <a:bodyPr lIns="0" tIns="0" rIns="0" bIns="0" rtlCol="0" anchor="t">
            <a:spAutoFit/>
          </a:bodyPr>
          <a:lstStyle/>
          <a:p>
            <a:pPr defTabSz="609630">
              <a:lnSpc>
                <a:spcPts val="2787"/>
              </a:lnSpc>
            </a:pPr>
            <a:r>
              <a:rPr lang="en-US" sz="2511" dirty="0">
                <a:solidFill>
                  <a:srgbClr val="0A0906"/>
                </a:solidFill>
                <a:latin typeface="Open Sans Bold"/>
              </a:rPr>
              <a:t>KILKENNY COUNTY COUNCIL</a:t>
            </a:r>
          </a:p>
          <a:p>
            <a:pPr defTabSz="609630">
              <a:lnSpc>
                <a:spcPts val="2787"/>
              </a:lnSpc>
            </a:pPr>
            <a:r>
              <a:rPr lang="en-US" sz="2511" dirty="0">
                <a:solidFill>
                  <a:srgbClr val="0A0906"/>
                </a:solidFill>
                <a:latin typeface="Open Sans Bold"/>
              </a:rPr>
              <a:t>​COMHAIRLE CHONTAE CHILL CHAINNIGH</a:t>
            </a:r>
          </a:p>
        </p:txBody>
      </p:sp>
      <p:pic>
        <p:nvPicPr>
          <p:cNvPr id="11" name="Picture 10">
            <a:extLst>
              <a:ext uri="{FF2B5EF4-FFF2-40B4-BE49-F238E27FC236}">
                <a16:creationId xmlns:a16="http://schemas.microsoft.com/office/drawing/2014/main" id="{613FAD51-ED6D-430A-B234-1F6B6BD6A6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3974" y="4564175"/>
            <a:ext cx="1150272" cy="751905"/>
          </a:xfrm>
          <a:prstGeom prst="rect">
            <a:avLst/>
          </a:prstGeom>
        </p:spPr>
      </p:pic>
      <p:pic>
        <p:nvPicPr>
          <p:cNvPr id="12" name="Picture 11">
            <a:extLst>
              <a:ext uri="{FF2B5EF4-FFF2-40B4-BE49-F238E27FC236}">
                <a16:creationId xmlns:a16="http://schemas.microsoft.com/office/drawing/2014/main" id="{CAC673D0-A89C-44A4-B802-7DAF51C74B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523" y="5888779"/>
            <a:ext cx="2455887" cy="88553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51DC7F3-C116-43A1-B1A8-8A1FBEBD34F8}"/>
              </a:ext>
            </a:extLst>
          </p:cNvPr>
          <p:cNvSpPr/>
          <p:nvPr/>
        </p:nvSpPr>
        <p:spPr>
          <a:xfrm>
            <a:off x="496098" y="770965"/>
            <a:ext cx="10444618" cy="735105"/>
          </a:xfrm>
          <a:prstGeom prst="rect">
            <a:avLst/>
          </a:prstGeom>
          <a:solidFill>
            <a:srgbClr val="FFED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grpSp>
        <p:nvGrpSpPr>
          <p:cNvPr id="4" name="Group 6">
            <a:extLst>
              <a:ext uri="{FF2B5EF4-FFF2-40B4-BE49-F238E27FC236}">
                <a16:creationId xmlns:a16="http://schemas.microsoft.com/office/drawing/2014/main" id="{E9656ED0-EC3D-415F-B9AD-47845D099EF7}"/>
              </a:ext>
            </a:extLst>
          </p:cNvPr>
          <p:cNvGrpSpPr>
            <a:grpSpLocks noChangeAspect="1"/>
          </p:cNvGrpSpPr>
          <p:nvPr/>
        </p:nvGrpSpPr>
        <p:grpSpPr>
          <a:xfrm rot="-83015">
            <a:off x="9503972" y="34697"/>
            <a:ext cx="6980399" cy="7602746"/>
            <a:chOff x="1258340" y="156745"/>
            <a:chExt cx="3438610" cy="3745184"/>
          </a:xfrm>
          <a:solidFill>
            <a:srgbClr val="FFED04"/>
          </a:solidFill>
        </p:grpSpPr>
        <p:sp>
          <p:nvSpPr>
            <p:cNvPr id="5" name="Freeform 7">
              <a:extLst>
                <a:ext uri="{FF2B5EF4-FFF2-40B4-BE49-F238E27FC236}">
                  <a16:creationId xmlns:a16="http://schemas.microsoft.com/office/drawing/2014/main" id="{255A6BE3-4E15-47B6-A950-3D911B65FB24}"/>
                </a:ext>
              </a:extLst>
            </p:cNvPr>
            <p:cNvSpPr/>
            <p:nvPr/>
          </p:nvSpPr>
          <p:spPr>
            <a:xfrm>
              <a:off x="1258340" y="156745"/>
              <a:ext cx="3438610" cy="3745184"/>
            </a:xfrm>
            <a:custGeom>
              <a:avLst/>
              <a:gdLst>
                <a:gd name="connsiteX0" fmla="*/ 0 w 5091660"/>
                <a:gd name="connsiteY0" fmla="*/ 3474246 h 5499100"/>
                <a:gd name="connsiteX1" fmla="*/ 1916660 w 5091660"/>
                <a:gd name="connsiteY1" fmla="*/ 0 h 5499100"/>
                <a:gd name="connsiteX2" fmla="*/ 5091660 w 5091660"/>
                <a:gd name="connsiteY2" fmla="*/ 5499100 h 5499100"/>
                <a:gd name="connsiteX3" fmla="*/ 0 w 5091660"/>
                <a:gd name="connsiteY3" fmla="*/ 3474246 h 5499100"/>
                <a:gd name="connsiteX0" fmla="*/ 0 w 5091660"/>
                <a:gd name="connsiteY0" fmla="*/ 3474246 h 5499100"/>
                <a:gd name="connsiteX1" fmla="*/ 1916660 w 5091660"/>
                <a:gd name="connsiteY1" fmla="*/ 0 h 5499100"/>
                <a:gd name="connsiteX2" fmla="*/ 5091660 w 5091660"/>
                <a:gd name="connsiteY2" fmla="*/ 5499100 h 5499100"/>
                <a:gd name="connsiteX3" fmla="*/ 0 w 5091660"/>
                <a:gd name="connsiteY3" fmla="*/ 3474246 h 5499100"/>
                <a:gd name="connsiteX0" fmla="*/ 0 w 3438610"/>
                <a:gd name="connsiteY0" fmla="*/ 3474246 h 3901929"/>
                <a:gd name="connsiteX1" fmla="*/ 1916660 w 3438610"/>
                <a:gd name="connsiteY1" fmla="*/ 0 h 3901929"/>
                <a:gd name="connsiteX2" fmla="*/ 3438610 w 3438610"/>
                <a:gd name="connsiteY2" fmla="*/ 3901929 h 3901929"/>
                <a:gd name="connsiteX3" fmla="*/ 0 w 3438610"/>
                <a:gd name="connsiteY3" fmla="*/ 3474246 h 3901929"/>
                <a:gd name="connsiteX0" fmla="*/ 0 w 3438610"/>
                <a:gd name="connsiteY0" fmla="*/ 3317501 h 3745184"/>
                <a:gd name="connsiteX1" fmla="*/ 1533444 w 3438610"/>
                <a:gd name="connsiteY1" fmla="*/ 0 h 3745184"/>
                <a:gd name="connsiteX2" fmla="*/ 3438610 w 3438610"/>
                <a:gd name="connsiteY2" fmla="*/ 3745184 h 3745184"/>
                <a:gd name="connsiteX3" fmla="*/ 0 w 3438610"/>
                <a:gd name="connsiteY3" fmla="*/ 3317501 h 3745184"/>
                <a:gd name="connsiteX0" fmla="*/ 0 w 3438610"/>
                <a:gd name="connsiteY0" fmla="*/ 3317501 h 3745184"/>
                <a:gd name="connsiteX1" fmla="*/ 1533444 w 3438610"/>
                <a:gd name="connsiteY1" fmla="*/ 0 h 3745184"/>
                <a:gd name="connsiteX2" fmla="*/ 3438610 w 3438610"/>
                <a:gd name="connsiteY2" fmla="*/ 3745184 h 3745184"/>
                <a:gd name="connsiteX3" fmla="*/ 0 w 3438610"/>
                <a:gd name="connsiteY3" fmla="*/ 3317501 h 3745184"/>
                <a:gd name="connsiteX0" fmla="*/ 0 w 3438610"/>
                <a:gd name="connsiteY0" fmla="*/ 3317501 h 3745184"/>
                <a:gd name="connsiteX1" fmla="*/ 1533444 w 3438610"/>
                <a:gd name="connsiteY1" fmla="*/ 0 h 3745184"/>
                <a:gd name="connsiteX2" fmla="*/ 3438610 w 3438610"/>
                <a:gd name="connsiteY2" fmla="*/ 3745184 h 3745184"/>
                <a:gd name="connsiteX3" fmla="*/ 0 w 3438610"/>
                <a:gd name="connsiteY3" fmla="*/ 3317501 h 3745184"/>
              </a:gdLst>
              <a:ahLst/>
              <a:cxnLst>
                <a:cxn ang="0">
                  <a:pos x="connsiteX0" y="connsiteY0"/>
                </a:cxn>
                <a:cxn ang="0">
                  <a:pos x="connsiteX1" y="connsiteY1"/>
                </a:cxn>
                <a:cxn ang="0">
                  <a:pos x="connsiteX2" y="connsiteY2"/>
                </a:cxn>
                <a:cxn ang="0">
                  <a:pos x="connsiteX3" y="connsiteY3"/>
                </a:cxn>
              </a:cxnLst>
              <a:rect l="l" t="t" r="r" b="b"/>
              <a:pathLst>
                <a:path w="3438610" h="3745184">
                  <a:moveTo>
                    <a:pt x="0" y="3317501"/>
                  </a:moveTo>
                  <a:cubicBezTo>
                    <a:pt x="511148" y="2211667"/>
                    <a:pt x="1233310" y="1205788"/>
                    <a:pt x="1533444" y="0"/>
                  </a:cubicBezTo>
                  <a:lnTo>
                    <a:pt x="3438610" y="3745184"/>
                  </a:lnTo>
                  <a:cubicBezTo>
                    <a:pt x="1741390" y="3070233"/>
                    <a:pt x="2271109" y="3468787"/>
                    <a:pt x="0" y="3317501"/>
                  </a:cubicBezTo>
                  <a:close/>
                </a:path>
              </a:pathLst>
            </a:custGeom>
            <a:grpFill/>
          </p:spPr>
        </p:sp>
      </p:grpSp>
      <p:sp>
        <p:nvSpPr>
          <p:cNvPr id="7" name="TextBox 8">
            <a:extLst>
              <a:ext uri="{FF2B5EF4-FFF2-40B4-BE49-F238E27FC236}">
                <a16:creationId xmlns:a16="http://schemas.microsoft.com/office/drawing/2014/main" id="{CED8AABD-5026-4125-B20C-22D07B4B21B4}"/>
              </a:ext>
            </a:extLst>
          </p:cNvPr>
          <p:cNvSpPr txBox="1"/>
          <p:nvPr/>
        </p:nvSpPr>
        <p:spPr>
          <a:xfrm>
            <a:off x="496098" y="299008"/>
            <a:ext cx="10941923" cy="1117037"/>
          </a:xfrm>
          <a:prstGeom prst="rect">
            <a:avLst/>
          </a:prstGeom>
        </p:spPr>
        <p:txBody>
          <a:bodyPr wrap="square" lIns="0" tIns="0" rIns="0" bIns="0" rtlCol="0" anchor="t">
            <a:spAutoFit/>
          </a:bodyPr>
          <a:lstStyle/>
          <a:p>
            <a:pPr defTabSz="609630">
              <a:lnSpc>
                <a:spcPts val="10361"/>
              </a:lnSpc>
            </a:pPr>
            <a:r>
              <a:rPr lang="en-GB" sz="4000" b="1" dirty="0">
                <a:solidFill>
                  <a:schemeClr val="bg1"/>
                </a:solidFill>
                <a:latin typeface="Arial" panose="020B0604020202020204" pitchFamily="34" charset="0"/>
                <a:cs typeface="Arial" panose="020B0604020202020204" pitchFamily="34" charset="0"/>
              </a:rPr>
              <a:t> </a:t>
            </a:r>
            <a:r>
              <a:rPr lang="en-GB" sz="4000" b="1" dirty="0">
                <a:latin typeface="Arial" panose="020B0604020202020204" pitchFamily="34" charset="0"/>
                <a:cs typeface="Arial" panose="020B0604020202020204" pitchFamily="34" charset="0"/>
              </a:rPr>
              <a:t>What is the Re-Start Grant?</a:t>
            </a:r>
            <a:endParaRPr lang="en-US" sz="4000" dirty="0">
              <a:latin typeface="Open Sans Bold"/>
            </a:endParaRPr>
          </a:p>
        </p:txBody>
      </p:sp>
      <p:pic>
        <p:nvPicPr>
          <p:cNvPr id="9" name="Picture 9">
            <a:extLst>
              <a:ext uri="{FF2B5EF4-FFF2-40B4-BE49-F238E27FC236}">
                <a16:creationId xmlns:a16="http://schemas.microsoft.com/office/drawing/2014/main" id="{F17A39EA-EF05-4A22-B6F3-CFEA0CAB85BD}"/>
              </a:ext>
            </a:extLst>
          </p:cNvPr>
          <p:cNvPicPr>
            <a:picLocks noChangeAspect="1"/>
          </p:cNvPicPr>
          <p:nvPr/>
        </p:nvPicPr>
        <p:blipFill rotWithShape="1">
          <a:blip r:embed="rId2"/>
          <a:srcRect t="87753" r="69409" b="1406"/>
          <a:stretch/>
        </p:blipFill>
        <p:spPr>
          <a:xfrm>
            <a:off x="2287439" y="5894752"/>
            <a:ext cx="2431598" cy="861641"/>
          </a:xfrm>
          <a:prstGeom prst="rect">
            <a:avLst/>
          </a:prstGeom>
        </p:spPr>
      </p:pic>
      <p:pic>
        <p:nvPicPr>
          <p:cNvPr id="10" name="Picture 9">
            <a:extLst>
              <a:ext uri="{FF2B5EF4-FFF2-40B4-BE49-F238E27FC236}">
                <a16:creationId xmlns:a16="http://schemas.microsoft.com/office/drawing/2014/main" id="{BEA2E39E-2F85-4C74-8B75-C4A955F00C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8056" y="5870857"/>
            <a:ext cx="2455887" cy="885536"/>
          </a:xfrm>
          <a:prstGeom prst="rect">
            <a:avLst/>
          </a:prstGeom>
        </p:spPr>
      </p:pic>
      <p:pic>
        <p:nvPicPr>
          <p:cNvPr id="11" name="Picture 10">
            <a:extLst>
              <a:ext uri="{FF2B5EF4-FFF2-40B4-BE49-F238E27FC236}">
                <a16:creationId xmlns:a16="http://schemas.microsoft.com/office/drawing/2014/main" id="{483B812C-6757-4030-878B-55FBA5E443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6064" y="5947829"/>
            <a:ext cx="1150272" cy="751905"/>
          </a:xfrm>
          <a:prstGeom prst="rect">
            <a:avLst/>
          </a:prstGeom>
        </p:spPr>
      </p:pic>
      <p:pic>
        <p:nvPicPr>
          <p:cNvPr id="12" name="Picture 5">
            <a:extLst>
              <a:ext uri="{FF2B5EF4-FFF2-40B4-BE49-F238E27FC236}">
                <a16:creationId xmlns:a16="http://schemas.microsoft.com/office/drawing/2014/main" id="{01381588-B858-496F-9A11-6F7DFEC55EA1}"/>
              </a:ext>
            </a:extLst>
          </p:cNvPr>
          <p:cNvPicPr>
            <a:picLocks noChangeAspect="1"/>
          </p:cNvPicPr>
          <p:nvPr/>
        </p:nvPicPr>
        <p:blipFill rotWithShape="1">
          <a:blip r:embed="rId2"/>
          <a:srcRect l="63304" t="3277" b="65332"/>
          <a:stretch/>
        </p:blipFill>
        <p:spPr>
          <a:xfrm>
            <a:off x="7537131" y="6067123"/>
            <a:ext cx="600075" cy="513316"/>
          </a:xfrm>
          <a:prstGeom prst="rect">
            <a:avLst/>
          </a:prstGeom>
        </p:spPr>
      </p:pic>
      <p:sp>
        <p:nvSpPr>
          <p:cNvPr id="14" name="Title 1">
            <a:extLst>
              <a:ext uri="{FF2B5EF4-FFF2-40B4-BE49-F238E27FC236}">
                <a16:creationId xmlns:a16="http://schemas.microsoft.com/office/drawing/2014/main" id="{758FC7BC-F47F-4AF8-8DF7-EB993FCDE398}"/>
              </a:ext>
            </a:extLst>
          </p:cNvPr>
          <p:cNvSpPr txBox="1">
            <a:spLocks/>
          </p:cNvSpPr>
          <p:nvPr/>
        </p:nvSpPr>
        <p:spPr>
          <a:xfrm>
            <a:off x="496098" y="1872693"/>
            <a:ext cx="10252113" cy="3549539"/>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200000"/>
              </a:lnSpc>
            </a:pPr>
            <a:r>
              <a:rPr lang="en-GB" sz="2000" dirty="0">
                <a:solidFill>
                  <a:schemeClr val="tx1"/>
                </a:solidFill>
                <a:latin typeface="Arial" panose="020B0604020202020204" pitchFamily="34" charset="0"/>
                <a:cs typeface="Arial" panose="020B0604020202020204" pitchFamily="34" charset="0"/>
              </a:rPr>
              <a:t>€250m direct financial grant aid for micro and small businesses to assist with the cost of re-opening and re-employing workers following closure due to COVID-19.</a:t>
            </a:r>
            <a:br>
              <a:rPr lang="en-GB" sz="2400" dirty="0">
                <a:solidFill>
                  <a:schemeClr val="tx1"/>
                </a:solidFill>
                <a:latin typeface="Arial" panose="020B0604020202020204" pitchFamily="34" charset="0"/>
                <a:cs typeface="Arial" panose="020B0604020202020204" pitchFamily="34" charset="0"/>
              </a:rPr>
            </a:br>
            <a:endParaRPr lang="en-IE"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5849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8B7A62-041B-4840-97CC-3DC8BB15D41C}"/>
              </a:ext>
            </a:extLst>
          </p:cNvPr>
          <p:cNvSpPr>
            <a:spLocks noGrp="1"/>
          </p:cNvSpPr>
          <p:nvPr>
            <p:ph idx="1"/>
          </p:nvPr>
        </p:nvSpPr>
        <p:spPr>
          <a:xfrm>
            <a:off x="703876" y="1138335"/>
            <a:ext cx="10256504" cy="5101239"/>
          </a:xfrm>
        </p:spPr>
        <p:txBody>
          <a:bodyPr>
            <a:normAutofit/>
          </a:bodyPr>
          <a:lstStyle/>
          <a:p>
            <a:pPr marL="0" indent="0">
              <a:lnSpc>
                <a:spcPct val="150000"/>
              </a:lnSpc>
              <a:buNone/>
            </a:pPr>
            <a:endParaRPr lang="en-GB" dirty="0">
              <a:solidFill>
                <a:schemeClr val="bg1"/>
              </a:solidFill>
              <a:latin typeface="Arial" panose="020B0604020202020204" pitchFamily="34" charset="0"/>
              <a:cs typeface="Arial" panose="020B0604020202020204" pitchFamily="34" charset="0"/>
            </a:endParaRPr>
          </a:p>
          <a:p>
            <a:pPr marL="0" indent="0">
              <a:lnSpc>
                <a:spcPct val="150000"/>
              </a:lnSpc>
              <a:buNone/>
            </a:pPr>
            <a:r>
              <a:rPr lang="en-GB" dirty="0">
                <a:solidFill>
                  <a:schemeClr val="tx1"/>
                </a:solidFill>
                <a:latin typeface="Arial" panose="020B0604020202020204" pitchFamily="34" charset="0"/>
                <a:cs typeface="Arial" panose="020B0604020202020204" pitchFamily="34" charset="0"/>
              </a:rPr>
              <a:t>The Re-Start Grant is administered by Kilkenny County Council on behalf of the Department of Business, Enterprise &amp; Innovation.  The Re-Start Team are responsible for processing applications from receipt to payment and have also dealt with in excess of 1,300 phone queries and e-mails to date.</a:t>
            </a:r>
            <a:endParaRPr lang="en-GB" dirty="0">
              <a:solidFill>
                <a:schemeClr val="tx1"/>
              </a:solidFill>
            </a:endParaRPr>
          </a:p>
          <a:p>
            <a:pPr marL="0" indent="0">
              <a:lnSpc>
                <a:spcPct val="150000"/>
              </a:lnSpc>
              <a:buNone/>
            </a:pPr>
            <a:r>
              <a:rPr lang="en-GB" dirty="0">
                <a:solidFill>
                  <a:schemeClr val="tx1"/>
                </a:solidFill>
                <a:latin typeface="Arial" panose="020B0604020202020204" pitchFamily="34" charset="0"/>
                <a:cs typeface="Arial" panose="020B0604020202020204" pitchFamily="34" charset="0"/>
              </a:rPr>
              <a:t>Enterprise Ireland transferred first tranche funding of €3.75m on commencement of the scheme effective from 22</a:t>
            </a:r>
            <a:r>
              <a:rPr lang="en-GB" baseline="30000" dirty="0">
                <a:solidFill>
                  <a:schemeClr val="tx1"/>
                </a:solidFill>
                <a:latin typeface="Arial" panose="020B0604020202020204" pitchFamily="34" charset="0"/>
                <a:cs typeface="Arial" panose="020B0604020202020204" pitchFamily="34" charset="0"/>
              </a:rPr>
              <a:t>nd</a:t>
            </a:r>
            <a:r>
              <a:rPr lang="en-GB" dirty="0">
                <a:solidFill>
                  <a:schemeClr val="tx1"/>
                </a:solidFill>
                <a:latin typeface="Arial" panose="020B0604020202020204" pitchFamily="34" charset="0"/>
                <a:cs typeface="Arial" panose="020B0604020202020204" pitchFamily="34" charset="0"/>
              </a:rPr>
              <a:t> May.</a:t>
            </a:r>
          </a:p>
          <a:p>
            <a:pPr marL="0" indent="0">
              <a:lnSpc>
                <a:spcPct val="150000"/>
              </a:lnSpc>
              <a:buNone/>
            </a:pPr>
            <a:r>
              <a:rPr lang="en-GB" dirty="0">
                <a:solidFill>
                  <a:schemeClr val="tx1"/>
                </a:solidFill>
                <a:latin typeface="Arial" panose="020B0604020202020204" pitchFamily="34" charset="0"/>
                <a:cs typeface="Arial" panose="020B0604020202020204" pitchFamily="34" charset="0"/>
              </a:rPr>
              <a:t>The application process is straight forward, facilitated on-line and payments are made quickly by electronic funds transfer.</a:t>
            </a:r>
            <a:endParaRPr lang="en-IE" dirty="0">
              <a:solidFill>
                <a:schemeClr val="tx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4CB6517C-FA61-4406-9E0A-6457B4AA8C1F}"/>
              </a:ext>
            </a:extLst>
          </p:cNvPr>
          <p:cNvSpPr/>
          <p:nvPr/>
        </p:nvSpPr>
        <p:spPr>
          <a:xfrm>
            <a:off x="568411" y="556691"/>
            <a:ext cx="10256504" cy="735105"/>
          </a:xfrm>
          <a:prstGeom prst="rect">
            <a:avLst/>
          </a:prstGeom>
          <a:solidFill>
            <a:srgbClr val="FFED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a:solidFill>
                  <a:schemeClr val="tx1"/>
                </a:solidFill>
                <a:latin typeface="Arial" panose="020B0604020202020204" pitchFamily="34" charset="0"/>
                <a:cs typeface="Arial" panose="020B0604020202020204" pitchFamily="34" charset="0"/>
              </a:rPr>
              <a:t>Administration</a:t>
            </a:r>
          </a:p>
        </p:txBody>
      </p:sp>
      <p:pic>
        <p:nvPicPr>
          <p:cNvPr id="6" name="Picture 5">
            <a:extLst>
              <a:ext uri="{FF2B5EF4-FFF2-40B4-BE49-F238E27FC236}">
                <a16:creationId xmlns:a16="http://schemas.microsoft.com/office/drawing/2014/main" id="{E0FBBABB-403D-4549-AA3A-C744CCCB0F44}"/>
              </a:ext>
            </a:extLst>
          </p:cNvPr>
          <p:cNvPicPr>
            <a:picLocks noChangeAspect="1"/>
          </p:cNvPicPr>
          <p:nvPr/>
        </p:nvPicPr>
        <p:blipFill>
          <a:blip r:embed="rId2"/>
          <a:stretch>
            <a:fillRect/>
          </a:stretch>
        </p:blipFill>
        <p:spPr>
          <a:xfrm>
            <a:off x="11398898" y="663172"/>
            <a:ext cx="597460" cy="390178"/>
          </a:xfrm>
          <a:prstGeom prst="rect">
            <a:avLst/>
          </a:prstGeom>
        </p:spPr>
      </p:pic>
      <p:pic>
        <p:nvPicPr>
          <p:cNvPr id="7" name="Picture 6">
            <a:extLst>
              <a:ext uri="{FF2B5EF4-FFF2-40B4-BE49-F238E27FC236}">
                <a16:creationId xmlns:a16="http://schemas.microsoft.com/office/drawing/2014/main" id="{7291C8D3-F997-4921-8392-CAAB7EB4875E}"/>
              </a:ext>
            </a:extLst>
          </p:cNvPr>
          <p:cNvPicPr>
            <a:picLocks noChangeAspect="1"/>
          </p:cNvPicPr>
          <p:nvPr/>
        </p:nvPicPr>
        <p:blipFill>
          <a:blip r:embed="rId3"/>
          <a:stretch>
            <a:fillRect/>
          </a:stretch>
        </p:blipFill>
        <p:spPr>
          <a:xfrm>
            <a:off x="4296574" y="6087035"/>
            <a:ext cx="1255885" cy="451143"/>
          </a:xfrm>
          <a:prstGeom prst="rect">
            <a:avLst/>
          </a:prstGeom>
        </p:spPr>
      </p:pic>
      <p:pic>
        <p:nvPicPr>
          <p:cNvPr id="8" name="Picture 7">
            <a:extLst>
              <a:ext uri="{FF2B5EF4-FFF2-40B4-BE49-F238E27FC236}">
                <a16:creationId xmlns:a16="http://schemas.microsoft.com/office/drawing/2014/main" id="{F82A304B-4CDD-4E74-A2CD-1F5CC13D527B}"/>
              </a:ext>
            </a:extLst>
          </p:cNvPr>
          <p:cNvPicPr>
            <a:picLocks noChangeAspect="1"/>
          </p:cNvPicPr>
          <p:nvPr/>
        </p:nvPicPr>
        <p:blipFill>
          <a:blip r:embed="rId4"/>
          <a:stretch>
            <a:fillRect/>
          </a:stretch>
        </p:blipFill>
        <p:spPr>
          <a:xfrm>
            <a:off x="404176" y="5787039"/>
            <a:ext cx="2450804" cy="883997"/>
          </a:xfrm>
          <a:prstGeom prst="rect">
            <a:avLst/>
          </a:prstGeom>
        </p:spPr>
      </p:pic>
      <p:pic>
        <p:nvPicPr>
          <p:cNvPr id="9" name="Picture 8">
            <a:extLst>
              <a:ext uri="{FF2B5EF4-FFF2-40B4-BE49-F238E27FC236}">
                <a16:creationId xmlns:a16="http://schemas.microsoft.com/office/drawing/2014/main" id="{38EE6F9C-F704-404D-99DD-8A5572C05C73}"/>
              </a:ext>
            </a:extLst>
          </p:cNvPr>
          <p:cNvPicPr>
            <a:picLocks noChangeAspect="1"/>
          </p:cNvPicPr>
          <p:nvPr/>
        </p:nvPicPr>
        <p:blipFill>
          <a:blip r:embed="rId5"/>
          <a:stretch>
            <a:fillRect/>
          </a:stretch>
        </p:blipFill>
        <p:spPr>
          <a:xfrm>
            <a:off x="7767855" y="5916146"/>
            <a:ext cx="603556" cy="512108"/>
          </a:xfrm>
          <a:prstGeom prst="rect">
            <a:avLst/>
          </a:prstGeom>
        </p:spPr>
      </p:pic>
      <p:pic>
        <p:nvPicPr>
          <p:cNvPr id="10" name="Picture 9">
            <a:extLst>
              <a:ext uri="{FF2B5EF4-FFF2-40B4-BE49-F238E27FC236}">
                <a16:creationId xmlns:a16="http://schemas.microsoft.com/office/drawing/2014/main" id="{62DD7328-BFB6-4E52-AEAC-994352550DAD}"/>
              </a:ext>
            </a:extLst>
          </p:cNvPr>
          <p:cNvPicPr>
            <a:picLocks noChangeAspect="1"/>
          </p:cNvPicPr>
          <p:nvPr/>
        </p:nvPicPr>
        <p:blipFill>
          <a:blip r:embed="rId6"/>
          <a:stretch>
            <a:fillRect/>
          </a:stretch>
        </p:blipFill>
        <p:spPr>
          <a:xfrm>
            <a:off x="9519378" y="1138335"/>
            <a:ext cx="6401543" cy="6858000"/>
          </a:xfrm>
          <a:prstGeom prst="rect">
            <a:avLst/>
          </a:prstGeom>
        </p:spPr>
      </p:pic>
    </p:spTree>
    <p:extLst>
      <p:ext uri="{BB962C8B-B14F-4D97-AF65-F5344CB8AC3E}">
        <p14:creationId xmlns:p14="http://schemas.microsoft.com/office/powerpoint/2010/main" val="37924386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AEBE15-F195-4432-9E14-D839741163F7}"/>
              </a:ext>
            </a:extLst>
          </p:cNvPr>
          <p:cNvSpPr/>
          <p:nvPr/>
        </p:nvSpPr>
        <p:spPr>
          <a:xfrm>
            <a:off x="625037" y="352926"/>
            <a:ext cx="10187343" cy="656969"/>
          </a:xfrm>
          <a:prstGeom prst="rect">
            <a:avLst/>
          </a:prstGeom>
          <a:solidFill>
            <a:srgbClr val="FFED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 name="Title 1">
            <a:extLst>
              <a:ext uri="{FF2B5EF4-FFF2-40B4-BE49-F238E27FC236}">
                <a16:creationId xmlns:a16="http://schemas.microsoft.com/office/drawing/2014/main" id="{628B1B1E-7B0F-4D54-A20E-1F9CF7060472}"/>
              </a:ext>
            </a:extLst>
          </p:cNvPr>
          <p:cNvSpPr>
            <a:spLocks noGrp="1"/>
          </p:cNvSpPr>
          <p:nvPr>
            <p:ph type="title"/>
          </p:nvPr>
        </p:nvSpPr>
        <p:spPr>
          <a:xfrm>
            <a:off x="625038" y="1024515"/>
            <a:ext cx="11117783" cy="6611527"/>
          </a:xfrm>
        </p:spPr>
        <p:txBody>
          <a:bodyPr anchor="t" anchorCtr="0">
            <a:noAutofit/>
          </a:bodyPr>
          <a:lstStyle/>
          <a:p>
            <a:pPr lvl="0">
              <a:lnSpc>
                <a:spcPct val="150000"/>
              </a:lnSpc>
              <a:spcBef>
                <a:spcPct val="20000"/>
              </a:spcBef>
              <a:spcAft>
                <a:spcPts val="600"/>
              </a:spcAft>
              <a:buClr>
                <a:schemeClr val="bg1"/>
              </a:buClr>
              <a:buSzPct val="80000"/>
            </a:pPr>
            <a:r>
              <a:rPr lang="en-GB" sz="2400" cap="none" dirty="0">
                <a:solidFill>
                  <a:prstClr val="black"/>
                </a:solidFill>
                <a:latin typeface="Arial" panose="020B0604020202020204" pitchFamily="34" charset="0"/>
                <a:ea typeface="+mn-ea"/>
                <a:cs typeface="Arial" panose="020B0604020202020204" pitchFamily="34" charset="0"/>
              </a:rPr>
              <a:t>Subject to qualifying criteria below, any business that operates from a commercially rateable premises or where rates are paid on behalf of the business, can apply.  </a:t>
            </a:r>
            <a:br>
              <a:rPr lang="en-GB" sz="2400" cap="none" dirty="0">
                <a:solidFill>
                  <a:prstClr val="black"/>
                </a:solidFill>
                <a:latin typeface="Arial" panose="020B0604020202020204" pitchFamily="34" charset="0"/>
                <a:ea typeface="+mn-ea"/>
                <a:cs typeface="Arial" panose="020B0604020202020204" pitchFamily="34" charset="0"/>
              </a:rPr>
            </a:br>
            <a:r>
              <a:rPr lang="en-GB" sz="2400" cap="none" dirty="0">
                <a:solidFill>
                  <a:prstClr val="black"/>
                </a:solidFill>
                <a:latin typeface="Arial" panose="020B0604020202020204" pitchFamily="34" charset="0"/>
                <a:ea typeface="+mn-ea"/>
                <a:cs typeface="Arial" panose="020B0604020202020204" pitchFamily="34" charset="0"/>
              </a:rPr>
              <a:t>	Had an annual turnover of less than €5m and employs a maximum of 50 	wholetime workers.</a:t>
            </a:r>
            <a:br>
              <a:rPr lang="en-GB" sz="2400" cap="none" dirty="0">
                <a:solidFill>
                  <a:prstClr val="black"/>
                </a:solidFill>
                <a:latin typeface="Arial" panose="020B0604020202020204" pitchFamily="34" charset="0"/>
                <a:ea typeface="+mn-ea"/>
                <a:cs typeface="Arial" panose="020B0604020202020204" pitchFamily="34" charset="0"/>
              </a:rPr>
            </a:br>
            <a:r>
              <a:rPr lang="en-GB" sz="2400" cap="none" dirty="0">
                <a:solidFill>
                  <a:prstClr val="black"/>
                </a:solidFill>
                <a:latin typeface="Arial" panose="020B0604020202020204" pitchFamily="34" charset="0"/>
                <a:ea typeface="+mn-ea"/>
                <a:cs typeface="Arial" panose="020B0604020202020204" pitchFamily="34" charset="0"/>
              </a:rPr>
              <a:t>	Has closed or suffered a projected loss of 25%+ in turnover from 1st April to 	30th June.</a:t>
            </a:r>
            <a:br>
              <a:rPr lang="en-GB" sz="2400" cap="none" dirty="0">
                <a:solidFill>
                  <a:prstClr val="black"/>
                </a:solidFill>
                <a:latin typeface="Arial" panose="020B0604020202020204" pitchFamily="34" charset="0"/>
                <a:ea typeface="+mn-ea"/>
                <a:cs typeface="Arial" panose="020B0604020202020204" pitchFamily="34" charset="0"/>
              </a:rPr>
            </a:br>
            <a:r>
              <a:rPr lang="en-GB" sz="2400" cap="none" dirty="0">
                <a:solidFill>
                  <a:prstClr val="black"/>
                </a:solidFill>
                <a:latin typeface="Arial" panose="020B0604020202020204" pitchFamily="34" charset="0"/>
                <a:ea typeface="+mn-ea"/>
                <a:cs typeface="Arial" panose="020B0604020202020204" pitchFamily="34" charset="0"/>
              </a:rPr>
              <a:t>	Commits to remain open or re-open if closed.</a:t>
            </a:r>
            <a:br>
              <a:rPr lang="en-GB" sz="2400" cap="none" dirty="0">
                <a:solidFill>
                  <a:prstClr val="black"/>
                </a:solidFill>
                <a:latin typeface="Arial" panose="020B0604020202020204" pitchFamily="34" charset="0"/>
                <a:ea typeface="+mn-ea"/>
                <a:cs typeface="Arial" panose="020B0604020202020204" pitchFamily="34" charset="0"/>
              </a:rPr>
            </a:br>
            <a:r>
              <a:rPr lang="en-GB" sz="2400" cap="none" dirty="0">
                <a:solidFill>
                  <a:prstClr val="black"/>
                </a:solidFill>
                <a:latin typeface="Arial" panose="020B0604020202020204" pitchFamily="34" charset="0"/>
                <a:ea typeface="+mn-ea"/>
                <a:cs typeface="Arial" panose="020B0604020202020204" pitchFamily="34" charset="0"/>
              </a:rPr>
              <a:t>	Declares intention to retain employees that are on the Temporary Wage 	Subsidy Scheme.</a:t>
            </a:r>
            <a:br>
              <a:rPr lang="en-GB" sz="2400" cap="none" dirty="0">
                <a:solidFill>
                  <a:prstClr val="black"/>
                </a:solidFill>
                <a:latin typeface="Arial" panose="020B0604020202020204" pitchFamily="34" charset="0"/>
                <a:ea typeface="+mn-ea"/>
                <a:cs typeface="Arial" panose="020B0604020202020204" pitchFamily="34" charset="0"/>
              </a:rPr>
            </a:br>
            <a:br>
              <a:rPr lang="en-GB" sz="2400" cap="none" dirty="0">
                <a:solidFill>
                  <a:schemeClr val="bg1"/>
                </a:solidFill>
                <a:latin typeface="Arial" panose="020B0604020202020204" pitchFamily="34" charset="0"/>
                <a:cs typeface="Arial" panose="020B0604020202020204" pitchFamily="34" charset="0"/>
              </a:rPr>
            </a:br>
            <a:endParaRPr lang="en-IE" sz="2400" cap="none" dirty="0">
              <a:solidFill>
                <a:schemeClr val="bg1"/>
              </a:solidFill>
              <a:latin typeface="Arial" panose="020B0604020202020204" pitchFamily="34" charset="0"/>
              <a:cs typeface="Arial" panose="020B0604020202020204" pitchFamily="34" charset="0"/>
            </a:endParaRPr>
          </a:p>
        </p:txBody>
      </p:sp>
      <p:grpSp>
        <p:nvGrpSpPr>
          <p:cNvPr id="4" name="Group 6">
            <a:extLst>
              <a:ext uri="{FF2B5EF4-FFF2-40B4-BE49-F238E27FC236}">
                <a16:creationId xmlns:a16="http://schemas.microsoft.com/office/drawing/2014/main" id="{E9656ED0-EC3D-415F-B9AD-47845D099EF7}"/>
              </a:ext>
            </a:extLst>
          </p:cNvPr>
          <p:cNvGrpSpPr>
            <a:grpSpLocks noChangeAspect="1"/>
          </p:cNvGrpSpPr>
          <p:nvPr/>
        </p:nvGrpSpPr>
        <p:grpSpPr>
          <a:xfrm rot="-83015">
            <a:off x="9692831" y="1107681"/>
            <a:ext cx="6980399" cy="7602746"/>
            <a:chOff x="1258340" y="156745"/>
            <a:chExt cx="3438610" cy="3745184"/>
          </a:xfrm>
          <a:solidFill>
            <a:srgbClr val="FFED04"/>
          </a:solidFill>
        </p:grpSpPr>
        <p:sp>
          <p:nvSpPr>
            <p:cNvPr id="5" name="Freeform 7">
              <a:extLst>
                <a:ext uri="{FF2B5EF4-FFF2-40B4-BE49-F238E27FC236}">
                  <a16:creationId xmlns:a16="http://schemas.microsoft.com/office/drawing/2014/main" id="{255A6BE3-4E15-47B6-A950-3D911B65FB24}"/>
                </a:ext>
              </a:extLst>
            </p:cNvPr>
            <p:cNvSpPr/>
            <p:nvPr/>
          </p:nvSpPr>
          <p:spPr>
            <a:xfrm>
              <a:off x="1258340" y="156745"/>
              <a:ext cx="3438610" cy="3745184"/>
            </a:xfrm>
            <a:custGeom>
              <a:avLst/>
              <a:gdLst>
                <a:gd name="connsiteX0" fmla="*/ 0 w 5091660"/>
                <a:gd name="connsiteY0" fmla="*/ 3474246 h 5499100"/>
                <a:gd name="connsiteX1" fmla="*/ 1916660 w 5091660"/>
                <a:gd name="connsiteY1" fmla="*/ 0 h 5499100"/>
                <a:gd name="connsiteX2" fmla="*/ 5091660 w 5091660"/>
                <a:gd name="connsiteY2" fmla="*/ 5499100 h 5499100"/>
                <a:gd name="connsiteX3" fmla="*/ 0 w 5091660"/>
                <a:gd name="connsiteY3" fmla="*/ 3474246 h 5499100"/>
                <a:gd name="connsiteX0" fmla="*/ 0 w 5091660"/>
                <a:gd name="connsiteY0" fmla="*/ 3474246 h 5499100"/>
                <a:gd name="connsiteX1" fmla="*/ 1916660 w 5091660"/>
                <a:gd name="connsiteY1" fmla="*/ 0 h 5499100"/>
                <a:gd name="connsiteX2" fmla="*/ 5091660 w 5091660"/>
                <a:gd name="connsiteY2" fmla="*/ 5499100 h 5499100"/>
                <a:gd name="connsiteX3" fmla="*/ 0 w 5091660"/>
                <a:gd name="connsiteY3" fmla="*/ 3474246 h 5499100"/>
                <a:gd name="connsiteX0" fmla="*/ 0 w 3438610"/>
                <a:gd name="connsiteY0" fmla="*/ 3474246 h 3901929"/>
                <a:gd name="connsiteX1" fmla="*/ 1916660 w 3438610"/>
                <a:gd name="connsiteY1" fmla="*/ 0 h 3901929"/>
                <a:gd name="connsiteX2" fmla="*/ 3438610 w 3438610"/>
                <a:gd name="connsiteY2" fmla="*/ 3901929 h 3901929"/>
                <a:gd name="connsiteX3" fmla="*/ 0 w 3438610"/>
                <a:gd name="connsiteY3" fmla="*/ 3474246 h 3901929"/>
                <a:gd name="connsiteX0" fmla="*/ 0 w 3438610"/>
                <a:gd name="connsiteY0" fmla="*/ 3317501 h 3745184"/>
                <a:gd name="connsiteX1" fmla="*/ 1533444 w 3438610"/>
                <a:gd name="connsiteY1" fmla="*/ 0 h 3745184"/>
                <a:gd name="connsiteX2" fmla="*/ 3438610 w 3438610"/>
                <a:gd name="connsiteY2" fmla="*/ 3745184 h 3745184"/>
                <a:gd name="connsiteX3" fmla="*/ 0 w 3438610"/>
                <a:gd name="connsiteY3" fmla="*/ 3317501 h 3745184"/>
                <a:gd name="connsiteX0" fmla="*/ 0 w 3438610"/>
                <a:gd name="connsiteY0" fmla="*/ 3317501 h 3745184"/>
                <a:gd name="connsiteX1" fmla="*/ 1533444 w 3438610"/>
                <a:gd name="connsiteY1" fmla="*/ 0 h 3745184"/>
                <a:gd name="connsiteX2" fmla="*/ 3438610 w 3438610"/>
                <a:gd name="connsiteY2" fmla="*/ 3745184 h 3745184"/>
                <a:gd name="connsiteX3" fmla="*/ 0 w 3438610"/>
                <a:gd name="connsiteY3" fmla="*/ 3317501 h 3745184"/>
                <a:gd name="connsiteX0" fmla="*/ 0 w 3438610"/>
                <a:gd name="connsiteY0" fmla="*/ 3317501 h 3745184"/>
                <a:gd name="connsiteX1" fmla="*/ 1533444 w 3438610"/>
                <a:gd name="connsiteY1" fmla="*/ 0 h 3745184"/>
                <a:gd name="connsiteX2" fmla="*/ 3438610 w 3438610"/>
                <a:gd name="connsiteY2" fmla="*/ 3745184 h 3745184"/>
                <a:gd name="connsiteX3" fmla="*/ 0 w 3438610"/>
                <a:gd name="connsiteY3" fmla="*/ 3317501 h 3745184"/>
              </a:gdLst>
              <a:ahLst/>
              <a:cxnLst>
                <a:cxn ang="0">
                  <a:pos x="connsiteX0" y="connsiteY0"/>
                </a:cxn>
                <a:cxn ang="0">
                  <a:pos x="connsiteX1" y="connsiteY1"/>
                </a:cxn>
                <a:cxn ang="0">
                  <a:pos x="connsiteX2" y="connsiteY2"/>
                </a:cxn>
                <a:cxn ang="0">
                  <a:pos x="connsiteX3" y="connsiteY3"/>
                </a:cxn>
              </a:cxnLst>
              <a:rect l="l" t="t" r="r" b="b"/>
              <a:pathLst>
                <a:path w="3438610" h="3745184">
                  <a:moveTo>
                    <a:pt x="0" y="3317501"/>
                  </a:moveTo>
                  <a:cubicBezTo>
                    <a:pt x="511148" y="2211667"/>
                    <a:pt x="1233310" y="1205788"/>
                    <a:pt x="1533444" y="0"/>
                  </a:cubicBezTo>
                  <a:lnTo>
                    <a:pt x="3438610" y="3745184"/>
                  </a:lnTo>
                  <a:cubicBezTo>
                    <a:pt x="1741390" y="3070233"/>
                    <a:pt x="2271109" y="3468787"/>
                    <a:pt x="0" y="3317501"/>
                  </a:cubicBezTo>
                  <a:close/>
                </a:path>
              </a:pathLst>
            </a:custGeom>
            <a:grpFill/>
          </p:spPr>
        </p:sp>
      </p:grpSp>
      <p:sp>
        <p:nvSpPr>
          <p:cNvPr id="6" name="TextBox 8">
            <a:extLst>
              <a:ext uri="{FF2B5EF4-FFF2-40B4-BE49-F238E27FC236}">
                <a16:creationId xmlns:a16="http://schemas.microsoft.com/office/drawing/2014/main" id="{15CB3345-846C-4299-9838-538BA642DD69}"/>
              </a:ext>
            </a:extLst>
          </p:cNvPr>
          <p:cNvSpPr txBox="1"/>
          <p:nvPr/>
        </p:nvSpPr>
        <p:spPr>
          <a:xfrm>
            <a:off x="625038" y="-92522"/>
            <a:ext cx="10941923" cy="1117037"/>
          </a:xfrm>
          <a:prstGeom prst="rect">
            <a:avLst/>
          </a:prstGeom>
        </p:spPr>
        <p:txBody>
          <a:bodyPr wrap="square" lIns="0" tIns="0" rIns="0" bIns="0" rtlCol="0" anchor="t">
            <a:spAutoFit/>
          </a:bodyPr>
          <a:lstStyle/>
          <a:p>
            <a:pPr defTabSz="609630">
              <a:lnSpc>
                <a:spcPts val="10361"/>
              </a:lnSpc>
            </a:pPr>
            <a:r>
              <a:rPr lang="en-GB" sz="4000" b="1" dirty="0">
                <a:solidFill>
                  <a:schemeClr val="bg1"/>
                </a:solidFill>
                <a:latin typeface="Arial" panose="020B0604020202020204" pitchFamily="34" charset="0"/>
                <a:cs typeface="Arial" panose="020B0604020202020204" pitchFamily="34" charset="0"/>
              </a:rPr>
              <a:t>  </a:t>
            </a:r>
            <a:r>
              <a:rPr lang="en-GB" sz="3200" b="1" dirty="0">
                <a:latin typeface="Arial" panose="020B0604020202020204" pitchFamily="34" charset="0"/>
                <a:cs typeface="Arial" panose="020B0604020202020204" pitchFamily="34" charset="0"/>
              </a:rPr>
              <a:t>Who Can Apply?</a:t>
            </a:r>
            <a:endParaRPr lang="en-US" sz="3200" dirty="0">
              <a:latin typeface="Open Sans Bold"/>
            </a:endParaRPr>
          </a:p>
        </p:txBody>
      </p:sp>
    </p:spTree>
    <p:extLst>
      <p:ext uri="{BB962C8B-B14F-4D97-AF65-F5344CB8AC3E}">
        <p14:creationId xmlns:p14="http://schemas.microsoft.com/office/powerpoint/2010/main" val="2892647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A076626-FF39-407B-8702-163729E580D9}"/>
              </a:ext>
            </a:extLst>
          </p:cNvPr>
          <p:cNvSpPr/>
          <p:nvPr/>
        </p:nvSpPr>
        <p:spPr>
          <a:xfrm>
            <a:off x="466163" y="4907903"/>
            <a:ext cx="10474553" cy="543899"/>
          </a:xfrm>
          <a:prstGeom prst="rect">
            <a:avLst/>
          </a:prstGeom>
          <a:solidFill>
            <a:srgbClr val="FFED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0" name="Rectangle 9">
            <a:extLst>
              <a:ext uri="{FF2B5EF4-FFF2-40B4-BE49-F238E27FC236}">
                <a16:creationId xmlns:a16="http://schemas.microsoft.com/office/drawing/2014/main" id="{C3D3EF17-23D2-4262-8B21-E6A89E73B551}"/>
              </a:ext>
            </a:extLst>
          </p:cNvPr>
          <p:cNvSpPr/>
          <p:nvPr/>
        </p:nvSpPr>
        <p:spPr>
          <a:xfrm>
            <a:off x="466163" y="2345033"/>
            <a:ext cx="10474553" cy="543899"/>
          </a:xfrm>
          <a:prstGeom prst="rect">
            <a:avLst/>
          </a:prstGeom>
          <a:solidFill>
            <a:srgbClr val="FFED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 name="Rectangle 2">
            <a:extLst>
              <a:ext uri="{FF2B5EF4-FFF2-40B4-BE49-F238E27FC236}">
                <a16:creationId xmlns:a16="http://schemas.microsoft.com/office/drawing/2014/main" id="{AA0D98D8-4842-464A-BACB-8AE2E240597B}"/>
              </a:ext>
            </a:extLst>
          </p:cNvPr>
          <p:cNvSpPr/>
          <p:nvPr/>
        </p:nvSpPr>
        <p:spPr>
          <a:xfrm>
            <a:off x="466165" y="172030"/>
            <a:ext cx="10474552" cy="514460"/>
          </a:xfrm>
          <a:prstGeom prst="rect">
            <a:avLst/>
          </a:prstGeom>
          <a:solidFill>
            <a:srgbClr val="FFED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grpSp>
        <p:nvGrpSpPr>
          <p:cNvPr id="4" name="Group 6">
            <a:extLst>
              <a:ext uri="{FF2B5EF4-FFF2-40B4-BE49-F238E27FC236}">
                <a16:creationId xmlns:a16="http://schemas.microsoft.com/office/drawing/2014/main" id="{E9656ED0-EC3D-415F-B9AD-47845D099EF7}"/>
              </a:ext>
            </a:extLst>
          </p:cNvPr>
          <p:cNvGrpSpPr>
            <a:grpSpLocks noChangeAspect="1"/>
          </p:cNvGrpSpPr>
          <p:nvPr/>
        </p:nvGrpSpPr>
        <p:grpSpPr>
          <a:xfrm rot="-83015">
            <a:off x="10045757" y="1078442"/>
            <a:ext cx="6980399" cy="7602746"/>
            <a:chOff x="1258340" y="156745"/>
            <a:chExt cx="3438610" cy="3745184"/>
          </a:xfrm>
          <a:solidFill>
            <a:srgbClr val="FFED04"/>
          </a:solidFill>
        </p:grpSpPr>
        <p:sp>
          <p:nvSpPr>
            <p:cNvPr id="5" name="Freeform 7">
              <a:extLst>
                <a:ext uri="{FF2B5EF4-FFF2-40B4-BE49-F238E27FC236}">
                  <a16:creationId xmlns:a16="http://schemas.microsoft.com/office/drawing/2014/main" id="{255A6BE3-4E15-47B6-A950-3D911B65FB24}"/>
                </a:ext>
              </a:extLst>
            </p:cNvPr>
            <p:cNvSpPr/>
            <p:nvPr/>
          </p:nvSpPr>
          <p:spPr>
            <a:xfrm>
              <a:off x="1258340" y="156745"/>
              <a:ext cx="3438610" cy="3745184"/>
            </a:xfrm>
            <a:custGeom>
              <a:avLst/>
              <a:gdLst>
                <a:gd name="connsiteX0" fmla="*/ 0 w 5091660"/>
                <a:gd name="connsiteY0" fmla="*/ 3474246 h 5499100"/>
                <a:gd name="connsiteX1" fmla="*/ 1916660 w 5091660"/>
                <a:gd name="connsiteY1" fmla="*/ 0 h 5499100"/>
                <a:gd name="connsiteX2" fmla="*/ 5091660 w 5091660"/>
                <a:gd name="connsiteY2" fmla="*/ 5499100 h 5499100"/>
                <a:gd name="connsiteX3" fmla="*/ 0 w 5091660"/>
                <a:gd name="connsiteY3" fmla="*/ 3474246 h 5499100"/>
                <a:gd name="connsiteX0" fmla="*/ 0 w 5091660"/>
                <a:gd name="connsiteY0" fmla="*/ 3474246 h 5499100"/>
                <a:gd name="connsiteX1" fmla="*/ 1916660 w 5091660"/>
                <a:gd name="connsiteY1" fmla="*/ 0 h 5499100"/>
                <a:gd name="connsiteX2" fmla="*/ 5091660 w 5091660"/>
                <a:gd name="connsiteY2" fmla="*/ 5499100 h 5499100"/>
                <a:gd name="connsiteX3" fmla="*/ 0 w 5091660"/>
                <a:gd name="connsiteY3" fmla="*/ 3474246 h 5499100"/>
                <a:gd name="connsiteX0" fmla="*/ 0 w 3438610"/>
                <a:gd name="connsiteY0" fmla="*/ 3474246 h 3901929"/>
                <a:gd name="connsiteX1" fmla="*/ 1916660 w 3438610"/>
                <a:gd name="connsiteY1" fmla="*/ 0 h 3901929"/>
                <a:gd name="connsiteX2" fmla="*/ 3438610 w 3438610"/>
                <a:gd name="connsiteY2" fmla="*/ 3901929 h 3901929"/>
                <a:gd name="connsiteX3" fmla="*/ 0 w 3438610"/>
                <a:gd name="connsiteY3" fmla="*/ 3474246 h 3901929"/>
                <a:gd name="connsiteX0" fmla="*/ 0 w 3438610"/>
                <a:gd name="connsiteY0" fmla="*/ 3317501 h 3745184"/>
                <a:gd name="connsiteX1" fmla="*/ 1533444 w 3438610"/>
                <a:gd name="connsiteY1" fmla="*/ 0 h 3745184"/>
                <a:gd name="connsiteX2" fmla="*/ 3438610 w 3438610"/>
                <a:gd name="connsiteY2" fmla="*/ 3745184 h 3745184"/>
                <a:gd name="connsiteX3" fmla="*/ 0 w 3438610"/>
                <a:gd name="connsiteY3" fmla="*/ 3317501 h 3745184"/>
                <a:gd name="connsiteX0" fmla="*/ 0 w 3438610"/>
                <a:gd name="connsiteY0" fmla="*/ 3317501 h 3745184"/>
                <a:gd name="connsiteX1" fmla="*/ 1533444 w 3438610"/>
                <a:gd name="connsiteY1" fmla="*/ 0 h 3745184"/>
                <a:gd name="connsiteX2" fmla="*/ 3438610 w 3438610"/>
                <a:gd name="connsiteY2" fmla="*/ 3745184 h 3745184"/>
                <a:gd name="connsiteX3" fmla="*/ 0 w 3438610"/>
                <a:gd name="connsiteY3" fmla="*/ 3317501 h 3745184"/>
                <a:gd name="connsiteX0" fmla="*/ 0 w 3438610"/>
                <a:gd name="connsiteY0" fmla="*/ 3317501 h 3745184"/>
                <a:gd name="connsiteX1" fmla="*/ 1533444 w 3438610"/>
                <a:gd name="connsiteY1" fmla="*/ 0 h 3745184"/>
                <a:gd name="connsiteX2" fmla="*/ 3438610 w 3438610"/>
                <a:gd name="connsiteY2" fmla="*/ 3745184 h 3745184"/>
                <a:gd name="connsiteX3" fmla="*/ 0 w 3438610"/>
                <a:gd name="connsiteY3" fmla="*/ 3317501 h 3745184"/>
              </a:gdLst>
              <a:ahLst/>
              <a:cxnLst>
                <a:cxn ang="0">
                  <a:pos x="connsiteX0" y="connsiteY0"/>
                </a:cxn>
                <a:cxn ang="0">
                  <a:pos x="connsiteX1" y="connsiteY1"/>
                </a:cxn>
                <a:cxn ang="0">
                  <a:pos x="connsiteX2" y="connsiteY2"/>
                </a:cxn>
                <a:cxn ang="0">
                  <a:pos x="connsiteX3" y="connsiteY3"/>
                </a:cxn>
              </a:cxnLst>
              <a:rect l="l" t="t" r="r" b="b"/>
              <a:pathLst>
                <a:path w="3438610" h="3745184">
                  <a:moveTo>
                    <a:pt x="0" y="3317501"/>
                  </a:moveTo>
                  <a:cubicBezTo>
                    <a:pt x="511148" y="2211667"/>
                    <a:pt x="1233310" y="1205788"/>
                    <a:pt x="1533444" y="0"/>
                  </a:cubicBezTo>
                  <a:lnTo>
                    <a:pt x="3438610" y="3745184"/>
                  </a:lnTo>
                  <a:cubicBezTo>
                    <a:pt x="1741390" y="3070233"/>
                    <a:pt x="2271109" y="3468787"/>
                    <a:pt x="0" y="3317501"/>
                  </a:cubicBezTo>
                  <a:close/>
                </a:path>
              </a:pathLst>
            </a:custGeom>
            <a:grpFill/>
          </p:spPr>
        </p:sp>
      </p:grpSp>
      <p:sp>
        <p:nvSpPr>
          <p:cNvPr id="6" name="TextBox 8">
            <a:extLst>
              <a:ext uri="{FF2B5EF4-FFF2-40B4-BE49-F238E27FC236}">
                <a16:creationId xmlns:a16="http://schemas.microsoft.com/office/drawing/2014/main" id="{15CB3345-846C-4299-9838-538BA642DD69}"/>
              </a:ext>
            </a:extLst>
          </p:cNvPr>
          <p:cNvSpPr txBox="1"/>
          <p:nvPr/>
        </p:nvSpPr>
        <p:spPr>
          <a:xfrm>
            <a:off x="625037" y="-401308"/>
            <a:ext cx="11791551" cy="1087798"/>
          </a:xfrm>
          <a:prstGeom prst="rect">
            <a:avLst/>
          </a:prstGeom>
        </p:spPr>
        <p:txBody>
          <a:bodyPr wrap="square" lIns="0" tIns="0" rIns="0" bIns="0" rtlCol="0" anchor="t">
            <a:spAutoFit/>
          </a:bodyPr>
          <a:lstStyle/>
          <a:p>
            <a:pPr defTabSz="609630">
              <a:lnSpc>
                <a:spcPts val="10361"/>
              </a:lnSpc>
            </a:pPr>
            <a:r>
              <a:rPr lang="en-GB" sz="3000" b="1" dirty="0">
                <a:latin typeface="Arial" panose="020B0604020202020204" pitchFamily="34" charset="0"/>
                <a:cs typeface="Arial" panose="020B0604020202020204" pitchFamily="34" charset="0"/>
              </a:rPr>
              <a:t>How much is the grant payment?</a:t>
            </a:r>
          </a:p>
        </p:txBody>
      </p:sp>
      <p:sp>
        <p:nvSpPr>
          <p:cNvPr id="7" name="Content Placeholder 2">
            <a:extLst>
              <a:ext uri="{FF2B5EF4-FFF2-40B4-BE49-F238E27FC236}">
                <a16:creationId xmlns:a16="http://schemas.microsoft.com/office/drawing/2014/main" id="{E50855B3-82A3-457C-8D29-BCB5AA0C8266}"/>
              </a:ext>
            </a:extLst>
          </p:cNvPr>
          <p:cNvSpPr>
            <a:spLocks noGrp="1"/>
          </p:cNvSpPr>
          <p:nvPr>
            <p:ph idx="1"/>
          </p:nvPr>
        </p:nvSpPr>
        <p:spPr>
          <a:xfrm>
            <a:off x="300571" y="995276"/>
            <a:ext cx="10315679" cy="5842233"/>
          </a:xfrm>
        </p:spPr>
        <p:txBody>
          <a:bodyPr anchor="t">
            <a:normAutofit/>
          </a:bodyPr>
          <a:lstStyle/>
          <a:p>
            <a:pPr marL="0" indent="0">
              <a:lnSpc>
                <a:spcPct val="150000"/>
              </a:lnSpc>
              <a:buNone/>
            </a:pPr>
            <a:r>
              <a:rPr lang="en-GB" dirty="0">
                <a:ln w="3175" cmpd="sng">
                  <a:noFill/>
                </a:ln>
                <a:solidFill>
                  <a:prstClr val="black"/>
                </a:solidFill>
                <a:latin typeface="Arial" panose="020B0604020202020204" pitchFamily="34" charset="0"/>
                <a:cs typeface="Arial" panose="020B0604020202020204" pitchFamily="34" charset="0"/>
              </a:rPr>
              <a:t>The grant is based on the amount of rate demand for calendar year 2019 only, subject to a minimum payment of €2,000 and maximum of €10,000.  In the event the rate demand is reduced on appeal the appeal amount will apply if the grant is greater than €2,000.</a:t>
            </a:r>
          </a:p>
          <a:p>
            <a:pPr marL="0" indent="0">
              <a:lnSpc>
                <a:spcPct val="150000"/>
              </a:lnSpc>
              <a:buNone/>
            </a:pPr>
            <a:endParaRPr lang="en-GB" dirty="0">
              <a:ln w="3175" cmpd="sng">
                <a:noFill/>
              </a:ln>
              <a:solidFill>
                <a:prstClr val="black"/>
              </a:solidFill>
              <a:latin typeface="Arial" panose="020B0604020202020204" pitchFamily="34" charset="0"/>
              <a:cs typeface="Arial" panose="020B0604020202020204" pitchFamily="34" charset="0"/>
            </a:endParaRPr>
          </a:p>
          <a:p>
            <a:pPr marL="0" indent="0">
              <a:lnSpc>
                <a:spcPct val="150000"/>
              </a:lnSpc>
              <a:buNone/>
            </a:pPr>
            <a:endParaRPr lang="en-GB" sz="800" dirty="0">
              <a:ln w="3175" cmpd="sng">
                <a:noFill/>
              </a:ln>
              <a:solidFill>
                <a:prstClr val="black"/>
              </a:solidFill>
              <a:latin typeface="Arial" panose="020B0604020202020204" pitchFamily="34" charset="0"/>
              <a:cs typeface="Arial" panose="020B0604020202020204" pitchFamily="34" charset="0"/>
            </a:endParaRPr>
          </a:p>
          <a:p>
            <a:pPr marL="0" indent="0">
              <a:lnSpc>
                <a:spcPct val="150000"/>
              </a:lnSpc>
              <a:buNone/>
            </a:pPr>
            <a:r>
              <a:rPr lang="en-GB" dirty="0">
                <a:ln w="3175" cmpd="sng">
                  <a:noFill/>
                </a:ln>
                <a:solidFill>
                  <a:prstClr val="black"/>
                </a:solidFill>
                <a:latin typeface="Arial" panose="020B0604020202020204" pitchFamily="34" charset="0"/>
                <a:cs typeface="Arial" panose="020B0604020202020204" pitchFamily="34" charset="0"/>
              </a:rPr>
              <a:t>The grant is a financial contribution towards the cost of re-opening or keeping a business operational and re-connecting with employees and customers.  The grant can also be used to defray on-going costs e.g. utilities, insurance or for measures to ensure employee and customer safety.</a:t>
            </a:r>
          </a:p>
          <a:p>
            <a:pPr marL="0" indent="0">
              <a:lnSpc>
                <a:spcPct val="150000"/>
              </a:lnSpc>
              <a:buNone/>
            </a:pPr>
            <a:endParaRPr lang="en-GB" dirty="0">
              <a:ln w="3175" cmpd="sng">
                <a:noFill/>
              </a:ln>
              <a:solidFill>
                <a:prstClr val="black"/>
              </a:solidFill>
              <a:latin typeface="Arial" panose="020B0604020202020204" pitchFamily="34" charset="0"/>
              <a:cs typeface="Arial" panose="020B0604020202020204" pitchFamily="34" charset="0"/>
            </a:endParaRPr>
          </a:p>
          <a:p>
            <a:pPr marL="0" indent="0">
              <a:buNone/>
            </a:pPr>
            <a:endParaRPr lang="en-GB" dirty="0">
              <a:ln w="3175" cmpd="sng">
                <a:noFill/>
              </a:ln>
              <a:solidFill>
                <a:prstClr val="black"/>
              </a:solidFill>
              <a:latin typeface="Arial" panose="020B0604020202020204" pitchFamily="34" charset="0"/>
              <a:cs typeface="Arial" panose="020B0604020202020204" pitchFamily="34" charset="0"/>
            </a:endParaRPr>
          </a:p>
          <a:p>
            <a:pPr marL="0" indent="0">
              <a:buNone/>
            </a:pPr>
            <a:r>
              <a:rPr lang="en-GB" dirty="0">
                <a:ln w="3175" cmpd="sng">
                  <a:noFill/>
                </a:ln>
                <a:solidFill>
                  <a:prstClr val="black"/>
                </a:solidFill>
                <a:latin typeface="Arial" panose="020B0604020202020204" pitchFamily="34" charset="0"/>
                <a:cs typeface="Arial" panose="020B0604020202020204" pitchFamily="34" charset="0"/>
              </a:rPr>
              <a:t>Applications will be accepted on-line until the </a:t>
            </a:r>
            <a:r>
              <a:rPr lang="en-GB" b="1" dirty="0">
                <a:ln w="3175" cmpd="sng">
                  <a:noFill/>
                </a:ln>
                <a:solidFill>
                  <a:prstClr val="black"/>
                </a:solidFill>
                <a:latin typeface="Arial" panose="020B0604020202020204" pitchFamily="34" charset="0"/>
                <a:cs typeface="Arial" panose="020B0604020202020204" pitchFamily="34" charset="0"/>
              </a:rPr>
              <a:t>31st August</a:t>
            </a:r>
            <a:r>
              <a:rPr lang="en-GB" dirty="0">
                <a:ln w="3175" cmpd="sng">
                  <a:noFill/>
                </a:ln>
                <a:solidFill>
                  <a:prstClr val="black"/>
                </a:solidFill>
                <a:latin typeface="Arial" panose="020B0604020202020204" pitchFamily="34" charset="0"/>
                <a:cs typeface="Arial" panose="020B0604020202020204" pitchFamily="34" charset="0"/>
              </a:rPr>
              <a:t>.</a:t>
            </a:r>
          </a:p>
          <a:p>
            <a:pPr marL="0" indent="0">
              <a:buNone/>
            </a:pPr>
            <a:endParaRPr lang="en-IE" dirty="0">
              <a:solidFill>
                <a:schemeClr val="bg1"/>
              </a:solidFill>
              <a:latin typeface="Arial" panose="020B0604020202020204" pitchFamily="34" charset="0"/>
              <a:cs typeface="Arial" panose="020B0604020202020204" pitchFamily="34" charset="0"/>
            </a:endParaRPr>
          </a:p>
        </p:txBody>
      </p:sp>
      <p:sp>
        <p:nvSpPr>
          <p:cNvPr id="8" name="TextBox 8">
            <a:extLst>
              <a:ext uri="{FF2B5EF4-FFF2-40B4-BE49-F238E27FC236}">
                <a16:creationId xmlns:a16="http://schemas.microsoft.com/office/drawing/2014/main" id="{147D05C8-6D5C-4E44-B946-55F2FFC578AF}"/>
              </a:ext>
            </a:extLst>
          </p:cNvPr>
          <p:cNvSpPr txBox="1"/>
          <p:nvPr/>
        </p:nvSpPr>
        <p:spPr>
          <a:xfrm>
            <a:off x="625032" y="2376089"/>
            <a:ext cx="11791551" cy="492443"/>
          </a:xfrm>
          <a:prstGeom prst="rect">
            <a:avLst/>
          </a:prstGeom>
        </p:spPr>
        <p:txBody>
          <a:bodyPr wrap="square" lIns="0" tIns="0" rIns="0" bIns="0" rtlCol="0" anchor="t">
            <a:spAutoFit/>
          </a:bodyPr>
          <a:lstStyle/>
          <a:p>
            <a:r>
              <a:rPr lang="en-GB" sz="3200" b="1" dirty="0">
                <a:ln w="3175" cmpd="sng">
                  <a:noFill/>
                </a:ln>
                <a:solidFill>
                  <a:prstClr val="black"/>
                </a:solidFill>
                <a:latin typeface="Arial" panose="020B0604020202020204" pitchFamily="34" charset="0"/>
                <a:cs typeface="Arial" panose="020B0604020202020204" pitchFamily="34" charset="0"/>
              </a:rPr>
              <a:t>What can the grant be used for?</a:t>
            </a:r>
          </a:p>
        </p:txBody>
      </p:sp>
      <p:sp>
        <p:nvSpPr>
          <p:cNvPr id="9" name="TextBox 8">
            <a:extLst>
              <a:ext uri="{FF2B5EF4-FFF2-40B4-BE49-F238E27FC236}">
                <a16:creationId xmlns:a16="http://schemas.microsoft.com/office/drawing/2014/main" id="{DB9EE31E-8DCC-4D97-AC6F-4790B5144990}"/>
              </a:ext>
            </a:extLst>
          </p:cNvPr>
          <p:cNvSpPr txBox="1"/>
          <p:nvPr/>
        </p:nvSpPr>
        <p:spPr>
          <a:xfrm>
            <a:off x="625031" y="4943499"/>
            <a:ext cx="11791551" cy="492443"/>
          </a:xfrm>
          <a:prstGeom prst="rect">
            <a:avLst/>
          </a:prstGeom>
        </p:spPr>
        <p:txBody>
          <a:bodyPr wrap="square" lIns="0" tIns="0" rIns="0" bIns="0" rtlCol="0" anchor="t">
            <a:spAutoFit/>
          </a:bodyPr>
          <a:lstStyle/>
          <a:p>
            <a:r>
              <a:rPr lang="en-GB" sz="3200" b="1" dirty="0">
                <a:ln w="3175" cmpd="sng">
                  <a:noFill/>
                </a:ln>
                <a:solidFill>
                  <a:prstClr val="black"/>
                </a:solidFill>
                <a:latin typeface="Arial" panose="020B0604020202020204" pitchFamily="34" charset="0"/>
                <a:cs typeface="Arial" panose="020B0604020202020204" pitchFamily="34" charset="0"/>
              </a:rPr>
              <a:t>Closing date</a:t>
            </a:r>
          </a:p>
        </p:txBody>
      </p:sp>
      <p:pic>
        <p:nvPicPr>
          <p:cNvPr id="16" name="Picture 9">
            <a:extLst>
              <a:ext uri="{FF2B5EF4-FFF2-40B4-BE49-F238E27FC236}">
                <a16:creationId xmlns:a16="http://schemas.microsoft.com/office/drawing/2014/main" id="{1BCB53C9-B0FD-4A7D-8BCE-2FAD91C002FE}"/>
              </a:ext>
            </a:extLst>
          </p:cNvPr>
          <p:cNvPicPr>
            <a:picLocks noChangeAspect="1"/>
          </p:cNvPicPr>
          <p:nvPr/>
        </p:nvPicPr>
        <p:blipFill rotWithShape="1">
          <a:blip r:embed="rId2"/>
          <a:srcRect t="87753" r="69409" b="1406"/>
          <a:stretch/>
        </p:blipFill>
        <p:spPr>
          <a:xfrm>
            <a:off x="5667580" y="6250914"/>
            <a:ext cx="1259873" cy="446438"/>
          </a:xfrm>
          <a:prstGeom prst="rect">
            <a:avLst/>
          </a:prstGeom>
        </p:spPr>
      </p:pic>
      <p:pic>
        <p:nvPicPr>
          <p:cNvPr id="17" name="Picture 16">
            <a:extLst>
              <a:ext uri="{FF2B5EF4-FFF2-40B4-BE49-F238E27FC236}">
                <a16:creationId xmlns:a16="http://schemas.microsoft.com/office/drawing/2014/main" id="{692DF9FC-8E79-496F-8CF1-5A021B69C1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7682" y="6227151"/>
            <a:ext cx="1272458" cy="458819"/>
          </a:xfrm>
          <a:prstGeom prst="rect">
            <a:avLst/>
          </a:prstGeom>
        </p:spPr>
      </p:pic>
      <p:pic>
        <p:nvPicPr>
          <p:cNvPr id="18" name="Picture 17">
            <a:extLst>
              <a:ext uri="{FF2B5EF4-FFF2-40B4-BE49-F238E27FC236}">
                <a16:creationId xmlns:a16="http://schemas.microsoft.com/office/drawing/2014/main" id="{64513761-C016-4B84-8300-F48B3E723B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1723" y="6296389"/>
            <a:ext cx="595985" cy="389581"/>
          </a:xfrm>
          <a:prstGeom prst="rect">
            <a:avLst/>
          </a:prstGeom>
        </p:spPr>
      </p:pic>
    </p:spTree>
    <p:extLst>
      <p:ext uri="{BB962C8B-B14F-4D97-AF65-F5344CB8AC3E}">
        <p14:creationId xmlns:p14="http://schemas.microsoft.com/office/powerpoint/2010/main" val="2507158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A076626-FF39-407B-8702-163729E580D9}"/>
              </a:ext>
            </a:extLst>
          </p:cNvPr>
          <p:cNvSpPr/>
          <p:nvPr/>
        </p:nvSpPr>
        <p:spPr>
          <a:xfrm>
            <a:off x="682043" y="580927"/>
            <a:ext cx="10420764" cy="543899"/>
          </a:xfrm>
          <a:prstGeom prst="rect">
            <a:avLst/>
          </a:prstGeom>
          <a:solidFill>
            <a:srgbClr val="FFED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grpSp>
        <p:nvGrpSpPr>
          <p:cNvPr id="4" name="Group 6">
            <a:extLst>
              <a:ext uri="{FF2B5EF4-FFF2-40B4-BE49-F238E27FC236}">
                <a16:creationId xmlns:a16="http://schemas.microsoft.com/office/drawing/2014/main" id="{E9656ED0-EC3D-415F-B9AD-47845D099EF7}"/>
              </a:ext>
            </a:extLst>
          </p:cNvPr>
          <p:cNvGrpSpPr>
            <a:grpSpLocks noChangeAspect="1"/>
          </p:cNvGrpSpPr>
          <p:nvPr/>
        </p:nvGrpSpPr>
        <p:grpSpPr>
          <a:xfrm rot="-83015">
            <a:off x="10045757" y="1078442"/>
            <a:ext cx="6980399" cy="7602746"/>
            <a:chOff x="1258340" y="156745"/>
            <a:chExt cx="3438610" cy="3745184"/>
          </a:xfrm>
          <a:solidFill>
            <a:srgbClr val="FFED04"/>
          </a:solidFill>
        </p:grpSpPr>
        <p:sp>
          <p:nvSpPr>
            <p:cNvPr id="5" name="Freeform 7">
              <a:extLst>
                <a:ext uri="{FF2B5EF4-FFF2-40B4-BE49-F238E27FC236}">
                  <a16:creationId xmlns:a16="http://schemas.microsoft.com/office/drawing/2014/main" id="{255A6BE3-4E15-47B6-A950-3D911B65FB24}"/>
                </a:ext>
              </a:extLst>
            </p:cNvPr>
            <p:cNvSpPr/>
            <p:nvPr/>
          </p:nvSpPr>
          <p:spPr>
            <a:xfrm>
              <a:off x="1258340" y="156745"/>
              <a:ext cx="3438610" cy="3745184"/>
            </a:xfrm>
            <a:custGeom>
              <a:avLst/>
              <a:gdLst>
                <a:gd name="connsiteX0" fmla="*/ 0 w 5091660"/>
                <a:gd name="connsiteY0" fmla="*/ 3474246 h 5499100"/>
                <a:gd name="connsiteX1" fmla="*/ 1916660 w 5091660"/>
                <a:gd name="connsiteY1" fmla="*/ 0 h 5499100"/>
                <a:gd name="connsiteX2" fmla="*/ 5091660 w 5091660"/>
                <a:gd name="connsiteY2" fmla="*/ 5499100 h 5499100"/>
                <a:gd name="connsiteX3" fmla="*/ 0 w 5091660"/>
                <a:gd name="connsiteY3" fmla="*/ 3474246 h 5499100"/>
                <a:gd name="connsiteX0" fmla="*/ 0 w 5091660"/>
                <a:gd name="connsiteY0" fmla="*/ 3474246 h 5499100"/>
                <a:gd name="connsiteX1" fmla="*/ 1916660 w 5091660"/>
                <a:gd name="connsiteY1" fmla="*/ 0 h 5499100"/>
                <a:gd name="connsiteX2" fmla="*/ 5091660 w 5091660"/>
                <a:gd name="connsiteY2" fmla="*/ 5499100 h 5499100"/>
                <a:gd name="connsiteX3" fmla="*/ 0 w 5091660"/>
                <a:gd name="connsiteY3" fmla="*/ 3474246 h 5499100"/>
                <a:gd name="connsiteX0" fmla="*/ 0 w 3438610"/>
                <a:gd name="connsiteY0" fmla="*/ 3474246 h 3901929"/>
                <a:gd name="connsiteX1" fmla="*/ 1916660 w 3438610"/>
                <a:gd name="connsiteY1" fmla="*/ 0 h 3901929"/>
                <a:gd name="connsiteX2" fmla="*/ 3438610 w 3438610"/>
                <a:gd name="connsiteY2" fmla="*/ 3901929 h 3901929"/>
                <a:gd name="connsiteX3" fmla="*/ 0 w 3438610"/>
                <a:gd name="connsiteY3" fmla="*/ 3474246 h 3901929"/>
                <a:gd name="connsiteX0" fmla="*/ 0 w 3438610"/>
                <a:gd name="connsiteY0" fmla="*/ 3317501 h 3745184"/>
                <a:gd name="connsiteX1" fmla="*/ 1533444 w 3438610"/>
                <a:gd name="connsiteY1" fmla="*/ 0 h 3745184"/>
                <a:gd name="connsiteX2" fmla="*/ 3438610 w 3438610"/>
                <a:gd name="connsiteY2" fmla="*/ 3745184 h 3745184"/>
                <a:gd name="connsiteX3" fmla="*/ 0 w 3438610"/>
                <a:gd name="connsiteY3" fmla="*/ 3317501 h 3745184"/>
                <a:gd name="connsiteX0" fmla="*/ 0 w 3438610"/>
                <a:gd name="connsiteY0" fmla="*/ 3317501 h 3745184"/>
                <a:gd name="connsiteX1" fmla="*/ 1533444 w 3438610"/>
                <a:gd name="connsiteY1" fmla="*/ 0 h 3745184"/>
                <a:gd name="connsiteX2" fmla="*/ 3438610 w 3438610"/>
                <a:gd name="connsiteY2" fmla="*/ 3745184 h 3745184"/>
                <a:gd name="connsiteX3" fmla="*/ 0 w 3438610"/>
                <a:gd name="connsiteY3" fmla="*/ 3317501 h 3745184"/>
                <a:gd name="connsiteX0" fmla="*/ 0 w 3438610"/>
                <a:gd name="connsiteY0" fmla="*/ 3317501 h 3745184"/>
                <a:gd name="connsiteX1" fmla="*/ 1533444 w 3438610"/>
                <a:gd name="connsiteY1" fmla="*/ 0 h 3745184"/>
                <a:gd name="connsiteX2" fmla="*/ 3438610 w 3438610"/>
                <a:gd name="connsiteY2" fmla="*/ 3745184 h 3745184"/>
                <a:gd name="connsiteX3" fmla="*/ 0 w 3438610"/>
                <a:gd name="connsiteY3" fmla="*/ 3317501 h 3745184"/>
              </a:gdLst>
              <a:ahLst/>
              <a:cxnLst>
                <a:cxn ang="0">
                  <a:pos x="connsiteX0" y="connsiteY0"/>
                </a:cxn>
                <a:cxn ang="0">
                  <a:pos x="connsiteX1" y="connsiteY1"/>
                </a:cxn>
                <a:cxn ang="0">
                  <a:pos x="connsiteX2" y="connsiteY2"/>
                </a:cxn>
                <a:cxn ang="0">
                  <a:pos x="connsiteX3" y="connsiteY3"/>
                </a:cxn>
              </a:cxnLst>
              <a:rect l="l" t="t" r="r" b="b"/>
              <a:pathLst>
                <a:path w="3438610" h="3745184">
                  <a:moveTo>
                    <a:pt x="0" y="3317501"/>
                  </a:moveTo>
                  <a:cubicBezTo>
                    <a:pt x="511148" y="2211667"/>
                    <a:pt x="1233310" y="1205788"/>
                    <a:pt x="1533444" y="0"/>
                  </a:cubicBezTo>
                  <a:lnTo>
                    <a:pt x="3438610" y="3745184"/>
                  </a:lnTo>
                  <a:cubicBezTo>
                    <a:pt x="1741390" y="3070233"/>
                    <a:pt x="2271109" y="3468787"/>
                    <a:pt x="0" y="3317501"/>
                  </a:cubicBezTo>
                  <a:close/>
                </a:path>
              </a:pathLst>
            </a:custGeom>
            <a:grpFill/>
          </p:spPr>
        </p:sp>
      </p:grpSp>
      <p:sp>
        <p:nvSpPr>
          <p:cNvPr id="9" name="TextBox 8">
            <a:extLst>
              <a:ext uri="{FF2B5EF4-FFF2-40B4-BE49-F238E27FC236}">
                <a16:creationId xmlns:a16="http://schemas.microsoft.com/office/drawing/2014/main" id="{DB9EE31E-8DCC-4D97-AC6F-4790B5144990}"/>
              </a:ext>
            </a:extLst>
          </p:cNvPr>
          <p:cNvSpPr txBox="1"/>
          <p:nvPr/>
        </p:nvSpPr>
        <p:spPr>
          <a:xfrm>
            <a:off x="774324" y="606656"/>
            <a:ext cx="11791551" cy="492443"/>
          </a:xfrm>
          <a:prstGeom prst="rect">
            <a:avLst/>
          </a:prstGeom>
        </p:spPr>
        <p:txBody>
          <a:bodyPr wrap="square" lIns="0" tIns="0" rIns="0" bIns="0" rtlCol="0" anchor="t">
            <a:spAutoFit/>
          </a:bodyPr>
          <a:lstStyle/>
          <a:p>
            <a:r>
              <a:rPr lang="en-GB" sz="3200" b="1" dirty="0">
                <a:ln w="3175" cmpd="sng">
                  <a:noFill/>
                </a:ln>
                <a:solidFill>
                  <a:prstClr val="black"/>
                </a:solidFill>
                <a:latin typeface="Arial" panose="020B0604020202020204" pitchFamily="34" charset="0"/>
                <a:cs typeface="Arial" panose="020B0604020202020204" pitchFamily="34" charset="0"/>
              </a:rPr>
              <a:t>Statistics to date </a:t>
            </a:r>
            <a:endParaRPr lang="en-GB" sz="3200" b="1" dirty="0">
              <a:ln cap="flat">
                <a:solidFill>
                  <a:schemeClr val="accent1">
                    <a:alpha val="98000"/>
                  </a:schemeClr>
                </a:solidFill>
              </a:ln>
              <a:solidFill>
                <a:schemeClr val="bg1"/>
              </a:solidFill>
              <a:latin typeface="Arial" panose="020B0604020202020204" pitchFamily="34" charset="0"/>
              <a:cs typeface="Arial" panose="020B0604020202020204" pitchFamily="34" charset="0"/>
            </a:endParaRPr>
          </a:p>
        </p:txBody>
      </p:sp>
      <p:sp>
        <p:nvSpPr>
          <p:cNvPr id="12" name="Content Placeholder 2">
            <a:extLst>
              <a:ext uri="{FF2B5EF4-FFF2-40B4-BE49-F238E27FC236}">
                <a16:creationId xmlns:a16="http://schemas.microsoft.com/office/drawing/2014/main" id="{6D1B6EDE-07EB-4462-A0A2-AEF1465EDC95}"/>
              </a:ext>
            </a:extLst>
          </p:cNvPr>
          <p:cNvSpPr txBox="1">
            <a:spLocks/>
          </p:cNvSpPr>
          <p:nvPr/>
        </p:nvSpPr>
        <p:spPr>
          <a:xfrm>
            <a:off x="682043" y="1487719"/>
            <a:ext cx="9272944" cy="4297261"/>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nSpc>
                <a:spcPct val="150000"/>
              </a:lnSpc>
              <a:buClrTx/>
              <a:buNone/>
            </a:pPr>
            <a:r>
              <a:rPr lang="en-GB" sz="2400" dirty="0">
                <a:solidFill>
                  <a:schemeClr val="tx1"/>
                </a:solidFill>
                <a:latin typeface="Arial" panose="020B0604020202020204" pitchFamily="34" charset="0"/>
                <a:cs typeface="Arial" panose="020B0604020202020204" pitchFamily="34" charset="0"/>
              </a:rPr>
              <a:t>920 no. of applications received. </a:t>
            </a:r>
          </a:p>
          <a:p>
            <a:pPr marL="0" indent="0">
              <a:lnSpc>
                <a:spcPct val="150000"/>
              </a:lnSpc>
              <a:buClrTx/>
              <a:buNone/>
            </a:pPr>
            <a:r>
              <a:rPr lang="en-GB" sz="2400" dirty="0">
                <a:solidFill>
                  <a:schemeClr val="tx1"/>
                </a:solidFill>
                <a:latin typeface="Arial" panose="020B0604020202020204" pitchFamily="34" charset="0"/>
                <a:cs typeface="Arial" panose="020B0604020202020204" pitchFamily="34" charset="0"/>
              </a:rPr>
              <a:t>67  no. of applications in process.</a:t>
            </a:r>
          </a:p>
          <a:p>
            <a:pPr marL="0" indent="0">
              <a:lnSpc>
                <a:spcPct val="150000"/>
              </a:lnSpc>
              <a:buClrTx/>
              <a:buNone/>
            </a:pPr>
            <a:r>
              <a:rPr lang="en-GB" sz="2400" dirty="0">
                <a:solidFill>
                  <a:schemeClr val="tx1"/>
                </a:solidFill>
                <a:latin typeface="Arial" panose="020B0604020202020204" pitchFamily="34" charset="0"/>
                <a:cs typeface="Arial" panose="020B0604020202020204" pitchFamily="34" charset="0"/>
              </a:rPr>
              <a:t>€2,634,493 value of applications paid with average grant payment per business €3,600.</a:t>
            </a:r>
          </a:p>
          <a:p>
            <a:pPr marL="0" indent="0">
              <a:buNone/>
            </a:pPr>
            <a:r>
              <a:rPr lang="en-GB" sz="2400" dirty="0">
                <a:solidFill>
                  <a:schemeClr val="tx1"/>
                </a:solidFill>
                <a:latin typeface="Arial" panose="020B0604020202020204" pitchFamily="34" charset="0"/>
                <a:cs typeface="Arial" panose="020B0604020202020204" pitchFamily="34" charset="0"/>
              </a:rPr>
              <a:t>KCC anticipates a further 800-900 applications near to the closing date 31/08/2020.</a:t>
            </a:r>
          </a:p>
          <a:p>
            <a:pPr marL="0" indent="0">
              <a:buNone/>
            </a:pPr>
            <a:endParaRPr lang="en-GB" sz="2400" dirty="0"/>
          </a:p>
        </p:txBody>
      </p:sp>
      <p:pic>
        <p:nvPicPr>
          <p:cNvPr id="8" name="Picture 7">
            <a:extLst>
              <a:ext uri="{FF2B5EF4-FFF2-40B4-BE49-F238E27FC236}">
                <a16:creationId xmlns:a16="http://schemas.microsoft.com/office/drawing/2014/main" id="{27F9F873-DFC0-4F47-8995-657070A47BF9}"/>
              </a:ext>
            </a:extLst>
          </p:cNvPr>
          <p:cNvPicPr>
            <a:picLocks noChangeAspect="1"/>
          </p:cNvPicPr>
          <p:nvPr/>
        </p:nvPicPr>
        <p:blipFill>
          <a:blip r:embed="rId2"/>
          <a:stretch>
            <a:fillRect/>
          </a:stretch>
        </p:blipFill>
        <p:spPr>
          <a:xfrm>
            <a:off x="541194" y="5784980"/>
            <a:ext cx="2450804" cy="883997"/>
          </a:xfrm>
          <a:prstGeom prst="rect">
            <a:avLst/>
          </a:prstGeom>
        </p:spPr>
      </p:pic>
      <p:pic>
        <p:nvPicPr>
          <p:cNvPr id="10" name="Picture 9">
            <a:extLst>
              <a:ext uri="{FF2B5EF4-FFF2-40B4-BE49-F238E27FC236}">
                <a16:creationId xmlns:a16="http://schemas.microsoft.com/office/drawing/2014/main" id="{E9E7D38F-0956-4F98-85AC-5ED022EBF64D}"/>
              </a:ext>
            </a:extLst>
          </p:cNvPr>
          <p:cNvPicPr>
            <a:picLocks noChangeAspect="1"/>
          </p:cNvPicPr>
          <p:nvPr/>
        </p:nvPicPr>
        <p:blipFill>
          <a:blip r:embed="rId3"/>
          <a:stretch>
            <a:fillRect/>
          </a:stretch>
        </p:blipFill>
        <p:spPr>
          <a:xfrm>
            <a:off x="4451020" y="6001406"/>
            <a:ext cx="1255885" cy="451143"/>
          </a:xfrm>
          <a:prstGeom prst="rect">
            <a:avLst/>
          </a:prstGeom>
        </p:spPr>
      </p:pic>
      <p:pic>
        <p:nvPicPr>
          <p:cNvPr id="14" name="Picture 13">
            <a:extLst>
              <a:ext uri="{FF2B5EF4-FFF2-40B4-BE49-F238E27FC236}">
                <a16:creationId xmlns:a16="http://schemas.microsoft.com/office/drawing/2014/main" id="{57751F17-258B-47B8-95FD-20F37F51A5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2507" y="6038436"/>
            <a:ext cx="595985" cy="389581"/>
          </a:xfrm>
          <a:prstGeom prst="rect">
            <a:avLst/>
          </a:prstGeom>
        </p:spPr>
      </p:pic>
    </p:spTree>
    <p:extLst>
      <p:ext uri="{BB962C8B-B14F-4D97-AF65-F5344CB8AC3E}">
        <p14:creationId xmlns:p14="http://schemas.microsoft.com/office/powerpoint/2010/main" val="3683289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B8D12-1166-462A-A1C1-813D5C185D9B}"/>
              </a:ext>
            </a:extLst>
          </p:cNvPr>
          <p:cNvSpPr>
            <a:spLocks noGrp="1"/>
          </p:cNvSpPr>
          <p:nvPr>
            <p:ph type="title"/>
          </p:nvPr>
        </p:nvSpPr>
        <p:spPr>
          <a:xfrm>
            <a:off x="684211" y="933061"/>
            <a:ext cx="8786359" cy="5812972"/>
          </a:xfrm>
        </p:spPr>
        <p:txBody>
          <a:bodyPr anchor="t">
            <a:normAutofit fontScale="90000"/>
          </a:bodyPr>
          <a:lstStyle/>
          <a:p>
            <a:r>
              <a:rPr lang="en-GB" sz="2000" cap="none" dirty="0">
                <a:solidFill>
                  <a:schemeClr val="tx1"/>
                </a:solidFill>
                <a:latin typeface="Arial" panose="020B0604020202020204" pitchFamily="34" charset="0"/>
                <a:cs typeface="Arial" panose="020B0604020202020204" pitchFamily="34" charset="0"/>
              </a:rPr>
              <a:t>Initial press release announcing grant.</a:t>
            </a:r>
            <a:br>
              <a:rPr lang="en-GB" sz="2000" cap="none" dirty="0">
                <a:solidFill>
                  <a:schemeClr val="tx1"/>
                </a:solidFill>
                <a:latin typeface="Arial" panose="020B0604020202020204" pitchFamily="34" charset="0"/>
                <a:cs typeface="Arial" panose="020B0604020202020204" pitchFamily="34" charset="0"/>
              </a:rPr>
            </a:br>
            <a:br>
              <a:rPr lang="en-GB" sz="2000" cap="none" dirty="0">
                <a:solidFill>
                  <a:schemeClr val="tx1"/>
                </a:solidFill>
                <a:latin typeface="Arial" panose="020B0604020202020204" pitchFamily="34" charset="0"/>
                <a:cs typeface="Arial" panose="020B0604020202020204" pitchFamily="34" charset="0"/>
              </a:rPr>
            </a:br>
            <a:r>
              <a:rPr lang="en-GB" sz="2000" cap="none" dirty="0">
                <a:solidFill>
                  <a:schemeClr val="tx1"/>
                </a:solidFill>
                <a:latin typeface="Arial" panose="020B0604020202020204" pitchFamily="34" charset="0"/>
                <a:cs typeface="Arial" panose="020B0604020202020204" pitchFamily="34" charset="0"/>
              </a:rPr>
              <a:t>On-going advertisement on social media platforms – Face-book, Twitter &amp; Instagram, LEO pages and Council pages.</a:t>
            </a:r>
            <a:br>
              <a:rPr lang="en-GB" sz="2000" cap="none" dirty="0">
                <a:solidFill>
                  <a:schemeClr val="tx1"/>
                </a:solidFill>
                <a:latin typeface="Arial" panose="020B0604020202020204" pitchFamily="34" charset="0"/>
                <a:cs typeface="Arial" panose="020B0604020202020204" pitchFamily="34" charset="0"/>
              </a:rPr>
            </a:br>
            <a:br>
              <a:rPr lang="en-GB" sz="2000" cap="none" dirty="0">
                <a:solidFill>
                  <a:schemeClr val="tx1"/>
                </a:solidFill>
                <a:latin typeface="Arial" panose="020B0604020202020204" pitchFamily="34" charset="0"/>
                <a:cs typeface="Arial" panose="020B0604020202020204" pitchFamily="34" charset="0"/>
              </a:rPr>
            </a:br>
            <a:r>
              <a:rPr lang="en-GB" sz="2000" cap="none" dirty="0">
                <a:solidFill>
                  <a:schemeClr val="tx1"/>
                </a:solidFill>
                <a:latin typeface="Arial" panose="020B0604020202020204" pitchFamily="34" charset="0"/>
                <a:cs typeface="Arial" panose="020B0604020202020204" pitchFamily="34" charset="0"/>
              </a:rPr>
              <a:t>Mail shot via e-mail to over 1900 businesses.</a:t>
            </a:r>
            <a:br>
              <a:rPr lang="en-GB" sz="2000" cap="none" dirty="0">
                <a:solidFill>
                  <a:schemeClr val="tx1"/>
                </a:solidFill>
                <a:latin typeface="Arial" panose="020B0604020202020204" pitchFamily="34" charset="0"/>
                <a:cs typeface="Arial" panose="020B0604020202020204" pitchFamily="34" charset="0"/>
              </a:rPr>
            </a:br>
            <a:br>
              <a:rPr lang="en-GB" sz="2000" cap="none" dirty="0">
                <a:solidFill>
                  <a:schemeClr val="tx1"/>
                </a:solidFill>
                <a:latin typeface="Arial" panose="020B0604020202020204" pitchFamily="34" charset="0"/>
                <a:cs typeface="Arial" panose="020B0604020202020204" pitchFamily="34" charset="0"/>
              </a:rPr>
            </a:br>
            <a:r>
              <a:rPr lang="en-GB" sz="2000" cap="none" dirty="0">
                <a:solidFill>
                  <a:schemeClr val="tx1"/>
                </a:solidFill>
                <a:latin typeface="Arial" panose="020B0604020202020204" pitchFamily="34" charset="0"/>
                <a:cs typeface="Arial" panose="020B0604020202020204" pitchFamily="34" charset="0"/>
              </a:rPr>
              <a:t>Postal flyer to over 1400 Rate Demand payers.</a:t>
            </a:r>
            <a:br>
              <a:rPr lang="en-GB" sz="2000" cap="none" dirty="0">
                <a:solidFill>
                  <a:schemeClr val="tx1"/>
                </a:solidFill>
                <a:latin typeface="Arial" panose="020B0604020202020204" pitchFamily="34" charset="0"/>
                <a:cs typeface="Arial" panose="020B0604020202020204" pitchFamily="34" charset="0"/>
              </a:rPr>
            </a:br>
            <a:br>
              <a:rPr lang="en-GB" sz="2000" cap="none" dirty="0">
                <a:solidFill>
                  <a:schemeClr val="tx1"/>
                </a:solidFill>
                <a:latin typeface="Arial" panose="020B0604020202020204" pitchFamily="34" charset="0"/>
                <a:cs typeface="Arial" panose="020B0604020202020204" pitchFamily="34" charset="0"/>
              </a:rPr>
            </a:br>
            <a:r>
              <a:rPr lang="en-GB" sz="2000" cap="none" dirty="0">
                <a:solidFill>
                  <a:schemeClr val="tx1"/>
                </a:solidFill>
                <a:latin typeface="Arial" panose="020B0604020202020204" pitchFamily="34" charset="0"/>
                <a:cs typeface="Arial" panose="020B0604020202020204" pitchFamily="34" charset="0"/>
              </a:rPr>
              <a:t>Advert on K.C.L.R. announcing grant and calling for applications.</a:t>
            </a:r>
            <a:br>
              <a:rPr lang="en-GB" sz="2000" cap="none" dirty="0">
                <a:solidFill>
                  <a:schemeClr val="tx1"/>
                </a:solidFill>
                <a:latin typeface="Arial" panose="020B0604020202020204" pitchFamily="34" charset="0"/>
                <a:cs typeface="Arial" panose="020B0604020202020204" pitchFamily="34" charset="0"/>
              </a:rPr>
            </a:br>
            <a:br>
              <a:rPr lang="en-GB" sz="2000" cap="none" dirty="0">
                <a:solidFill>
                  <a:schemeClr val="tx1"/>
                </a:solidFill>
                <a:latin typeface="Arial" panose="020B0604020202020204" pitchFamily="34" charset="0"/>
                <a:cs typeface="Arial" panose="020B0604020202020204" pitchFamily="34" charset="0"/>
              </a:rPr>
            </a:br>
            <a:r>
              <a:rPr lang="en-GB" sz="2000" cap="none" dirty="0">
                <a:solidFill>
                  <a:schemeClr val="tx1"/>
                </a:solidFill>
                <a:latin typeface="Arial" panose="020B0604020202020204" pitchFamily="34" charset="0"/>
                <a:cs typeface="Arial" panose="020B0604020202020204" pitchFamily="34" charset="0"/>
              </a:rPr>
              <a:t>Promotion on local radio by Head of Finance.</a:t>
            </a:r>
            <a:br>
              <a:rPr lang="en-GB" sz="2000" cap="none" dirty="0">
                <a:solidFill>
                  <a:schemeClr val="tx1"/>
                </a:solidFill>
                <a:latin typeface="Arial" panose="020B0604020202020204" pitchFamily="34" charset="0"/>
                <a:cs typeface="Arial" panose="020B0604020202020204" pitchFamily="34" charset="0"/>
              </a:rPr>
            </a:br>
            <a:br>
              <a:rPr lang="en-GB" sz="2000" cap="none" dirty="0">
                <a:solidFill>
                  <a:schemeClr val="tx1"/>
                </a:solidFill>
                <a:latin typeface="Arial" panose="020B0604020202020204" pitchFamily="34" charset="0"/>
                <a:cs typeface="Arial" panose="020B0604020202020204" pitchFamily="34" charset="0"/>
              </a:rPr>
            </a:br>
            <a:r>
              <a:rPr lang="en-GB" sz="2000" cap="none" dirty="0">
                <a:solidFill>
                  <a:schemeClr val="tx1"/>
                </a:solidFill>
                <a:latin typeface="Arial" panose="020B0604020202020204" pitchFamily="34" charset="0"/>
                <a:cs typeface="Arial" panose="020B0604020202020204" pitchFamily="34" charset="0"/>
              </a:rPr>
              <a:t>Shop Kilkenny with KCLR – Promotion by Fiona Deegan, S.E.O., Local Enterprise Office.</a:t>
            </a:r>
            <a:br>
              <a:rPr lang="en-GB" sz="2000" cap="none" dirty="0">
                <a:solidFill>
                  <a:schemeClr val="tx1"/>
                </a:solidFill>
                <a:latin typeface="Arial" panose="020B0604020202020204" pitchFamily="34" charset="0"/>
                <a:cs typeface="Arial" panose="020B0604020202020204" pitchFamily="34" charset="0"/>
              </a:rPr>
            </a:br>
            <a:br>
              <a:rPr lang="en-GB" sz="2000" cap="none" dirty="0">
                <a:solidFill>
                  <a:schemeClr val="tx1"/>
                </a:solidFill>
                <a:latin typeface="Arial" panose="020B0604020202020204" pitchFamily="34" charset="0"/>
                <a:cs typeface="Arial" panose="020B0604020202020204" pitchFamily="34" charset="0"/>
              </a:rPr>
            </a:br>
            <a:r>
              <a:rPr lang="en-GB" sz="2000" cap="none" dirty="0">
                <a:solidFill>
                  <a:schemeClr val="tx1"/>
                </a:solidFill>
                <a:latin typeface="Arial" panose="020B0604020202020204" pitchFamily="34" charset="0"/>
                <a:cs typeface="Arial" panose="020B0604020202020204" pitchFamily="34" charset="0"/>
              </a:rPr>
              <a:t>On-going advertisement in local press.</a:t>
            </a:r>
            <a:br>
              <a:rPr lang="en-GB" sz="2000" cap="none" dirty="0">
                <a:solidFill>
                  <a:schemeClr val="tx1"/>
                </a:solidFill>
                <a:latin typeface="Arial" panose="020B0604020202020204" pitchFamily="34" charset="0"/>
                <a:cs typeface="Arial" panose="020B0604020202020204" pitchFamily="34" charset="0"/>
              </a:rPr>
            </a:br>
            <a:br>
              <a:rPr lang="en-GB" sz="2000" cap="none" dirty="0">
                <a:solidFill>
                  <a:schemeClr val="tx1"/>
                </a:solidFill>
                <a:latin typeface="Arial" panose="020B0604020202020204" pitchFamily="34" charset="0"/>
                <a:cs typeface="Arial" panose="020B0604020202020204" pitchFamily="34" charset="0"/>
              </a:rPr>
            </a:br>
            <a:r>
              <a:rPr lang="en-GB" sz="2000" cap="none" dirty="0">
                <a:solidFill>
                  <a:schemeClr val="tx1"/>
                </a:solidFill>
                <a:latin typeface="Arial" panose="020B0604020202020204" pitchFamily="34" charset="0"/>
                <a:cs typeface="Arial" panose="020B0604020202020204" pitchFamily="34" charset="0"/>
              </a:rPr>
              <a:t>Next –  Further press release advising of uptake to date.</a:t>
            </a:r>
            <a:br>
              <a:rPr lang="en-GB" sz="2000" cap="none" dirty="0">
                <a:solidFill>
                  <a:schemeClr val="tx1"/>
                </a:solidFill>
                <a:latin typeface="Arial" panose="020B0604020202020204" pitchFamily="34" charset="0"/>
                <a:cs typeface="Arial" panose="020B0604020202020204" pitchFamily="34" charset="0"/>
              </a:rPr>
            </a:br>
            <a:r>
              <a:rPr lang="en-GB" sz="2000" cap="none" dirty="0">
                <a:solidFill>
                  <a:schemeClr val="tx1"/>
                </a:solidFill>
                <a:latin typeface="Arial" panose="020B0604020202020204" pitchFamily="34" charset="0"/>
                <a:cs typeface="Arial" panose="020B0604020202020204" pitchFamily="34" charset="0"/>
              </a:rPr>
              <a:t>	     Re-Start team members phoning rate payers who have not applied to 	                 	     date.</a:t>
            </a:r>
            <a:br>
              <a:rPr lang="en-GB" sz="2000" cap="none" dirty="0">
                <a:solidFill>
                  <a:schemeClr val="tx1"/>
                </a:solidFill>
                <a:latin typeface="Arial" panose="020B0604020202020204" pitchFamily="34" charset="0"/>
                <a:cs typeface="Arial" panose="020B0604020202020204" pitchFamily="34" charset="0"/>
              </a:rPr>
            </a:br>
            <a:r>
              <a:rPr lang="en-GB" sz="2200" cap="none" dirty="0">
                <a:solidFill>
                  <a:schemeClr val="tx1"/>
                </a:solidFill>
                <a:latin typeface="Arial" panose="020B0604020202020204" pitchFamily="34" charset="0"/>
                <a:cs typeface="Arial" panose="020B0604020202020204" pitchFamily="34" charset="0"/>
              </a:rPr>
              <a:t>           </a:t>
            </a:r>
            <a:br>
              <a:rPr lang="en-GB" sz="2400" cap="none" dirty="0">
                <a:solidFill>
                  <a:schemeClr val="tx1"/>
                </a:solidFill>
                <a:latin typeface="Arial" panose="020B0604020202020204" pitchFamily="34" charset="0"/>
                <a:cs typeface="Arial" panose="020B0604020202020204" pitchFamily="34" charset="0"/>
              </a:rPr>
            </a:br>
            <a:endParaRPr lang="en-IE" sz="2400" cap="none" dirty="0">
              <a:solidFill>
                <a:schemeClr val="tx1"/>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D7386B93-B5F8-4EF8-A550-36957CA04279}"/>
              </a:ext>
            </a:extLst>
          </p:cNvPr>
          <p:cNvSpPr>
            <a:spLocks noGrp="1"/>
          </p:cNvSpPr>
          <p:nvPr>
            <p:ph idx="1"/>
          </p:nvPr>
        </p:nvSpPr>
        <p:spPr>
          <a:xfrm>
            <a:off x="684211" y="263143"/>
            <a:ext cx="8786359" cy="573833"/>
          </a:xfrm>
          <a:prstGeom prst="rect">
            <a:avLst/>
          </a:prstGeom>
          <a:solidFill>
            <a:srgbClr val="FFED04"/>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marL="0" indent="0">
              <a:buNone/>
            </a:pPr>
            <a:r>
              <a:rPr lang="en-GB" sz="3200" b="1" dirty="0">
                <a:ln w="3175" cmpd="sng">
                  <a:noFill/>
                </a:ln>
                <a:solidFill>
                  <a:prstClr val="black"/>
                </a:solidFill>
                <a:latin typeface="Arial" panose="020B0604020202020204" pitchFamily="34" charset="0"/>
                <a:cs typeface="Arial" panose="020B0604020202020204" pitchFamily="34" charset="0"/>
              </a:rPr>
              <a:t>Communications</a:t>
            </a:r>
            <a:endParaRPr lang="en-IE" sz="3200" b="1" dirty="0">
              <a:ln w="3175" cmpd="sng">
                <a:noFill/>
              </a:ln>
              <a:solidFill>
                <a:prstClr val="black"/>
              </a:solidFill>
              <a:latin typeface="Arial" panose="020B0604020202020204" pitchFamily="34" charset="0"/>
              <a:cs typeface="Arial" panose="020B0604020202020204" pitchFamily="34" charset="0"/>
            </a:endParaRPr>
          </a:p>
        </p:txBody>
      </p:sp>
      <p:grpSp>
        <p:nvGrpSpPr>
          <p:cNvPr id="5" name="Group 6">
            <a:extLst>
              <a:ext uri="{FF2B5EF4-FFF2-40B4-BE49-F238E27FC236}">
                <a16:creationId xmlns:a16="http://schemas.microsoft.com/office/drawing/2014/main" id="{523AEBB6-A0AC-425A-8733-5B6D9D91A13F}"/>
              </a:ext>
            </a:extLst>
          </p:cNvPr>
          <p:cNvGrpSpPr>
            <a:grpSpLocks noChangeAspect="1"/>
          </p:cNvGrpSpPr>
          <p:nvPr/>
        </p:nvGrpSpPr>
        <p:grpSpPr>
          <a:xfrm rot="-83015">
            <a:off x="8714823" y="1119490"/>
            <a:ext cx="7958550" cy="7602746"/>
            <a:chOff x="1258340" y="156745"/>
            <a:chExt cx="3438610" cy="3745184"/>
          </a:xfrm>
          <a:solidFill>
            <a:srgbClr val="FFED04"/>
          </a:solidFill>
        </p:grpSpPr>
        <p:sp>
          <p:nvSpPr>
            <p:cNvPr id="6" name="Freeform 7">
              <a:extLst>
                <a:ext uri="{FF2B5EF4-FFF2-40B4-BE49-F238E27FC236}">
                  <a16:creationId xmlns:a16="http://schemas.microsoft.com/office/drawing/2014/main" id="{EE3AD5A9-1FB0-4831-8DC7-F4F9DB54B8F4}"/>
                </a:ext>
              </a:extLst>
            </p:cNvPr>
            <p:cNvSpPr/>
            <p:nvPr/>
          </p:nvSpPr>
          <p:spPr>
            <a:xfrm>
              <a:off x="1258340" y="156745"/>
              <a:ext cx="3438610" cy="3745184"/>
            </a:xfrm>
            <a:custGeom>
              <a:avLst/>
              <a:gdLst>
                <a:gd name="connsiteX0" fmla="*/ 0 w 5091660"/>
                <a:gd name="connsiteY0" fmla="*/ 3474246 h 5499100"/>
                <a:gd name="connsiteX1" fmla="*/ 1916660 w 5091660"/>
                <a:gd name="connsiteY1" fmla="*/ 0 h 5499100"/>
                <a:gd name="connsiteX2" fmla="*/ 5091660 w 5091660"/>
                <a:gd name="connsiteY2" fmla="*/ 5499100 h 5499100"/>
                <a:gd name="connsiteX3" fmla="*/ 0 w 5091660"/>
                <a:gd name="connsiteY3" fmla="*/ 3474246 h 5499100"/>
                <a:gd name="connsiteX0" fmla="*/ 0 w 5091660"/>
                <a:gd name="connsiteY0" fmla="*/ 3474246 h 5499100"/>
                <a:gd name="connsiteX1" fmla="*/ 1916660 w 5091660"/>
                <a:gd name="connsiteY1" fmla="*/ 0 h 5499100"/>
                <a:gd name="connsiteX2" fmla="*/ 5091660 w 5091660"/>
                <a:gd name="connsiteY2" fmla="*/ 5499100 h 5499100"/>
                <a:gd name="connsiteX3" fmla="*/ 0 w 5091660"/>
                <a:gd name="connsiteY3" fmla="*/ 3474246 h 5499100"/>
                <a:gd name="connsiteX0" fmla="*/ 0 w 3438610"/>
                <a:gd name="connsiteY0" fmla="*/ 3474246 h 3901929"/>
                <a:gd name="connsiteX1" fmla="*/ 1916660 w 3438610"/>
                <a:gd name="connsiteY1" fmla="*/ 0 h 3901929"/>
                <a:gd name="connsiteX2" fmla="*/ 3438610 w 3438610"/>
                <a:gd name="connsiteY2" fmla="*/ 3901929 h 3901929"/>
                <a:gd name="connsiteX3" fmla="*/ 0 w 3438610"/>
                <a:gd name="connsiteY3" fmla="*/ 3474246 h 3901929"/>
                <a:gd name="connsiteX0" fmla="*/ 0 w 3438610"/>
                <a:gd name="connsiteY0" fmla="*/ 3317501 h 3745184"/>
                <a:gd name="connsiteX1" fmla="*/ 1533444 w 3438610"/>
                <a:gd name="connsiteY1" fmla="*/ 0 h 3745184"/>
                <a:gd name="connsiteX2" fmla="*/ 3438610 w 3438610"/>
                <a:gd name="connsiteY2" fmla="*/ 3745184 h 3745184"/>
                <a:gd name="connsiteX3" fmla="*/ 0 w 3438610"/>
                <a:gd name="connsiteY3" fmla="*/ 3317501 h 3745184"/>
                <a:gd name="connsiteX0" fmla="*/ 0 w 3438610"/>
                <a:gd name="connsiteY0" fmla="*/ 3317501 h 3745184"/>
                <a:gd name="connsiteX1" fmla="*/ 1533444 w 3438610"/>
                <a:gd name="connsiteY1" fmla="*/ 0 h 3745184"/>
                <a:gd name="connsiteX2" fmla="*/ 3438610 w 3438610"/>
                <a:gd name="connsiteY2" fmla="*/ 3745184 h 3745184"/>
                <a:gd name="connsiteX3" fmla="*/ 0 w 3438610"/>
                <a:gd name="connsiteY3" fmla="*/ 3317501 h 3745184"/>
                <a:gd name="connsiteX0" fmla="*/ 0 w 3438610"/>
                <a:gd name="connsiteY0" fmla="*/ 3317501 h 3745184"/>
                <a:gd name="connsiteX1" fmla="*/ 1533444 w 3438610"/>
                <a:gd name="connsiteY1" fmla="*/ 0 h 3745184"/>
                <a:gd name="connsiteX2" fmla="*/ 3438610 w 3438610"/>
                <a:gd name="connsiteY2" fmla="*/ 3745184 h 3745184"/>
                <a:gd name="connsiteX3" fmla="*/ 0 w 3438610"/>
                <a:gd name="connsiteY3" fmla="*/ 3317501 h 3745184"/>
              </a:gdLst>
              <a:ahLst/>
              <a:cxnLst>
                <a:cxn ang="0">
                  <a:pos x="connsiteX0" y="connsiteY0"/>
                </a:cxn>
                <a:cxn ang="0">
                  <a:pos x="connsiteX1" y="connsiteY1"/>
                </a:cxn>
                <a:cxn ang="0">
                  <a:pos x="connsiteX2" y="connsiteY2"/>
                </a:cxn>
                <a:cxn ang="0">
                  <a:pos x="connsiteX3" y="connsiteY3"/>
                </a:cxn>
              </a:cxnLst>
              <a:rect l="l" t="t" r="r" b="b"/>
              <a:pathLst>
                <a:path w="3438610" h="3745184">
                  <a:moveTo>
                    <a:pt x="0" y="3317501"/>
                  </a:moveTo>
                  <a:cubicBezTo>
                    <a:pt x="511148" y="2211667"/>
                    <a:pt x="1233310" y="1205788"/>
                    <a:pt x="1533444" y="0"/>
                  </a:cubicBezTo>
                  <a:lnTo>
                    <a:pt x="3438610" y="3745184"/>
                  </a:lnTo>
                  <a:cubicBezTo>
                    <a:pt x="1741390" y="3070233"/>
                    <a:pt x="2271109" y="3468787"/>
                    <a:pt x="0" y="3317501"/>
                  </a:cubicBezTo>
                  <a:close/>
                </a:path>
              </a:pathLst>
            </a:custGeom>
            <a:grpFill/>
          </p:spPr>
        </p:sp>
      </p:grpSp>
      <p:pic>
        <p:nvPicPr>
          <p:cNvPr id="8" name="Picture 7">
            <a:extLst>
              <a:ext uri="{FF2B5EF4-FFF2-40B4-BE49-F238E27FC236}">
                <a16:creationId xmlns:a16="http://schemas.microsoft.com/office/drawing/2014/main" id="{833F48C6-467D-43F5-9DC3-542173D03031}"/>
              </a:ext>
            </a:extLst>
          </p:cNvPr>
          <p:cNvPicPr>
            <a:picLocks noChangeAspect="1"/>
          </p:cNvPicPr>
          <p:nvPr/>
        </p:nvPicPr>
        <p:blipFill>
          <a:blip r:embed="rId2"/>
          <a:stretch>
            <a:fillRect/>
          </a:stretch>
        </p:blipFill>
        <p:spPr>
          <a:xfrm>
            <a:off x="10916426" y="6008151"/>
            <a:ext cx="591363" cy="384081"/>
          </a:xfrm>
          <a:prstGeom prst="rect">
            <a:avLst/>
          </a:prstGeom>
        </p:spPr>
      </p:pic>
    </p:spTree>
    <p:extLst>
      <p:ext uri="{BB962C8B-B14F-4D97-AF65-F5344CB8AC3E}">
        <p14:creationId xmlns:p14="http://schemas.microsoft.com/office/powerpoint/2010/main" val="782315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32834" y="1"/>
            <a:ext cx="12657667" cy="5922472"/>
          </a:xfrm>
          <a:prstGeom prst="rect">
            <a:avLst/>
          </a:prstGeom>
          <a:solidFill>
            <a:srgbClr val="FFED04"/>
          </a:solidFill>
        </p:spPr>
      </p:sp>
      <p:grpSp>
        <p:nvGrpSpPr>
          <p:cNvPr id="3" name="Group 3"/>
          <p:cNvGrpSpPr>
            <a:grpSpLocks noChangeAspect="1"/>
          </p:cNvGrpSpPr>
          <p:nvPr/>
        </p:nvGrpSpPr>
        <p:grpSpPr>
          <a:xfrm rot="1403949">
            <a:off x="5285542" y="2290172"/>
            <a:ext cx="9845341" cy="8526065"/>
            <a:chOff x="0" y="0"/>
            <a:chExt cx="6350000" cy="5499100"/>
          </a:xfrm>
        </p:grpSpPr>
        <p:sp>
          <p:nvSpPr>
            <p:cNvPr id="4" name="Freeform 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FFFFFF">
                <a:alpha val="60000"/>
              </a:srgbClr>
            </a:solidFill>
          </p:spPr>
        </p:sp>
      </p:grpSp>
      <p:pic>
        <p:nvPicPr>
          <p:cNvPr id="5" name="Picture 5"/>
          <p:cNvPicPr>
            <a:picLocks noChangeAspect="1"/>
          </p:cNvPicPr>
          <p:nvPr/>
        </p:nvPicPr>
        <p:blipFill rotWithShape="1">
          <a:blip r:embed="rId2"/>
          <a:srcRect l="63304" t="3277" b="65332"/>
          <a:stretch/>
        </p:blipFill>
        <p:spPr>
          <a:xfrm>
            <a:off x="10481841" y="0"/>
            <a:ext cx="2048718" cy="1752513"/>
          </a:xfrm>
          <a:prstGeom prst="rect">
            <a:avLst/>
          </a:prstGeom>
        </p:spPr>
      </p:pic>
      <p:grpSp>
        <p:nvGrpSpPr>
          <p:cNvPr id="6" name="Group 6"/>
          <p:cNvGrpSpPr>
            <a:grpSpLocks noChangeAspect="1"/>
          </p:cNvGrpSpPr>
          <p:nvPr/>
        </p:nvGrpSpPr>
        <p:grpSpPr>
          <a:xfrm rot="-83015">
            <a:off x="9503972" y="34697"/>
            <a:ext cx="6980399" cy="7602746"/>
            <a:chOff x="1258340" y="156745"/>
            <a:chExt cx="3438610" cy="3745184"/>
          </a:xfrm>
        </p:grpSpPr>
        <p:sp>
          <p:nvSpPr>
            <p:cNvPr id="7" name="Freeform 7"/>
            <p:cNvSpPr/>
            <p:nvPr/>
          </p:nvSpPr>
          <p:spPr>
            <a:xfrm>
              <a:off x="1258340" y="156745"/>
              <a:ext cx="3438610" cy="3745184"/>
            </a:xfrm>
            <a:custGeom>
              <a:avLst/>
              <a:gdLst>
                <a:gd name="connsiteX0" fmla="*/ 0 w 5091660"/>
                <a:gd name="connsiteY0" fmla="*/ 3474246 h 5499100"/>
                <a:gd name="connsiteX1" fmla="*/ 1916660 w 5091660"/>
                <a:gd name="connsiteY1" fmla="*/ 0 h 5499100"/>
                <a:gd name="connsiteX2" fmla="*/ 5091660 w 5091660"/>
                <a:gd name="connsiteY2" fmla="*/ 5499100 h 5499100"/>
                <a:gd name="connsiteX3" fmla="*/ 0 w 5091660"/>
                <a:gd name="connsiteY3" fmla="*/ 3474246 h 5499100"/>
                <a:gd name="connsiteX0" fmla="*/ 0 w 5091660"/>
                <a:gd name="connsiteY0" fmla="*/ 3474246 h 5499100"/>
                <a:gd name="connsiteX1" fmla="*/ 1916660 w 5091660"/>
                <a:gd name="connsiteY1" fmla="*/ 0 h 5499100"/>
                <a:gd name="connsiteX2" fmla="*/ 5091660 w 5091660"/>
                <a:gd name="connsiteY2" fmla="*/ 5499100 h 5499100"/>
                <a:gd name="connsiteX3" fmla="*/ 0 w 5091660"/>
                <a:gd name="connsiteY3" fmla="*/ 3474246 h 5499100"/>
                <a:gd name="connsiteX0" fmla="*/ 0 w 3438610"/>
                <a:gd name="connsiteY0" fmla="*/ 3474246 h 3901929"/>
                <a:gd name="connsiteX1" fmla="*/ 1916660 w 3438610"/>
                <a:gd name="connsiteY1" fmla="*/ 0 h 3901929"/>
                <a:gd name="connsiteX2" fmla="*/ 3438610 w 3438610"/>
                <a:gd name="connsiteY2" fmla="*/ 3901929 h 3901929"/>
                <a:gd name="connsiteX3" fmla="*/ 0 w 3438610"/>
                <a:gd name="connsiteY3" fmla="*/ 3474246 h 3901929"/>
                <a:gd name="connsiteX0" fmla="*/ 0 w 3438610"/>
                <a:gd name="connsiteY0" fmla="*/ 3317501 h 3745184"/>
                <a:gd name="connsiteX1" fmla="*/ 1533444 w 3438610"/>
                <a:gd name="connsiteY1" fmla="*/ 0 h 3745184"/>
                <a:gd name="connsiteX2" fmla="*/ 3438610 w 3438610"/>
                <a:gd name="connsiteY2" fmla="*/ 3745184 h 3745184"/>
                <a:gd name="connsiteX3" fmla="*/ 0 w 3438610"/>
                <a:gd name="connsiteY3" fmla="*/ 3317501 h 3745184"/>
                <a:gd name="connsiteX0" fmla="*/ 0 w 3438610"/>
                <a:gd name="connsiteY0" fmla="*/ 3317501 h 3745184"/>
                <a:gd name="connsiteX1" fmla="*/ 1533444 w 3438610"/>
                <a:gd name="connsiteY1" fmla="*/ 0 h 3745184"/>
                <a:gd name="connsiteX2" fmla="*/ 3438610 w 3438610"/>
                <a:gd name="connsiteY2" fmla="*/ 3745184 h 3745184"/>
                <a:gd name="connsiteX3" fmla="*/ 0 w 3438610"/>
                <a:gd name="connsiteY3" fmla="*/ 3317501 h 3745184"/>
                <a:gd name="connsiteX0" fmla="*/ 0 w 3438610"/>
                <a:gd name="connsiteY0" fmla="*/ 3317501 h 3745184"/>
                <a:gd name="connsiteX1" fmla="*/ 1533444 w 3438610"/>
                <a:gd name="connsiteY1" fmla="*/ 0 h 3745184"/>
                <a:gd name="connsiteX2" fmla="*/ 3438610 w 3438610"/>
                <a:gd name="connsiteY2" fmla="*/ 3745184 h 3745184"/>
                <a:gd name="connsiteX3" fmla="*/ 0 w 3438610"/>
                <a:gd name="connsiteY3" fmla="*/ 3317501 h 3745184"/>
              </a:gdLst>
              <a:ahLst/>
              <a:cxnLst>
                <a:cxn ang="0">
                  <a:pos x="connsiteX0" y="connsiteY0"/>
                </a:cxn>
                <a:cxn ang="0">
                  <a:pos x="connsiteX1" y="connsiteY1"/>
                </a:cxn>
                <a:cxn ang="0">
                  <a:pos x="connsiteX2" y="connsiteY2"/>
                </a:cxn>
                <a:cxn ang="0">
                  <a:pos x="connsiteX3" y="connsiteY3"/>
                </a:cxn>
              </a:cxnLst>
              <a:rect l="l" t="t" r="r" b="b"/>
              <a:pathLst>
                <a:path w="3438610" h="3745184">
                  <a:moveTo>
                    <a:pt x="0" y="3317501"/>
                  </a:moveTo>
                  <a:cubicBezTo>
                    <a:pt x="511148" y="2211667"/>
                    <a:pt x="1233310" y="1205788"/>
                    <a:pt x="1533444" y="0"/>
                  </a:cubicBezTo>
                  <a:lnTo>
                    <a:pt x="3438610" y="3745184"/>
                  </a:lnTo>
                  <a:cubicBezTo>
                    <a:pt x="1741390" y="3070233"/>
                    <a:pt x="2271109" y="3468787"/>
                    <a:pt x="0" y="3317501"/>
                  </a:cubicBezTo>
                  <a:close/>
                </a:path>
              </a:pathLst>
            </a:custGeom>
            <a:solidFill>
              <a:srgbClr val="FFFFFF"/>
            </a:solidFill>
          </p:spPr>
        </p:sp>
      </p:grpSp>
      <p:sp>
        <p:nvSpPr>
          <p:cNvPr id="8" name="TextBox 8"/>
          <p:cNvSpPr txBox="1"/>
          <p:nvPr/>
        </p:nvSpPr>
        <p:spPr>
          <a:xfrm>
            <a:off x="685800" y="95504"/>
            <a:ext cx="10881765" cy="1087798"/>
          </a:xfrm>
          <a:prstGeom prst="rect">
            <a:avLst/>
          </a:prstGeom>
        </p:spPr>
        <p:txBody>
          <a:bodyPr lIns="0" tIns="0" rIns="0" bIns="0" rtlCol="0" anchor="t">
            <a:spAutoFit/>
          </a:bodyPr>
          <a:lstStyle/>
          <a:p>
            <a:pPr defTabSz="609630">
              <a:lnSpc>
                <a:spcPts val="10361"/>
              </a:lnSpc>
            </a:pPr>
            <a:r>
              <a:rPr lang="en-US" sz="3000" b="1" dirty="0">
                <a:solidFill>
                  <a:srgbClr val="0A0906"/>
                </a:solidFill>
                <a:latin typeface="Open Sans Bold"/>
              </a:rPr>
              <a:t>Find Out More</a:t>
            </a:r>
          </a:p>
        </p:txBody>
      </p:sp>
      <p:pic>
        <p:nvPicPr>
          <p:cNvPr id="9" name="Picture 9"/>
          <p:cNvPicPr>
            <a:picLocks noChangeAspect="1"/>
          </p:cNvPicPr>
          <p:nvPr/>
        </p:nvPicPr>
        <p:blipFill rotWithShape="1">
          <a:blip r:embed="rId2"/>
          <a:srcRect t="87753" r="69409" b="1406"/>
          <a:stretch/>
        </p:blipFill>
        <p:spPr>
          <a:xfrm>
            <a:off x="1345414" y="5922473"/>
            <a:ext cx="2431598" cy="861641"/>
          </a:xfrm>
          <a:prstGeom prst="rect">
            <a:avLst/>
          </a:prstGeom>
        </p:spPr>
      </p:pic>
      <p:pic>
        <p:nvPicPr>
          <p:cNvPr id="11" name="Picture 10">
            <a:extLst>
              <a:ext uri="{FF2B5EF4-FFF2-40B4-BE49-F238E27FC236}">
                <a16:creationId xmlns:a16="http://schemas.microsoft.com/office/drawing/2014/main" id="{613FAD51-ED6D-430A-B234-1F6B6BD6A6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8523" y="5845458"/>
            <a:ext cx="1150272" cy="751905"/>
          </a:xfrm>
          <a:prstGeom prst="rect">
            <a:avLst/>
          </a:prstGeom>
        </p:spPr>
      </p:pic>
      <p:pic>
        <p:nvPicPr>
          <p:cNvPr id="12" name="Picture 11">
            <a:extLst>
              <a:ext uri="{FF2B5EF4-FFF2-40B4-BE49-F238E27FC236}">
                <a16:creationId xmlns:a16="http://schemas.microsoft.com/office/drawing/2014/main" id="{CAC673D0-A89C-44A4-B802-7DAF51C74B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8683" y="5845458"/>
            <a:ext cx="2455887" cy="885536"/>
          </a:xfrm>
          <a:prstGeom prst="rect">
            <a:avLst/>
          </a:prstGeom>
        </p:spPr>
      </p:pic>
      <p:sp>
        <p:nvSpPr>
          <p:cNvPr id="13" name="Content Placeholder 2">
            <a:extLst>
              <a:ext uri="{FF2B5EF4-FFF2-40B4-BE49-F238E27FC236}">
                <a16:creationId xmlns:a16="http://schemas.microsoft.com/office/drawing/2014/main" id="{5457764E-281C-4D94-8E80-CD705342CA2D}"/>
              </a:ext>
            </a:extLst>
          </p:cNvPr>
          <p:cNvSpPr txBox="1">
            <a:spLocks/>
          </p:cNvSpPr>
          <p:nvPr/>
        </p:nvSpPr>
        <p:spPr>
          <a:xfrm>
            <a:off x="1577997" y="1431758"/>
            <a:ext cx="7054362" cy="5594838"/>
          </a:xfrm>
          <a:prstGeom prst="rect">
            <a:avLst/>
          </a:prstGeom>
        </p:spPr>
        <p:txBody>
          <a:bodyPr anchor="t"/>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indent="0">
              <a:buFont typeface="Arial" pitchFamily="34" charset="0"/>
              <a:buNone/>
            </a:pPr>
            <a:endParaRPr lang="en-GB" dirty="0"/>
          </a:p>
          <a:p>
            <a:pPr marL="0" indent="0">
              <a:buFont typeface="Arial" pitchFamily="34" charset="0"/>
              <a:buNone/>
            </a:pPr>
            <a:r>
              <a:rPr lang="en-GB" dirty="0"/>
              <a:t>                      </a:t>
            </a:r>
            <a:r>
              <a:rPr lang="en-GB" sz="2400" dirty="0"/>
              <a:t>Re-Start Team on 056-7794902</a:t>
            </a:r>
          </a:p>
          <a:p>
            <a:pPr marL="0" indent="0">
              <a:buFont typeface="Arial" pitchFamily="34" charset="0"/>
              <a:buNone/>
            </a:pPr>
            <a:endParaRPr lang="en-GB" dirty="0"/>
          </a:p>
          <a:p>
            <a:pPr marL="0" indent="0">
              <a:buFont typeface="Arial" pitchFamily="34" charset="0"/>
              <a:buNone/>
            </a:pPr>
            <a:r>
              <a:rPr lang="en-GB" dirty="0"/>
              <a:t>              </a:t>
            </a:r>
          </a:p>
          <a:p>
            <a:pPr marL="0" indent="0">
              <a:buFont typeface="Arial" pitchFamily="34" charset="0"/>
              <a:buNone/>
            </a:pPr>
            <a:r>
              <a:rPr lang="en-GB" dirty="0"/>
              <a:t>                      </a:t>
            </a:r>
            <a:r>
              <a:rPr lang="en-GB" sz="2400" dirty="0"/>
              <a:t>restart@kilkennycoco.ie</a:t>
            </a:r>
          </a:p>
          <a:p>
            <a:pPr marL="0" indent="0">
              <a:buFont typeface="Arial" pitchFamily="34" charset="0"/>
              <a:buNone/>
            </a:pPr>
            <a:endParaRPr lang="en-GB" dirty="0"/>
          </a:p>
          <a:p>
            <a:pPr marL="0" indent="0">
              <a:buFont typeface="Arial" pitchFamily="34" charset="0"/>
              <a:buNone/>
            </a:pPr>
            <a:r>
              <a:rPr lang="en-GB" dirty="0"/>
              <a:t> </a:t>
            </a:r>
          </a:p>
          <a:p>
            <a:pPr marL="0" indent="0">
              <a:buFont typeface="Arial" pitchFamily="34" charset="0"/>
              <a:buNone/>
            </a:pPr>
            <a:r>
              <a:rPr lang="en-GB" dirty="0"/>
              <a:t> </a:t>
            </a:r>
            <a:r>
              <a:rPr lang="en-IE" dirty="0"/>
              <a:t>                     </a:t>
            </a:r>
            <a:r>
              <a:rPr lang="en-IE" sz="2400" dirty="0"/>
              <a:t>www.kilkennycoco.ie/restart</a:t>
            </a:r>
          </a:p>
          <a:p>
            <a:pPr marL="0" indent="0">
              <a:buFont typeface="Arial" pitchFamily="34" charset="0"/>
              <a:buNone/>
            </a:pPr>
            <a:r>
              <a:rPr lang="en-GB" dirty="0"/>
              <a:t> </a:t>
            </a:r>
            <a:r>
              <a:rPr lang="en-IE" dirty="0"/>
              <a:t>                    </a:t>
            </a:r>
            <a:endParaRPr lang="en-GB" dirty="0"/>
          </a:p>
        </p:txBody>
      </p:sp>
      <p:pic>
        <p:nvPicPr>
          <p:cNvPr id="14" name="Graphic 13" descr="Receiver">
            <a:extLst>
              <a:ext uri="{FF2B5EF4-FFF2-40B4-BE49-F238E27FC236}">
                <a16:creationId xmlns:a16="http://schemas.microsoft.com/office/drawing/2014/main" id="{1F07FE6A-3A3A-4897-A1DD-4061A4765D6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43923" y="1802296"/>
            <a:ext cx="659423" cy="615462"/>
          </a:xfrm>
          <a:prstGeom prst="rect">
            <a:avLst/>
          </a:prstGeom>
        </p:spPr>
      </p:pic>
      <p:pic>
        <p:nvPicPr>
          <p:cNvPr id="15" name="Graphic 14" descr="Email">
            <a:extLst>
              <a:ext uri="{FF2B5EF4-FFF2-40B4-BE49-F238E27FC236}">
                <a16:creationId xmlns:a16="http://schemas.microsoft.com/office/drawing/2014/main" id="{D70BE40E-9C19-4958-9E28-A553ACCB246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01751" y="2882722"/>
            <a:ext cx="743766" cy="743766"/>
          </a:xfrm>
          <a:prstGeom prst="rect">
            <a:avLst/>
          </a:prstGeom>
        </p:spPr>
      </p:pic>
      <p:pic>
        <p:nvPicPr>
          <p:cNvPr id="16" name="Graphic 15" descr="World">
            <a:extLst>
              <a:ext uri="{FF2B5EF4-FFF2-40B4-BE49-F238E27FC236}">
                <a16:creationId xmlns:a16="http://schemas.microsoft.com/office/drawing/2014/main" id="{B10F69A1-DF57-43D2-8183-D7437C9AFB2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51741" y="4248128"/>
            <a:ext cx="735949" cy="735949"/>
          </a:xfrm>
          <a:prstGeom prst="rect">
            <a:avLst/>
          </a:prstGeom>
        </p:spPr>
      </p:pic>
    </p:spTree>
    <p:extLst>
      <p:ext uri="{BB962C8B-B14F-4D97-AF65-F5344CB8AC3E}">
        <p14:creationId xmlns:p14="http://schemas.microsoft.com/office/powerpoint/2010/main" val="3284139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IE" b="1" dirty="0">
                <a:solidFill>
                  <a:schemeClr val="tx1"/>
                </a:solidFill>
              </a:rPr>
              <a:t>Budget 2020 update</a:t>
            </a:r>
            <a:br>
              <a:rPr lang="en-IE" b="1" dirty="0">
                <a:solidFill>
                  <a:schemeClr val="tx1"/>
                </a:solidFill>
              </a:rPr>
            </a:br>
            <a:r>
              <a:rPr lang="en-IE" b="1" dirty="0">
                <a:solidFill>
                  <a:schemeClr val="tx1"/>
                </a:solidFill>
              </a:rPr>
              <a:t>Introduction</a:t>
            </a:r>
            <a:endParaRPr lang="en-US" b="1" dirty="0">
              <a:solidFill>
                <a:schemeClr val="tx1"/>
              </a:solidFill>
            </a:endParaRPr>
          </a:p>
        </p:txBody>
      </p:sp>
      <p:sp>
        <p:nvSpPr>
          <p:cNvPr id="3" name="Content Placeholder 2"/>
          <p:cNvSpPr>
            <a:spLocks noGrp="1"/>
          </p:cNvSpPr>
          <p:nvPr>
            <p:ph idx="1"/>
          </p:nvPr>
        </p:nvSpPr>
        <p:spPr/>
        <p:txBody>
          <a:bodyPr rtlCol="0">
            <a:normAutofit/>
          </a:bodyPr>
          <a:lstStyle/>
          <a:p>
            <a:pPr>
              <a:lnSpc>
                <a:spcPct val="120000"/>
              </a:lnSpc>
              <a:buClr>
                <a:schemeClr val="accent6">
                  <a:lumMod val="75000"/>
                </a:schemeClr>
              </a:buClr>
              <a:buFont typeface="Wingdings" pitchFamily="2" charset="2"/>
              <a:buChar char="Ø"/>
              <a:defRPr/>
            </a:pPr>
            <a:r>
              <a:rPr lang="en-IE" sz="1900" dirty="0"/>
              <a:t>Onset of Covid-19.</a:t>
            </a:r>
          </a:p>
          <a:p>
            <a:pPr>
              <a:lnSpc>
                <a:spcPct val="120000"/>
              </a:lnSpc>
              <a:buClr>
                <a:schemeClr val="accent6">
                  <a:lumMod val="75000"/>
                </a:schemeClr>
              </a:buClr>
              <a:buFont typeface="Wingdings" pitchFamily="2" charset="2"/>
              <a:buChar char="Ø"/>
              <a:defRPr/>
            </a:pPr>
            <a:r>
              <a:rPr lang="en-IE" sz="1900" dirty="0"/>
              <a:t>Impact was being felt by businesses from February.</a:t>
            </a:r>
          </a:p>
          <a:p>
            <a:pPr>
              <a:lnSpc>
                <a:spcPct val="120000"/>
              </a:lnSpc>
              <a:buClr>
                <a:schemeClr val="accent6">
                  <a:lumMod val="75000"/>
                </a:schemeClr>
              </a:buClr>
              <a:buFont typeface="Wingdings" pitchFamily="2" charset="2"/>
              <a:buChar char="Ø"/>
              <a:defRPr/>
            </a:pPr>
            <a:r>
              <a:rPr lang="en-IE" sz="1900" dirty="0"/>
              <a:t>Widespread closures from Mid march under Government instructions.</a:t>
            </a:r>
          </a:p>
          <a:p>
            <a:pPr>
              <a:lnSpc>
                <a:spcPct val="120000"/>
              </a:lnSpc>
              <a:buClr>
                <a:schemeClr val="accent6">
                  <a:lumMod val="75000"/>
                </a:schemeClr>
              </a:buClr>
              <a:buFont typeface="Wingdings" pitchFamily="2" charset="2"/>
              <a:buChar char="Ø"/>
              <a:defRPr/>
            </a:pPr>
            <a:r>
              <a:rPr lang="en-IE" sz="1900" dirty="0"/>
              <a:t>Sudden nature of closure – has had serious impact on businesses.</a:t>
            </a:r>
          </a:p>
          <a:p>
            <a:pPr>
              <a:lnSpc>
                <a:spcPct val="120000"/>
              </a:lnSpc>
              <a:buClr>
                <a:schemeClr val="accent6">
                  <a:lumMod val="75000"/>
                </a:schemeClr>
              </a:buClr>
              <a:buFont typeface="Wingdings" pitchFamily="2" charset="2"/>
              <a:buChar char="Ø"/>
              <a:defRPr/>
            </a:pPr>
            <a:r>
              <a:rPr lang="en-IE" sz="1900" dirty="0"/>
              <a:t>Council services had to be maintained with exceptions.</a:t>
            </a:r>
          </a:p>
          <a:p>
            <a:pPr>
              <a:lnSpc>
                <a:spcPct val="120000"/>
              </a:lnSpc>
              <a:buClr>
                <a:schemeClr val="accent6">
                  <a:lumMod val="75000"/>
                </a:schemeClr>
              </a:buClr>
              <a:buFont typeface="Wingdings" pitchFamily="2" charset="2"/>
              <a:buChar char="Ø"/>
              <a:defRPr/>
            </a:pPr>
            <a:r>
              <a:rPr lang="en-IE" sz="1900" dirty="0"/>
              <a:t>Significant restructuring on how Council services were delivered was carried out in compliance with HSE guidelines.</a:t>
            </a:r>
          </a:p>
          <a:p>
            <a:pPr>
              <a:lnSpc>
                <a:spcPct val="120000"/>
              </a:lnSpc>
              <a:buClr>
                <a:schemeClr val="accent6">
                  <a:lumMod val="75000"/>
                </a:schemeClr>
              </a:buClr>
              <a:buFont typeface="Wingdings" pitchFamily="2" charset="2"/>
              <a:buChar char="Ø"/>
              <a:defRPr/>
            </a:pPr>
            <a:endParaRPr lang="en-IE" sz="1900" dirty="0"/>
          </a:p>
          <a:p>
            <a:pPr>
              <a:lnSpc>
                <a:spcPct val="120000"/>
              </a:lnSpc>
              <a:buClr>
                <a:schemeClr val="accent6">
                  <a:lumMod val="75000"/>
                </a:schemeClr>
              </a:buClr>
              <a:buFont typeface="Wingdings" pitchFamily="2" charset="2"/>
              <a:buChar char="Ø"/>
              <a:defRPr/>
            </a:pPr>
            <a:endParaRPr lang="en-IE" sz="1900" dirty="0"/>
          </a:p>
          <a:p>
            <a:pPr>
              <a:lnSpc>
                <a:spcPct val="120000"/>
              </a:lnSpc>
              <a:buClr>
                <a:schemeClr val="accent6">
                  <a:lumMod val="75000"/>
                </a:schemeClr>
              </a:buClr>
              <a:buFont typeface="Wingdings" pitchFamily="2" charset="2"/>
              <a:buChar char="Ø"/>
              <a:defRPr/>
            </a:pPr>
            <a:endParaRPr lang="en-IE" sz="1900" dirty="0"/>
          </a:p>
        </p:txBody>
      </p:sp>
      <p:sp>
        <p:nvSpPr>
          <p:cNvPr id="6" name="Date Placeholder 5"/>
          <p:cNvSpPr>
            <a:spLocks noGrp="1"/>
          </p:cNvSpPr>
          <p:nvPr>
            <p:ph type="dt" sz="quarter" idx="10"/>
          </p:nvPr>
        </p:nvSpPr>
        <p:spPr/>
        <p:txBody>
          <a:bodyPr/>
          <a:lstStyle/>
          <a:p>
            <a:pPr>
              <a:defRPr/>
            </a:pPr>
            <a:fld id="{CF8ADA23-4EF6-4207-BF72-20DD2B0CD2CA}" type="datetime3">
              <a:rPr lang="en-US" smtClean="0"/>
              <a:t>20 July 2020</a:t>
            </a:fld>
            <a:endParaRPr lang="en-IE" dirty="0"/>
          </a:p>
        </p:txBody>
      </p:sp>
      <p:sp>
        <p:nvSpPr>
          <p:cNvPr id="7" name="Slide Number Placeholder 6"/>
          <p:cNvSpPr>
            <a:spLocks noGrp="1"/>
          </p:cNvSpPr>
          <p:nvPr>
            <p:ph type="sldNum" sz="quarter" idx="12"/>
          </p:nvPr>
        </p:nvSpPr>
        <p:spPr/>
        <p:txBody>
          <a:bodyPr/>
          <a:lstStyle/>
          <a:p>
            <a:pPr>
              <a:defRPr/>
            </a:pPr>
            <a:fld id="{34C52E61-7329-4B10-9A2E-FE1888335D23}" type="slidenum">
              <a:rPr lang="en-IE"/>
              <a:pPr>
                <a:defRPr/>
              </a:pPr>
              <a:t>29</a:t>
            </a:fld>
            <a:endParaRPr lang="en-IE" dirty="0"/>
          </a:p>
        </p:txBody>
      </p:sp>
    </p:spTree>
    <p:extLst>
      <p:ext uri="{BB962C8B-B14F-4D97-AF65-F5344CB8AC3E}">
        <p14:creationId xmlns:p14="http://schemas.microsoft.com/office/powerpoint/2010/main" val="3806500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2AAD9-A758-4BE5-86E9-9444D5FF61A3}"/>
              </a:ext>
            </a:extLst>
          </p:cNvPr>
          <p:cNvSpPr>
            <a:spLocks noGrp="1"/>
          </p:cNvSpPr>
          <p:nvPr>
            <p:ph type="title"/>
          </p:nvPr>
        </p:nvSpPr>
        <p:spPr>
          <a:xfrm>
            <a:off x="677334" y="609600"/>
            <a:ext cx="8596668" cy="757806"/>
          </a:xfrm>
        </p:spPr>
        <p:txBody>
          <a:bodyPr/>
          <a:lstStyle/>
          <a:p>
            <a:r>
              <a:rPr lang="en-GB" dirty="0"/>
              <a:t>Lockdown 27</a:t>
            </a:r>
            <a:r>
              <a:rPr lang="en-GB" baseline="30000" dirty="0"/>
              <a:t>th</a:t>
            </a:r>
            <a:r>
              <a:rPr lang="en-GB" dirty="0"/>
              <a:t> March 2020</a:t>
            </a:r>
            <a:endParaRPr lang="en-IE" dirty="0"/>
          </a:p>
        </p:txBody>
      </p:sp>
      <p:sp>
        <p:nvSpPr>
          <p:cNvPr id="3" name="Content Placeholder 2">
            <a:extLst>
              <a:ext uri="{FF2B5EF4-FFF2-40B4-BE49-F238E27FC236}">
                <a16:creationId xmlns:a16="http://schemas.microsoft.com/office/drawing/2014/main" id="{66C4D7A6-DBF9-4647-B00F-31B681D5BC64}"/>
              </a:ext>
            </a:extLst>
          </p:cNvPr>
          <p:cNvSpPr>
            <a:spLocks noGrp="1"/>
          </p:cNvSpPr>
          <p:nvPr>
            <p:ph idx="1"/>
          </p:nvPr>
        </p:nvSpPr>
        <p:spPr>
          <a:xfrm>
            <a:off x="677334" y="1367407"/>
            <a:ext cx="8596668" cy="4673956"/>
          </a:xfrm>
        </p:spPr>
        <p:txBody>
          <a:bodyPr>
            <a:normAutofit lnSpcReduction="10000"/>
          </a:bodyPr>
          <a:lstStyle/>
          <a:p>
            <a:r>
              <a:rPr lang="en-GB" dirty="0"/>
              <a:t>First notice from HSE in relation to COVID-19 27</a:t>
            </a:r>
            <a:r>
              <a:rPr lang="en-GB" baseline="30000" dirty="0"/>
              <a:t>th</a:t>
            </a:r>
            <a:r>
              <a:rPr lang="en-GB" dirty="0"/>
              <a:t> February</a:t>
            </a:r>
          </a:p>
          <a:p>
            <a:r>
              <a:rPr lang="en-GB" dirty="0"/>
              <a:t>Emerging situation similar to a Major Emergency - South East Regional Major Emergency Group invoked – Chaired by Colette Byrne CE Kilkenny Co. Co.,</a:t>
            </a:r>
          </a:p>
          <a:p>
            <a:r>
              <a:rPr lang="en-GB" dirty="0"/>
              <a:t>HSE, Local Authorities from Carlow, Kilkenny, Wexford, Waterford and Tipperary</a:t>
            </a:r>
          </a:p>
          <a:p>
            <a:r>
              <a:rPr lang="en-GB" dirty="0"/>
              <a:t>Updates on cases, clusters, public health concerns, garda matters, shutting down of facilities</a:t>
            </a:r>
          </a:p>
          <a:p>
            <a:r>
              <a:rPr lang="en-GB" dirty="0"/>
              <a:t>Assistance to HSE:</a:t>
            </a:r>
          </a:p>
          <a:p>
            <a:pPr lvl="1"/>
            <a:r>
              <a:rPr lang="en-GB" dirty="0"/>
              <a:t>with staffing, </a:t>
            </a:r>
          </a:p>
          <a:p>
            <a:pPr lvl="1"/>
            <a:r>
              <a:rPr lang="en-GB" dirty="0"/>
              <a:t>logistics – setting up and managing test centres, </a:t>
            </a:r>
          </a:p>
          <a:p>
            <a:pPr lvl="1"/>
            <a:r>
              <a:rPr lang="en-GB" dirty="0"/>
              <a:t>supplies, </a:t>
            </a:r>
          </a:p>
          <a:p>
            <a:pPr lvl="1"/>
            <a:r>
              <a:rPr lang="en-GB" dirty="0"/>
              <a:t>accommodation for staff and vulnerable in our society</a:t>
            </a:r>
          </a:p>
          <a:p>
            <a:r>
              <a:rPr lang="en-GB" dirty="0"/>
              <a:t>Meetings on line twice per week to May 2020, then weekly, fortnightly and now monthly</a:t>
            </a:r>
          </a:p>
          <a:p>
            <a:endParaRPr lang="en-IE" dirty="0"/>
          </a:p>
        </p:txBody>
      </p:sp>
    </p:spTree>
    <p:extLst>
      <p:ext uri="{BB962C8B-B14F-4D97-AF65-F5344CB8AC3E}">
        <p14:creationId xmlns:p14="http://schemas.microsoft.com/office/powerpoint/2010/main" val="1922079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IE" b="1" dirty="0">
                <a:solidFill>
                  <a:schemeClr val="tx1"/>
                </a:solidFill>
              </a:rPr>
              <a:t>Budget 2020 update</a:t>
            </a:r>
            <a:endParaRPr lang="en-US" b="1" dirty="0">
              <a:solidFill>
                <a:schemeClr val="tx1"/>
              </a:solidFill>
            </a:endParaRPr>
          </a:p>
        </p:txBody>
      </p:sp>
      <p:sp>
        <p:nvSpPr>
          <p:cNvPr id="3" name="Content Placeholder 2"/>
          <p:cNvSpPr>
            <a:spLocks noGrp="1"/>
          </p:cNvSpPr>
          <p:nvPr>
            <p:ph idx="1"/>
          </p:nvPr>
        </p:nvSpPr>
        <p:spPr>
          <a:xfrm>
            <a:off x="677334" y="1238865"/>
            <a:ext cx="8596668" cy="4802497"/>
          </a:xfrm>
        </p:spPr>
        <p:txBody>
          <a:bodyPr rtlCol="0">
            <a:normAutofit/>
          </a:bodyPr>
          <a:lstStyle/>
          <a:p>
            <a:pPr>
              <a:lnSpc>
                <a:spcPct val="120000"/>
              </a:lnSpc>
              <a:buClr>
                <a:schemeClr val="accent6">
                  <a:lumMod val="75000"/>
                </a:schemeClr>
              </a:buClr>
              <a:buFont typeface="Wingdings" pitchFamily="2" charset="2"/>
              <a:buChar char="Ø"/>
              <a:defRPr/>
            </a:pPr>
            <a:r>
              <a:rPr lang="en-IE" sz="1900" dirty="0"/>
              <a:t>All Council Income streams have been impacted since early on in the crisis.</a:t>
            </a:r>
            <a:endParaRPr lang="en-IE" sz="1100" dirty="0"/>
          </a:p>
          <a:p>
            <a:pPr lvl="1">
              <a:lnSpc>
                <a:spcPct val="120000"/>
              </a:lnSpc>
              <a:buClr>
                <a:schemeClr val="accent6">
                  <a:lumMod val="75000"/>
                </a:schemeClr>
              </a:buClr>
              <a:buFont typeface="Wingdings" pitchFamily="2" charset="2"/>
              <a:buChar char="Ø"/>
              <a:defRPr/>
            </a:pPr>
            <a:r>
              <a:rPr lang="en-IE" sz="1500" dirty="0"/>
              <a:t>Commercial Rates</a:t>
            </a:r>
          </a:p>
          <a:p>
            <a:pPr lvl="1">
              <a:lnSpc>
                <a:spcPct val="120000"/>
              </a:lnSpc>
              <a:buClr>
                <a:schemeClr val="accent6">
                  <a:lumMod val="75000"/>
                </a:schemeClr>
              </a:buClr>
              <a:buFont typeface="Wingdings" pitchFamily="2" charset="2"/>
              <a:buChar char="Ø"/>
              <a:defRPr/>
            </a:pPr>
            <a:r>
              <a:rPr lang="en-IE" sz="1500" dirty="0"/>
              <a:t>Housing Rents </a:t>
            </a:r>
          </a:p>
          <a:p>
            <a:pPr lvl="1">
              <a:lnSpc>
                <a:spcPct val="120000"/>
              </a:lnSpc>
              <a:buClr>
                <a:schemeClr val="accent6">
                  <a:lumMod val="75000"/>
                </a:schemeClr>
              </a:buClr>
              <a:buFont typeface="Wingdings" pitchFamily="2" charset="2"/>
              <a:buChar char="Ø"/>
              <a:defRPr/>
            </a:pPr>
            <a:r>
              <a:rPr lang="en-IE" sz="1500" dirty="0"/>
              <a:t>Car parking,</a:t>
            </a:r>
          </a:p>
          <a:p>
            <a:pPr lvl="1">
              <a:lnSpc>
                <a:spcPct val="120000"/>
              </a:lnSpc>
              <a:buClr>
                <a:schemeClr val="accent6">
                  <a:lumMod val="75000"/>
                </a:schemeClr>
              </a:buClr>
              <a:buFont typeface="Wingdings" pitchFamily="2" charset="2"/>
              <a:buChar char="Ø"/>
              <a:defRPr/>
            </a:pPr>
            <a:r>
              <a:rPr lang="en-IE" sz="1500" dirty="0"/>
              <a:t>Planning Receipts</a:t>
            </a:r>
          </a:p>
          <a:p>
            <a:pPr lvl="1">
              <a:lnSpc>
                <a:spcPct val="120000"/>
              </a:lnSpc>
              <a:buClr>
                <a:schemeClr val="accent6">
                  <a:lumMod val="75000"/>
                </a:schemeClr>
              </a:buClr>
              <a:buFont typeface="Wingdings" pitchFamily="2" charset="2"/>
              <a:buChar char="Ø"/>
              <a:defRPr/>
            </a:pPr>
            <a:r>
              <a:rPr lang="en-IE" sz="1500" dirty="0"/>
              <a:t>Fire Charges</a:t>
            </a:r>
          </a:p>
          <a:p>
            <a:pPr lvl="1">
              <a:lnSpc>
                <a:spcPct val="120000"/>
              </a:lnSpc>
              <a:buClr>
                <a:schemeClr val="accent6">
                  <a:lumMod val="75000"/>
                </a:schemeClr>
              </a:buClr>
              <a:buFont typeface="Wingdings" pitchFamily="2" charset="2"/>
              <a:buChar char="Ø"/>
              <a:defRPr/>
            </a:pPr>
            <a:r>
              <a:rPr lang="en-IE" sz="1500" dirty="0"/>
              <a:t>Property rental.</a:t>
            </a:r>
          </a:p>
          <a:p>
            <a:pPr lvl="1">
              <a:lnSpc>
                <a:spcPct val="120000"/>
              </a:lnSpc>
              <a:buClr>
                <a:schemeClr val="accent6">
                  <a:lumMod val="75000"/>
                </a:schemeClr>
              </a:buClr>
              <a:buFont typeface="Wingdings" pitchFamily="2" charset="2"/>
              <a:buChar char="Ø"/>
              <a:defRPr/>
            </a:pPr>
            <a:r>
              <a:rPr lang="en-IE" sz="1500" dirty="0"/>
              <a:t>Development Contributions</a:t>
            </a:r>
          </a:p>
          <a:p>
            <a:pPr lvl="1">
              <a:lnSpc>
                <a:spcPct val="120000"/>
              </a:lnSpc>
              <a:buClr>
                <a:schemeClr val="accent6">
                  <a:lumMod val="75000"/>
                </a:schemeClr>
              </a:buClr>
              <a:buFont typeface="Wingdings" pitchFamily="2" charset="2"/>
              <a:buChar char="Ø"/>
              <a:defRPr/>
            </a:pPr>
            <a:r>
              <a:rPr lang="en-IE" sz="1500" dirty="0"/>
              <a:t>Other Income streams.</a:t>
            </a:r>
          </a:p>
        </p:txBody>
      </p:sp>
      <p:sp>
        <p:nvSpPr>
          <p:cNvPr id="6" name="Date Placeholder 5"/>
          <p:cNvSpPr>
            <a:spLocks noGrp="1"/>
          </p:cNvSpPr>
          <p:nvPr>
            <p:ph type="dt" sz="quarter" idx="10"/>
          </p:nvPr>
        </p:nvSpPr>
        <p:spPr/>
        <p:txBody>
          <a:bodyPr/>
          <a:lstStyle/>
          <a:p>
            <a:pPr>
              <a:defRPr/>
            </a:pPr>
            <a:fld id="{5B96A379-944D-42B0-9D3D-7C1A9BD0016E}" type="datetime3">
              <a:rPr lang="en-US" smtClean="0"/>
              <a:t>20 July 2020</a:t>
            </a:fld>
            <a:endParaRPr lang="en-IE" dirty="0"/>
          </a:p>
        </p:txBody>
      </p:sp>
      <p:sp>
        <p:nvSpPr>
          <p:cNvPr id="7" name="Slide Number Placeholder 6"/>
          <p:cNvSpPr>
            <a:spLocks noGrp="1"/>
          </p:cNvSpPr>
          <p:nvPr>
            <p:ph type="sldNum" sz="quarter" idx="12"/>
          </p:nvPr>
        </p:nvSpPr>
        <p:spPr/>
        <p:txBody>
          <a:bodyPr/>
          <a:lstStyle/>
          <a:p>
            <a:pPr>
              <a:defRPr/>
            </a:pPr>
            <a:fld id="{34C52E61-7329-4B10-9A2E-FE1888335D23}" type="slidenum">
              <a:rPr lang="en-IE"/>
              <a:pPr>
                <a:defRPr/>
              </a:pPr>
              <a:t>30</a:t>
            </a:fld>
            <a:endParaRPr lang="en-IE" dirty="0"/>
          </a:p>
        </p:txBody>
      </p:sp>
    </p:spTree>
    <p:extLst>
      <p:ext uri="{BB962C8B-B14F-4D97-AF65-F5344CB8AC3E}">
        <p14:creationId xmlns:p14="http://schemas.microsoft.com/office/powerpoint/2010/main" val="1060785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IE" b="1" dirty="0">
                <a:solidFill>
                  <a:schemeClr val="tx1"/>
                </a:solidFill>
              </a:rPr>
              <a:t>Commercial Rates</a:t>
            </a:r>
            <a:endParaRPr lang="en-US" b="1" dirty="0">
              <a:solidFill>
                <a:schemeClr val="tx1"/>
              </a:solidFill>
            </a:endParaRPr>
          </a:p>
        </p:txBody>
      </p:sp>
      <p:sp>
        <p:nvSpPr>
          <p:cNvPr id="3" name="Content Placeholder 2"/>
          <p:cNvSpPr>
            <a:spLocks noGrp="1"/>
          </p:cNvSpPr>
          <p:nvPr>
            <p:ph idx="1"/>
          </p:nvPr>
        </p:nvSpPr>
        <p:spPr>
          <a:xfrm>
            <a:off x="677334" y="1209369"/>
            <a:ext cx="8596668" cy="4831994"/>
          </a:xfrm>
        </p:spPr>
        <p:txBody>
          <a:bodyPr rtlCol="0">
            <a:normAutofit lnSpcReduction="10000"/>
          </a:bodyPr>
          <a:lstStyle/>
          <a:p>
            <a:pPr>
              <a:lnSpc>
                <a:spcPct val="120000"/>
              </a:lnSpc>
              <a:buClr>
                <a:schemeClr val="accent6">
                  <a:lumMod val="75000"/>
                </a:schemeClr>
              </a:buClr>
              <a:buFont typeface="Wingdings" pitchFamily="2" charset="2"/>
              <a:buChar char="Ø"/>
              <a:defRPr/>
            </a:pPr>
            <a:r>
              <a:rPr lang="en-IE" sz="1900" dirty="0"/>
              <a:t>Government announcements in March/May:</a:t>
            </a:r>
          </a:p>
          <a:p>
            <a:pPr lvl="1">
              <a:lnSpc>
                <a:spcPct val="120000"/>
              </a:lnSpc>
              <a:buClr>
                <a:schemeClr val="accent6">
                  <a:lumMod val="75000"/>
                </a:schemeClr>
              </a:buClr>
              <a:buFont typeface="Wingdings" pitchFamily="2" charset="2"/>
              <a:buChar char="Ø"/>
              <a:defRPr/>
            </a:pPr>
            <a:r>
              <a:rPr lang="en-IE" sz="1500" dirty="0"/>
              <a:t>Collection of commercial rates deferred until the end of May.</a:t>
            </a:r>
          </a:p>
          <a:p>
            <a:pPr lvl="1">
              <a:lnSpc>
                <a:spcPct val="120000"/>
              </a:lnSpc>
              <a:buClr>
                <a:schemeClr val="accent6">
                  <a:lumMod val="75000"/>
                </a:schemeClr>
              </a:buClr>
              <a:buFont typeface="Wingdings" pitchFamily="2" charset="2"/>
              <a:buChar char="Ø"/>
              <a:defRPr/>
            </a:pPr>
            <a:r>
              <a:rPr lang="en-IE" sz="1500" dirty="0"/>
              <a:t>3 month waiver on commercial rates for businesses forced to close due to public health requirements covering the period April, May, June.</a:t>
            </a:r>
          </a:p>
          <a:p>
            <a:pPr lvl="1">
              <a:lnSpc>
                <a:spcPct val="120000"/>
              </a:lnSpc>
              <a:buClr>
                <a:schemeClr val="accent6">
                  <a:lumMod val="75000"/>
                </a:schemeClr>
              </a:buClr>
              <a:buFont typeface="Wingdings" pitchFamily="2" charset="2"/>
              <a:buChar char="Ø"/>
              <a:defRPr/>
            </a:pPr>
            <a:r>
              <a:rPr lang="en-IE" sz="1500" dirty="0"/>
              <a:t>Restart grant for businesses impacted by Crisis.</a:t>
            </a:r>
          </a:p>
          <a:p>
            <a:pPr>
              <a:lnSpc>
                <a:spcPct val="120000"/>
              </a:lnSpc>
              <a:buClr>
                <a:schemeClr val="accent6">
                  <a:lumMod val="75000"/>
                </a:schemeClr>
              </a:buClr>
              <a:buFont typeface="Wingdings" pitchFamily="2" charset="2"/>
              <a:buChar char="Ø"/>
              <a:defRPr/>
            </a:pPr>
            <a:r>
              <a:rPr lang="en-IE" sz="1900" dirty="0"/>
              <a:t>2 Submissions made by the Local Government sector to the DHPLG on the impact of the crisis on commercial rates income.</a:t>
            </a:r>
          </a:p>
          <a:p>
            <a:pPr>
              <a:lnSpc>
                <a:spcPct val="120000"/>
              </a:lnSpc>
              <a:buClr>
                <a:schemeClr val="accent6">
                  <a:lumMod val="75000"/>
                </a:schemeClr>
              </a:buClr>
              <a:buFont typeface="Wingdings" pitchFamily="2" charset="2"/>
              <a:buChar char="Ø"/>
              <a:defRPr/>
            </a:pPr>
            <a:r>
              <a:rPr lang="en-IE" sz="1900" dirty="0"/>
              <a:t>Detailed analysis of the commercial rates customer base has been carried out.</a:t>
            </a:r>
          </a:p>
          <a:p>
            <a:pPr>
              <a:lnSpc>
                <a:spcPct val="120000"/>
              </a:lnSpc>
              <a:buClr>
                <a:schemeClr val="accent6">
                  <a:lumMod val="75000"/>
                </a:schemeClr>
              </a:buClr>
              <a:buFont typeface="Wingdings" pitchFamily="2" charset="2"/>
              <a:buChar char="Ø"/>
              <a:defRPr/>
            </a:pPr>
            <a:r>
              <a:rPr lang="en-IE" sz="1900" dirty="0"/>
              <a:t>DHPLG still has to issue detailed guidance on the 3 months rates waiver.</a:t>
            </a:r>
          </a:p>
          <a:p>
            <a:pPr>
              <a:lnSpc>
                <a:spcPct val="120000"/>
              </a:lnSpc>
              <a:buClr>
                <a:schemeClr val="accent6">
                  <a:lumMod val="75000"/>
                </a:schemeClr>
              </a:buClr>
              <a:buFont typeface="Wingdings" pitchFamily="2" charset="2"/>
              <a:buChar char="Ø"/>
              <a:defRPr/>
            </a:pPr>
            <a:r>
              <a:rPr lang="en-IE" sz="1900" dirty="0"/>
              <a:t>The position regarding commercial rates post June is to be reviewed by Government as part of a broader package of measures.</a:t>
            </a:r>
          </a:p>
          <a:p>
            <a:pPr lvl="1">
              <a:lnSpc>
                <a:spcPct val="120000"/>
              </a:lnSpc>
              <a:buClr>
                <a:schemeClr val="accent6">
                  <a:lumMod val="75000"/>
                </a:schemeClr>
              </a:buClr>
              <a:buFont typeface="Wingdings" pitchFamily="2" charset="2"/>
              <a:buChar char="Ø"/>
              <a:defRPr/>
            </a:pPr>
            <a:endParaRPr lang="en-IE" sz="1500" dirty="0"/>
          </a:p>
        </p:txBody>
      </p:sp>
      <p:sp>
        <p:nvSpPr>
          <p:cNvPr id="6" name="Date Placeholder 5"/>
          <p:cNvSpPr>
            <a:spLocks noGrp="1"/>
          </p:cNvSpPr>
          <p:nvPr>
            <p:ph type="dt" sz="quarter" idx="10"/>
          </p:nvPr>
        </p:nvSpPr>
        <p:spPr/>
        <p:txBody>
          <a:bodyPr/>
          <a:lstStyle/>
          <a:p>
            <a:pPr>
              <a:defRPr/>
            </a:pPr>
            <a:fld id="{D5A463B8-115B-44F6-B135-1F19019E1013}" type="datetime3">
              <a:rPr lang="en-US" smtClean="0"/>
              <a:t>20 July 2020</a:t>
            </a:fld>
            <a:endParaRPr lang="en-IE" dirty="0"/>
          </a:p>
        </p:txBody>
      </p:sp>
      <p:sp>
        <p:nvSpPr>
          <p:cNvPr id="7" name="Slide Number Placeholder 6"/>
          <p:cNvSpPr>
            <a:spLocks noGrp="1"/>
          </p:cNvSpPr>
          <p:nvPr>
            <p:ph type="sldNum" sz="quarter" idx="12"/>
          </p:nvPr>
        </p:nvSpPr>
        <p:spPr/>
        <p:txBody>
          <a:bodyPr/>
          <a:lstStyle/>
          <a:p>
            <a:pPr>
              <a:defRPr/>
            </a:pPr>
            <a:fld id="{34C52E61-7329-4B10-9A2E-FE1888335D23}" type="slidenum">
              <a:rPr lang="en-IE"/>
              <a:pPr>
                <a:defRPr/>
              </a:pPr>
              <a:t>31</a:t>
            </a:fld>
            <a:endParaRPr lang="en-IE" dirty="0"/>
          </a:p>
        </p:txBody>
      </p:sp>
    </p:spTree>
    <p:extLst>
      <p:ext uri="{BB962C8B-B14F-4D97-AF65-F5344CB8AC3E}">
        <p14:creationId xmlns:p14="http://schemas.microsoft.com/office/powerpoint/2010/main" val="41384030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IE" b="1" dirty="0">
                <a:solidFill>
                  <a:schemeClr val="tx1"/>
                </a:solidFill>
              </a:rPr>
              <a:t>Commercial Rates</a:t>
            </a:r>
            <a:endParaRPr lang="en-US" b="1" dirty="0">
              <a:solidFill>
                <a:schemeClr val="tx1"/>
              </a:solidFill>
            </a:endParaRPr>
          </a:p>
        </p:txBody>
      </p:sp>
      <p:sp>
        <p:nvSpPr>
          <p:cNvPr id="3" name="Content Placeholder 2"/>
          <p:cNvSpPr>
            <a:spLocks noGrp="1"/>
          </p:cNvSpPr>
          <p:nvPr>
            <p:ph idx="1"/>
          </p:nvPr>
        </p:nvSpPr>
        <p:spPr>
          <a:xfrm>
            <a:off x="677334" y="1219199"/>
            <a:ext cx="8596668" cy="4822163"/>
          </a:xfrm>
        </p:spPr>
        <p:txBody>
          <a:bodyPr rtlCol="0">
            <a:normAutofit/>
          </a:bodyPr>
          <a:lstStyle/>
          <a:p>
            <a:pPr>
              <a:lnSpc>
                <a:spcPct val="120000"/>
              </a:lnSpc>
              <a:buClr>
                <a:schemeClr val="accent6">
                  <a:lumMod val="75000"/>
                </a:schemeClr>
              </a:buClr>
              <a:buFont typeface="Wingdings" pitchFamily="2" charset="2"/>
              <a:buChar char="Ø"/>
              <a:defRPr/>
            </a:pPr>
            <a:r>
              <a:rPr lang="en-IE" dirty="0"/>
              <a:t>Total Gross rate demand for 2020 for KCC is €21m.</a:t>
            </a:r>
          </a:p>
          <a:p>
            <a:pPr>
              <a:lnSpc>
                <a:spcPct val="120000"/>
              </a:lnSpc>
              <a:buClr>
                <a:schemeClr val="accent6">
                  <a:lumMod val="75000"/>
                </a:schemeClr>
              </a:buClr>
              <a:buFont typeface="Wingdings" pitchFamily="2" charset="2"/>
              <a:buChar char="Ø"/>
              <a:defRPr/>
            </a:pPr>
            <a:r>
              <a:rPr lang="en-IE" dirty="0"/>
              <a:t>Total estimated loss in Rates income for KCC is €8.7m.</a:t>
            </a:r>
          </a:p>
          <a:p>
            <a:pPr>
              <a:lnSpc>
                <a:spcPct val="120000"/>
              </a:lnSpc>
              <a:buClr>
                <a:schemeClr val="accent6">
                  <a:lumMod val="75000"/>
                </a:schemeClr>
              </a:buClr>
              <a:buFont typeface="Wingdings" pitchFamily="2" charset="2"/>
              <a:buChar char="Ø"/>
              <a:defRPr/>
            </a:pPr>
            <a:r>
              <a:rPr lang="en-IE" dirty="0"/>
              <a:t>The estimated value of the compensation for April/May/June arising from the Government announcement is €2.5m.</a:t>
            </a:r>
          </a:p>
          <a:p>
            <a:pPr>
              <a:lnSpc>
                <a:spcPct val="120000"/>
              </a:lnSpc>
              <a:buClr>
                <a:schemeClr val="accent6">
                  <a:lumMod val="75000"/>
                </a:schemeClr>
              </a:buClr>
              <a:buFont typeface="Wingdings" pitchFamily="2" charset="2"/>
              <a:buChar char="Ø"/>
              <a:defRPr/>
            </a:pPr>
            <a:r>
              <a:rPr lang="en-IE" b="1" dirty="0"/>
              <a:t>This leaves a net shortfall in Income from commercial rates of €6.2m.</a:t>
            </a:r>
          </a:p>
          <a:p>
            <a:pPr>
              <a:lnSpc>
                <a:spcPct val="120000"/>
              </a:lnSpc>
              <a:buClr>
                <a:schemeClr val="accent6">
                  <a:lumMod val="75000"/>
                </a:schemeClr>
              </a:buClr>
              <a:buFont typeface="Wingdings" pitchFamily="2" charset="2"/>
              <a:buChar char="Ø"/>
              <a:defRPr/>
            </a:pPr>
            <a:r>
              <a:rPr lang="en-IE" dirty="0"/>
              <a:t>The extent of the loss will be impacted by :</a:t>
            </a:r>
          </a:p>
          <a:p>
            <a:pPr lvl="1">
              <a:lnSpc>
                <a:spcPct val="120000"/>
              </a:lnSpc>
              <a:buClr>
                <a:schemeClr val="accent6">
                  <a:lumMod val="75000"/>
                </a:schemeClr>
              </a:buClr>
              <a:buFont typeface="Wingdings" pitchFamily="2" charset="2"/>
              <a:buChar char="Ø"/>
              <a:defRPr/>
            </a:pPr>
            <a:r>
              <a:rPr lang="en-IE" sz="1800" dirty="0"/>
              <a:t>How many businesses will reopen.</a:t>
            </a:r>
          </a:p>
          <a:p>
            <a:pPr lvl="1">
              <a:lnSpc>
                <a:spcPct val="120000"/>
              </a:lnSpc>
              <a:buClr>
                <a:schemeClr val="accent6">
                  <a:lumMod val="75000"/>
                </a:schemeClr>
              </a:buClr>
              <a:buFont typeface="Wingdings" pitchFamily="2" charset="2"/>
              <a:buChar char="Ø"/>
              <a:defRPr/>
            </a:pPr>
            <a:r>
              <a:rPr lang="en-IE" sz="1800" dirty="0"/>
              <a:t>How quickly businesses can recover.</a:t>
            </a:r>
          </a:p>
          <a:p>
            <a:pPr lvl="1">
              <a:lnSpc>
                <a:spcPct val="120000"/>
              </a:lnSpc>
              <a:buClr>
                <a:schemeClr val="accent6">
                  <a:lumMod val="75000"/>
                </a:schemeClr>
              </a:buClr>
              <a:buFont typeface="Wingdings" pitchFamily="2" charset="2"/>
              <a:buChar char="Ø"/>
              <a:defRPr/>
            </a:pPr>
            <a:r>
              <a:rPr lang="en-IE" sz="1800" dirty="0"/>
              <a:t>What further compensation will be provided by Government.</a:t>
            </a:r>
          </a:p>
        </p:txBody>
      </p:sp>
      <p:sp>
        <p:nvSpPr>
          <p:cNvPr id="6" name="Date Placeholder 5"/>
          <p:cNvSpPr>
            <a:spLocks noGrp="1"/>
          </p:cNvSpPr>
          <p:nvPr>
            <p:ph type="dt" sz="quarter" idx="10"/>
          </p:nvPr>
        </p:nvSpPr>
        <p:spPr/>
        <p:txBody>
          <a:bodyPr/>
          <a:lstStyle/>
          <a:p>
            <a:pPr>
              <a:defRPr/>
            </a:pPr>
            <a:fld id="{5E649A86-0EFC-4B6F-AA01-51ECC6F16740}" type="datetime3">
              <a:rPr lang="en-US" smtClean="0"/>
              <a:t>20 July 2020</a:t>
            </a:fld>
            <a:endParaRPr lang="en-IE" dirty="0"/>
          </a:p>
        </p:txBody>
      </p:sp>
      <p:sp>
        <p:nvSpPr>
          <p:cNvPr id="7" name="Slide Number Placeholder 6"/>
          <p:cNvSpPr>
            <a:spLocks noGrp="1"/>
          </p:cNvSpPr>
          <p:nvPr>
            <p:ph type="sldNum" sz="quarter" idx="12"/>
          </p:nvPr>
        </p:nvSpPr>
        <p:spPr/>
        <p:txBody>
          <a:bodyPr/>
          <a:lstStyle/>
          <a:p>
            <a:pPr>
              <a:defRPr/>
            </a:pPr>
            <a:fld id="{34C52E61-7329-4B10-9A2E-FE1888335D23}" type="slidenum">
              <a:rPr lang="en-IE"/>
              <a:pPr>
                <a:defRPr/>
              </a:pPr>
              <a:t>32</a:t>
            </a:fld>
            <a:endParaRPr lang="en-IE" dirty="0"/>
          </a:p>
        </p:txBody>
      </p:sp>
    </p:spTree>
    <p:extLst>
      <p:ext uri="{BB962C8B-B14F-4D97-AF65-F5344CB8AC3E}">
        <p14:creationId xmlns:p14="http://schemas.microsoft.com/office/powerpoint/2010/main" val="4895821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IE" b="1" dirty="0">
                <a:solidFill>
                  <a:schemeClr val="tx1"/>
                </a:solidFill>
              </a:rPr>
              <a:t>Other Income </a:t>
            </a:r>
            <a:endParaRPr lang="en-US" b="1" dirty="0">
              <a:solidFill>
                <a:schemeClr val="tx1"/>
              </a:solidFill>
            </a:endParaRPr>
          </a:p>
        </p:txBody>
      </p:sp>
      <p:sp>
        <p:nvSpPr>
          <p:cNvPr id="3" name="Content Placeholder 2"/>
          <p:cNvSpPr>
            <a:spLocks noGrp="1"/>
          </p:cNvSpPr>
          <p:nvPr>
            <p:ph idx="1"/>
          </p:nvPr>
        </p:nvSpPr>
        <p:spPr>
          <a:xfrm>
            <a:off x="677334" y="1199535"/>
            <a:ext cx="8596668" cy="4841827"/>
          </a:xfrm>
        </p:spPr>
        <p:txBody>
          <a:bodyPr rtlCol="0">
            <a:normAutofit fontScale="92500" lnSpcReduction="20000"/>
          </a:bodyPr>
          <a:lstStyle/>
          <a:p>
            <a:pPr>
              <a:lnSpc>
                <a:spcPct val="120000"/>
              </a:lnSpc>
              <a:buClr>
                <a:schemeClr val="accent6">
                  <a:lumMod val="75000"/>
                </a:schemeClr>
              </a:buClr>
              <a:buFont typeface="Wingdings" pitchFamily="2" charset="2"/>
              <a:buChar char="Ø"/>
              <a:defRPr/>
            </a:pPr>
            <a:r>
              <a:rPr lang="en-IE" dirty="0"/>
              <a:t>Car Parking </a:t>
            </a:r>
          </a:p>
          <a:p>
            <a:pPr lvl="1">
              <a:lnSpc>
                <a:spcPct val="120000"/>
              </a:lnSpc>
              <a:buClr>
                <a:schemeClr val="accent6">
                  <a:lumMod val="75000"/>
                </a:schemeClr>
              </a:buClr>
              <a:buFont typeface="Wingdings" pitchFamily="2" charset="2"/>
              <a:buChar char="Ø"/>
              <a:defRPr/>
            </a:pPr>
            <a:r>
              <a:rPr lang="en-IE" sz="1800" dirty="0"/>
              <a:t>Total budgeted Income for the year - €2.34m.</a:t>
            </a:r>
          </a:p>
          <a:p>
            <a:pPr lvl="1">
              <a:lnSpc>
                <a:spcPct val="120000"/>
              </a:lnSpc>
              <a:buClr>
                <a:schemeClr val="accent6">
                  <a:lumMod val="75000"/>
                </a:schemeClr>
              </a:buClr>
              <a:buFont typeface="Wingdings" pitchFamily="2" charset="2"/>
              <a:buChar char="Ø"/>
              <a:defRPr/>
            </a:pPr>
            <a:r>
              <a:rPr lang="en-IE" sz="1800" dirty="0"/>
              <a:t>Actual amount received at date of closedown - €539k</a:t>
            </a:r>
          </a:p>
          <a:p>
            <a:pPr lvl="1">
              <a:lnSpc>
                <a:spcPct val="120000"/>
              </a:lnSpc>
              <a:buClr>
                <a:schemeClr val="accent6">
                  <a:lumMod val="75000"/>
                </a:schemeClr>
              </a:buClr>
              <a:buFont typeface="Wingdings" pitchFamily="2" charset="2"/>
              <a:buChar char="Ø"/>
              <a:defRPr/>
            </a:pPr>
            <a:r>
              <a:rPr lang="en-IE" sz="1800" dirty="0"/>
              <a:t>Estimated loss for the year - €800k.</a:t>
            </a:r>
          </a:p>
          <a:p>
            <a:pPr>
              <a:lnSpc>
                <a:spcPct val="120000"/>
              </a:lnSpc>
              <a:buClr>
                <a:schemeClr val="accent6">
                  <a:lumMod val="75000"/>
                </a:schemeClr>
              </a:buClr>
              <a:buFont typeface="Wingdings" pitchFamily="2" charset="2"/>
              <a:buChar char="Ø"/>
              <a:defRPr/>
            </a:pPr>
            <a:r>
              <a:rPr lang="en-IE" dirty="0"/>
              <a:t>Housing Rents	</a:t>
            </a:r>
          </a:p>
          <a:p>
            <a:pPr lvl="1">
              <a:lnSpc>
                <a:spcPct val="120000"/>
              </a:lnSpc>
              <a:buClr>
                <a:schemeClr val="accent6">
                  <a:lumMod val="75000"/>
                </a:schemeClr>
              </a:buClr>
              <a:buFont typeface="Wingdings" pitchFamily="2" charset="2"/>
              <a:buChar char="Ø"/>
              <a:defRPr/>
            </a:pPr>
            <a:r>
              <a:rPr lang="en-IE" sz="1800" dirty="0"/>
              <a:t>Estimated Income reduction for the year of €400k.</a:t>
            </a:r>
          </a:p>
          <a:p>
            <a:pPr lvl="1">
              <a:lnSpc>
                <a:spcPct val="120000"/>
              </a:lnSpc>
              <a:buClr>
                <a:schemeClr val="accent6">
                  <a:lumMod val="75000"/>
                </a:schemeClr>
              </a:buClr>
              <a:buFont typeface="Wingdings" pitchFamily="2" charset="2"/>
              <a:buChar char="Ø"/>
              <a:defRPr/>
            </a:pPr>
            <a:r>
              <a:rPr lang="en-IE" sz="1800" dirty="0"/>
              <a:t>Rent review carried out in Q1 has been deferred until further notice.</a:t>
            </a:r>
          </a:p>
          <a:p>
            <a:pPr>
              <a:lnSpc>
                <a:spcPct val="120000"/>
              </a:lnSpc>
              <a:buClr>
                <a:schemeClr val="accent6">
                  <a:lumMod val="75000"/>
                </a:schemeClr>
              </a:buClr>
              <a:buFont typeface="Wingdings" pitchFamily="2" charset="2"/>
              <a:buChar char="Ø"/>
              <a:defRPr/>
            </a:pPr>
            <a:r>
              <a:rPr lang="en-IE" dirty="0"/>
              <a:t>Other Income </a:t>
            </a:r>
          </a:p>
          <a:p>
            <a:pPr lvl="1">
              <a:lnSpc>
                <a:spcPct val="120000"/>
              </a:lnSpc>
              <a:buClr>
                <a:schemeClr val="accent6">
                  <a:lumMod val="75000"/>
                </a:schemeClr>
              </a:buClr>
              <a:buFont typeface="Wingdings" pitchFamily="2" charset="2"/>
              <a:buChar char="Ø"/>
              <a:defRPr/>
            </a:pPr>
            <a:r>
              <a:rPr lang="en-IE" sz="1800" dirty="0"/>
              <a:t>Estimated reduction for the year of €500k.</a:t>
            </a:r>
          </a:p>
          <a:p>
            <a:pPr>
              <a:lnSpc>
                <a:spcPct val="120000"/>
              </a:lnSpc>
              <a:buClr>
                <a:schemeClr val="accent6">
                  <a:lumMod val="75000"/>
                </a:schemeClr>
              </a:buClr>
              <a:buFont typeface="Wingdings" pitchFamily="2" charset="2"/>
              <a:buChar char="Ø"/>
              <a:defRPr/>
            </a:pPr>
            <a:r>
              <a:rPr lang="en-IE" dirty="0"/>
              <a:t>Development Contributions – Funding for capital programme.</a:t>
            </a:r>
          </a:p>
          <a:p>
            <a:pPr lvl="1">
              <a:lnSpc>
                <a:spcPct val="120000"/>
              </a:lnSpc>
              <a:buClr>
                <a:schemeClr val="accent6">
                  <a:lumMod val="75000"/>
                </a:schemeClr>
              </a:buClr>
              <a:buFont typeface="Wingdings" pitchFamily="2" charset="2"/>
              <a:buChar char="Ø"/>
              <a:defRPr/>
            </a:pPr>
            <a:r>
              <a:rPr lang="en-IE" sz="1800" dirty="0"/>
              <a:t>Budget of €3m for 2020.</a:t>
            </a:r>
          </a:p>
          <a:p>
            <a:pPr lvl="1">
              <a:lnSpc>
                <a:spcPct val="120000"/>
              </a:lnSpc>
              <a:buClr>
                <a:schemeClr val="accent6">
                  <a:lumMod val="75000"/>
                </a:schemeClr>
              </a:buClr>
              <a:buFont typeface="Wingdings" pitchFamily="2" charset="2"/>
              <a:buChar char="Ø"/>
              <a:defRPr/>
            </a:pPr>
            <a:r>
              <a:rPr lang="en-IE" sz="1800" dirty="0"/>
              <a:t>Current projected income for 2020 - €1.75m</a:t>
            </a:r>
          </a:p>
          <a:p>
            <a:pPr>
              <a:lnSpc>
                <a:spcPct val="120000"/>
              </a:lnSpc>
              <a:buClr>
                <a:schemeClr val="accent6">
                  <a:lumMod val="75000"/>
                </a:schemeClr>
              </a:buClr>
              <a:buFont typeface="Wingdings" pitchFamily="2" charset="2"/>
              <a:buChar char="Ø"/>
              <a:defRPr/>
            </a:pPr>
            <a:endParaRPr lang="en-IE" dirty="0"/>
          </a:p>
          <a:p>
            <a:pPr lvl="1">
              <a:lnSpc>
                <a:spcPct val="120000"/>
              </a:lnSpc>
              <a:buClr>
                <a:schemeClr val="accent6">
                  <a:lumMod val="75000"/>
                </a:schemeClr>
              </a:buClr>
              <a:buFont typeface="Wingdings" pitchFamily="2" charset="2"/>
              <a:buChar char="Ø"/>
              <a:defRPr/>
            </a:pPr>
            <a:endParaRPr lang="en-IE" sz="1400" dirty="0"/>
          </a:p>
        </p:txBody>
      </p:sp>
      <p:sp>
        <p:nvSpPr>
          <p:cNvPr id="6" name="Date Placeholder 5"/>
          <p:cNvSpPr>
            <a:spLocks noGrp="1"/>
          </p:cNvSpPr>
          <p:nvPr>
            <p:ph type="dt" sz="quarter" idx="10"/>
          </p:nvPr>
        </p:nvSpPr>
        <p:spPr/>
        <p:txBody>
          <a:bodyPr/>
          <a:lstStyle/>
          <a:p>
            <a:pPr>
              <a:defRPr/>
            </a:pPr>
            <a:fld id="{04C05D56-B43A-4B2D-8F49-B388FECEEB9E}" type="datetime3">
              <a:rPr lang="en-US" smtClean="0"/>
              <a:t>20 July 2020</a:t>
            </a:fld>
            <a:endParaRPr lang="en-IE" dirty="0"/>
          </a:p>
        </p:txBody>
      </p:sp>
      <p:sp>
        <p:nvSpPr>
          <p:cNvPr id="7" name="Slide Number Placeholder 6"/>
          <p:cNvSpPr>
            <a:spLocks noGrp="1"/>
          </p:cNvSpPr>
          <p:nvPr>
            <p:ph type="sldNum" sz="quarter" idx="12"/>
          </p:nvPr>
        </p:nvSpPr>
        <p:spPr/>
        <p:txBody>
          <a:bodyPr/>
          <a:lstStyle/>
          <a:p>
            <a:pPr>
              <a:defRPr/>
            </a:pPr>
            <a:fld id="{34C52E61-7329-4B10-9A2E-FE1888335D23}" type="slidenum">
              <a:rPr lang="en-IE"/>
              <a:pPr>
                <a:defRPr/>
              </a:pPr>
              <a:t>33</a:t>
            </a:fld>
            <a:endParaRPr lang="en-IE" dirty="0"/>
          </a:p>
        </p:txBody>
      </p:sp>
    </p:spTree>
    <p:extLst>
      <p:ext uri="{BB962C8B-B14F-4D97-AF65-F5344CB8AC3E}">
        <p14:creationId xmlns:p14="http://schemas.microsoft.com/office/powerpoint/2010/main" val="17139601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IE" b="1" dirty="0">
                <a:solidFill>
                  <a:schemeClr val="tx1"/>
                </a:solidFill>
              </a:rPr>
              <a:t>Income Reduction </a:t>
            </a:r>
            <a:endParaRPr lang="en-US" b="1" dirty="0">
              <a:solidFill>
                <a:schemeClr val="tx1"/>
              </a:solidFill>
            </a:endParaRPr>
          </a:p>
        </p:txBody>
      </p:sp>
      <p:sp>
        <p:nvSpPr>
          <p:cNvPr id="3" name="Content Placeholder 2"/>
          <p:cNvSpPr>
            <a:spLocks noGrp="1"/>
          </p:cNvSpPr>
          <p:nvPr>
            <p:ph idx="1"/>
          </p:nvPr>
        </p:nvSpPr>
        <p:spPr/>
        <p:txBody>
          <a:bodyPr rtlCol="0">
            <a:normAutofit lnSpcReduction="10000"/>
          </a:bodyPr>
          <a:lstStyle/>
          <a:p>
            <a:pPr>
              <a:lnSpc>
                <a:spcPct val="120000"/>
              </a:lnSpc>
              <a:buClr>
                <a:schemeClr val="accent6">
                  <a:lumMod val="75000"/>
                </a:schemeClr>
              </a:buClr>
              <a:buFont typeface="Wingdings" pitchFamily="2" charset="2"/>
              <a:buChar char="Ø"/>
              <a:defRPr/>
            </a:pPr>
            <a:r>
              <a:rPr lang="en-IE" sz="2000" dirty="0"/>
              <a:t>Total estimated reduction in Income </a:t>
            </a:r>
          </a:p>
          <a:p>
            <a:pPr lvl="1">
              <a:lnSpc>
                <a:spcPct val="120000"/>
              </a:lnSpc>
              <a:buClr>
                <a:schemeClr val="accent6">
                  <a:lumMod val="75000"/>
                </a:schemeClr>
              </a:buClr>
              <a:buFont typeface="Wingdings" pitchFamily="2" charset="2"/>
              <a:buChar char="Ø"/>
              <a:defRPr/>
            </a:pPr>
            <a:r>
              <a:rPr lang="en-IE" sz="2000" dirty="0"/>
              <a:t>Commercial Rates 	(Net of compensation of €2.5m)	€6.2m.</a:t>
            </a:r>
          </a:p>
          <a:p>
            <a:pPr lvl="1">
              <a:lnSpc>
                <a:spcPct val="120000"/>
              </a:lnSpc>
              <a:buClr>
                <a:schemeClr val="accent6">
                  <a:lumMod val="75000"/>
                </a:schemeClr>
              </a:buClr>
              <a:buFont typeface="Wingdings" pitchFamily="2" charset="2"/>
              <a:buChar char="Ø"/>
              <a:defRPr/>
            </a:pPr>
            <a:r>
              <a:rPr lang="en-IE" sz="2000" dirty="0"/>
              <a:t>Other Income 					€1.7m.</a:t>
            </a:r>
          </a:p>
          <a:p>
            <a:pPr lvl="1">
              <a:lnSpc>
                <a:spcPct val="120000"/>
              </a:lnSpc>
              <a:buClr>
                <a:schemeClr val="accent6">
                  <a:lumMod val="75000"/>
                </a:schemeClr>
              </a:buClr>
              <a:buFont typeface="Wingdings" pitchFamily="2" charset="2"/>
              <a:buChar char="Ø"/>
              <a:defRPr/>
            </a:pPr>
            <a:r>
              <a:rPr lang="en-IE" sz="2000" b="1" dirty="0"/>
              <a:t>Overall Total Income Reduction 			€7.9m</a:t>
            </a:r>
            <a:r>
              <a:rPr lang="en-IE" sz="2000" dirty="0"/>
              <a:t>.</a:t>
            </a:r>
          </a:p>
          <a:p>
            <a:pPr lvl="1">
              <a:lnSpc>
                <a:spcPct val="120000"/>
              </a:lnSpc>
              <a:buClr>
                <a:schemeClr val="accent6">
                  <a:lumMod val="75000"/>
                </a:schemeClr>
              </a:buClr>
              <a:buFont typeface="Wingdings" pitchFamily="2" charset="2"/>
              <a:buChar char="Ø"/>
              <a:defRPr/>
            </a:pPr>
            <a:endParaRPr lang="en-IE" sz="2000" dirty="0"/>
          </a:p>
          <a:p>
            <a:pPr lvl="1">
              <a:lnSpc>
                <a:spcPct val="120000"/>
              </a:lnSpc>
              <a:buClr>
                <a:schemeClr val="accent6">
                  <a:lumMod val="75000"/>
                </a:schemeClr>
              </a:buClr>
              <a:buFont typeface="Wingdings" pitchFamily="2" charset="2"/>
              <a:buChar char="Ø"/>
              <a:defRPr/>
            </a:pPr>
            <a:r>
              <a:rPr lang="en-IE" sz="2000" dirty="0"/>
              <a:t>Dependent on:</a:t>
            </a:r>
          </a:p>
          <a:p>
            <a:pPr lvl="2">
              <a:lnSpc>
                <a:spcPct val="120000"/>
              </a:lnSpc>
              <a:buClr>
                <a:schemeClr val="accent6">
                  <a:lumMod val="75000"/>
                </a:schemeClr>
              </a:buClr>
              <a:buFont typeface="Wingdings" pitchFamily="2" charset="2"/>
              <a:buChar char="Ø"/>
              <a:defRPr/>
            </a:pPr>
            <a:r>
              <a:rPr lang="en-IE" sz="2000" dirty="0"/>
              <a:t> Business recovery</a:t>
            </a:r>
          </a:p>
          <a:p>
            <a:pPr lvl="2">
              <a:lnSpc>
                <a:spcPct val="120000"/>
              </a:lnSpc>
              <a:buClr>
                <a:schemeClr val="accent6">
                  <a:lumMod val="75000"/>
                </a:schemeClr>
              </a:buClr>
              <a:buFont typeface="Wingdings" pitchFamily="2" charset="2"/>
              <a:buChar char="Ø"/>
              <a:defRPr/>
            </a:pPr>
            <a:r>
              <a:rPr lang="en-IE" sz="2000" dirty="0"/>
              <a:t>Additional Government support.</a:t>
            </a:r>
          </a:p>
          <a:p>
            <a:pPr lvl="1">
              <a:lnSpc>
                <a:spcPct val="120000"/>
              </a:lnSpc>
              <a:buClr>
                <a:schemeClr val="accent6">
                  <a:lumMod val="75000"/>
                </a:schemeClr>
              </a:buClr>
              <a:buFont typeface="Wingdings" pitchFamily="2" charset="2"/>
              <a:buChar char="Ø"/>
              <a:defRPr/>
            </a:pPr>
            <a:endParaRPr lang="en-IE" sz="1400" dirty="0"/>
          </a:p>
          <a:p>
            <a:pPr lvl="1">
              <a:lnSpc>
                <a:spcPct val="120000"/>
              </a:lnSpc>
              <a:buClr>
                <a:schemeClr val="accent6">
                  <a:lumMod val="75000"/>
                </a:schemeClr>
              </a:buClr>
              <a:buFont typeface="Wingdings" pitchFamily="2" charset="2"/>
              <a:buChar char="Ø"/>
              <a:defRPr/>
            </a:pPr>
            <a:endParaRPr lang="en-IE" sz="1400" dirty="0"/>
          </a:p>
        </p:txBody>
      </p:sp>
      <p:sp>
        <p:nvSpPr>
          <p:cNvPr id="6" name="Date Placeholder 5"/>
          <p:cNvSpPr>
            <a:spLocks noGrp="1"/>
          </p:cNvSpPr>
          <p:nvPr>
            <p:ph type="dt" sz="quarter" idx="10"/>
          </p:nvPr>
        </p:nvSpPr>
        <p:spPr/>
        <p:txBody>
          <a:bodyPr/>
          <a:lstStyle/>
          <a:p>
            <a:pPr>
              <a:defRPr/>
            </a:pPr>
            <a:fld id="{B03A4315-3734-4349-B927-A5AD5739A820}" type="datetime3">
              <a:rPr lang="en-US" smtClean="0"/>
              <a:t>20 July 2020</a:t>
            </a:fld>
            <a:endParaRPr lang="en-IE" dirty="0"/>
          </a:p>
        </p:txBody>
      </p:sp>
      <p:sp>
        <p:nvSpPr>
          <p:cNvPr id="7" name="Slide Number Placeholder 6"/>
          <p:cNvSpPr>
            <a:spLocks noGrp="1"/>
          </p:cNvSpPr>
          <p:nvPr>
            <p:ph type="sldNum" sz="quarter" idx="12"/>
          </p:nvPr>
        </p:nvSpPr>
        <p:spPr/>
        <p:txBody>
          <a:bodyPr/>
          <a:lstStyle/>
          <a:p>
            <a:pPr>
              <a:defRPr/>
            </a:pPr>
            <a:fld id="{34C52E61-7329-4B10-9A2E-FE1888335D23}" type="slidenum">
              <a:rPr lang="en-IE"/>
              <a:pPr>
                <a:defRPr/>
              </a:pPr>
              <a:t>34</a:t>
            </a:fld>
            <a:endParaRPr lang="en-IE" dirty="0"/>
          </a:p>
        </p:txBody>
      </p:sp>
    </p:spTree>
    <p:extLst>
      <p:ext uri="{BB962C8B-B14F-4D97-AF65-F5344CB8AC3E}">
        <p14:creationId xmlns:p14="http://schemas.microsoft.com/office/powerpoint/2010/main" val="40037881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IE" b="1" dirty="0">
                <a:solidFill>
                  <a:schemeClr val="tx1"/>
                </a:solidFill>
              </a:rPr>
              <a:t>Additional Costs Arising from Crisis</a:t>
            </a:r>
            <a:r>
              <a:rPr lang="en-IE" dirty="0"/>
              <a:t>. </a:t>
            </a:r>
            <a:endParaRPr lang="en-US" dirty="0"/>
          </a:p>
        </p:txBody>
      </p:sp>
      <p:sp>
        <p:nvSpPr>
          <p:cNvPr id="3" name="Content Placeholder 2"/>
          <p:cNvSpPr>
            <a:spLocks noGrp="1"/>
          </p:cNvSpPr>
          <p:nvPr>
            <p:ph idx="1"/>
          </p:nvPr>
        </p:nvSpPr>
        <p:spPr>
          <a:xfrm>
            <a:off x="677334" y="1396181"/>
            <a:ext cx="8596668" cy="4645181"/>
          </a:xfrm>
        </p:spPr>
        <p:txBody>
          <a:bodyPr rtlCol="0">
            <a:normAutofit/>
          </a:bodyPr>
          <a:lstStyle/>
          <a:p>
            <a:pPr>
              <a:lnSpc>
                <a:spcPct val="120000"/>
              </a:lnSpc>
              <a:buClr>
                <a:schemeClr val="accent6">
                  <a:lumMod val="75000"/>
                </a:schemeClr>
              </a:buClr>
              <a:buFont typeface="Wingdings" pitchFamily="2" charset="2"/>
              <a:buChar char="Ø"/>
              <a:defRPr/>
            </a:pPr>
            <a:r>
              <a:rPr lang="en-IE" sz="2000" dirty="0"/>
              <a:t>Crisis has resulted in additional costs for the Council across a number of headings.</a:t>
            </a:r>
          </a:p>
          <a:p>
            <a:pPr lvl="1">
              <a:lnSpc>
                <a:spcPct val="120000"/>
              </a:lnSpc>
              <a:buClr>
                <a:schemeClr val="accent6">
                  <a:lumMod val="75000"/>
                </a:schemeClr>
              </a:buClr>
              <a:buFont typeface="Wingdings" pitchFamily="2" charset="2"/>
              <a:buChar char="Ø"/>
              <a:defRPr/>
            </a:pPr>
            <a:r>
              <a:rPr lang="en-IE" dirty="0"/>
              <a:t>IT investment. </a:t>
            </a:r>
          </a:p>
          <a:p>
            <a:pPr lvl="1">
              <a:lnSpc>
                <a:spcPct val="120000"/>
              </a:lnSpc>
              <a:buClr>
                <a:schemeClr val="accent6">
                  <a:lumMod val="75000"/>
                </a:schemeClr>
              </a:buClr>
              <a:buFont typeface="Wingdings" pitchFamily="2" charset="2"/>
              <a:buChar char="Ø"/>
              <a:defRPr/>
            </a:pPr>
            <a:r>
              <a:rPr lang="en-IE" dirty="0"/>
              <a:t>Protection measures – screens , masks , etc.</a:t>
            </a:r>
          </a:p>
          <a:p>
            <a:pPr lvl="1">
              <a:lnSpc>
                <a:spcPct val="120000"/>
              </a:lnSpc>
              <a:buClr>
                <a:schemeClr val="accent6">
                  <a:lumMod val="75000"/>
                </a:schemeClr>
              </a:buClr>
              <a:buFont typeface="Wingdings" pitchFamily="2" charset="2"/>
              <a:buChar char="Ø"/>
              <a:defRPr/>
            </a:pPr>
            <a:r>
              <a:rPr lang="en-IE" dirty="0"/>
              <a:t>Limited outdoor works for 8 weeks(could impact on road grant).</a:t>
            </a:r>
          </a:p>
          <a:p>
            <a:pPr lvl="1">
              <a:lnSpc>
                <a:spcPct val="120000"/>
              </a:lnSpc>
              <a:buClr>
                <a:schemeClr val="accent6">
                  <a:lumMod val="75000"/>
                </a:schemeClr>
              </a:buClr>
              <a:buFont typeface="Wingdings" pitchFamily="2" charset="2"/>
              <a:buChar char="Ø"/>
              <a:defRPr/>
            </a:pPr>
            <a:r>
              <a:rPr lang="en-IE" dirty="0"/>
              <a:t>City – One way system and other interventions.</a:t>
            </a:r>
          </a:p>
          <a:p>
            <a:pPr lvl="1">
              <a:lnSpc>
                <a:spcPct val="120000"/>
              </a:lnSpc>
              <a:buClr>
                <a:schemeClr val="accent6">
                  <a:lumMod val="75000"/>
                </a:schemeClr>
              </a:buClr>
              <a:buFont typeface="Wingdings" pitchFamily="2" charset="2"/>
              <a:buChar char="Ø"/>
              <a:defRPr/>
            </a:pPr>
            <a:r>
              <a:rPr lang="en-IE" dirty="0"/>
              <a:t>Difficult to provide accurate estimate at this stage.</a:t>
            </a:r>
          </a:p>
          <a:p>
            <a:pPr lvl="1">
              <a:lnSpc>
                <a:spcPct val="120000"/>
              </a:lnSpc>
              <a:buClr>
                <a:schemeClr val="accent6">
                  <a:lumMod val="75000"/>
                </a:schemeClr>
              </a:buClr>
              <a:buFont typeface="Wingdings" pitchFamily="2" charset="2"/>
              <a:buChar char="Ø"/>
              <a:defRPr/>
            </a:pPr>
            <a:r>
              <a:rPr lang="en-IE" dirty="0"/>
              <a:t>Estimated additional costs could exceed €500k.</a:t>
            </a:r>
          </a:p>
          <a:p>
            <a:pPr lvl="1">
              <a:lnSpc>
                <a:spcPct val="120000"/>
              </a:lnSpc>
              <a:buClr>
                <a:schemeClr val="accent6">
                  <a:lumMod val="75000"/>
                </a:schemeClr>
              </a:buClr>
              <a:buFont typeface="Wingdings" pitchFamily="2" charset="2"/>
              <a:buChar char="Ø"/>
              <a:defRPr/>
            </a:pPr>
            <a:endParaRPr lang="en-IE" sz="1400" dirty="0"/>
          </a:p>
          <a:p>
            <a:pPr lvl="1">
              <a:lnSpc>
                <a:spcPct val="120000"/>
              </a:lnSpc>
              <a:buClr>
                <a:schemeClr val="accent6">
                  <a:lumMod val="75000"/>
                </a:schemeClr>
              </a:buClr>
              <a:buFont typeface="Wingdings" pitchFamily="2" charset="2"/>
              <a:buChar char="Ø"/>
              <a:defRPr/>
            </a:pPr>
            <a:endParaRPr lang="en-IE" sz="1400" dirty="0"/>
          </a:p>
        </p:txBody>
      </p:sp>
      <p:sp>
        <p:nvSpPr>
          <p:cNvPr id="6" name="Date Placeholder 5"/>
          <p:cNvSpPr>
            <a:spLocks noGrp="1"/>
          </p:cNvSpPr>
          <p:nvPr>
            <p:ph type="dt" sz="quarter" idx="10"/>
          </p:nvPr>
        </p:nvSpPr>
        <p:spPr/>
        <p:txBody>
          <a:bodyPr/>
          <a:lstStyle/>
          <a:p>
            <a:pPr>
              <a:defRPr/>
            </a:pPr>
            <a:fld id="{F6F021E6-B8F5-4744-A51C-D3EB42C6ECFA}" type="datetime3">
              <a:rPr lang="en-US" smtClean="0"/>
              <a:t>20 July 2020</a:t>
            </a:fld>
            <a:endParaRPr lang="en-IE" dirty="0"/>
          </a:p>
        </p:txBody>
      </p:sp>
      <p:sp>
        <p:nvSpPr>
          <p:cNvPr id="7" name="Slide Number Placeholder 6"/>
          <p:cNvSpPr>
            <a:spLocks noGrp="1"/>
          </p:cNvSpPr>
          <p:nvPr>
            <p:ph type="sldNum" sz="quarter" idx="12"/>
          </p:nvPr>
        </p:nvSpPr>
        <p:spPr/>
        <p:txBody>
          <a:bodyPr/>
          <a:lstStyle/>
          <a:p>
            <a:pPr>
              <a:defRPr/>
            </a:pPr>
            <a:fld id="{34C52E61-7329-4B10-9A2E-FE1888335D23}" type="slidenum">
              <a:rPr lang="en-IE"/>
              <a:pPr>
                <a:defRPr/>
              </a:pPr>
              <a:t>35</a:t>
            </a:fld>
            <a:endParaRPr lang="en-IE" dirty="0"/>
          </a:p>
        </p:txBody>
      </p:sp>
    </p:spTree>
    <p:extLst>
      <p:ext uri="{BB962C8B-B14F-4D97-AF65-F5344CB8AC3E}">
        <p14:creationId xmlns:p14="http://schemas.microsoft.com/office/powerpoint/2010/main" val="24108873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78426"/>
          </a:xfrm>
        </p:spPr>
        <p:txBody>
          <a:bodyPr rtlCol="0">
            <a:normAutofit/>
          </a:bodyPr>
          <a:lstStyle/>
          <a:p>
            <a:pPr>
              <a:defRPr/>
            </a:pPr>
            <a:r>
              <a:rPr lang="en-IE" b="1" dirty="0">
                <a:solidFill>
                  <a:schemeClr val="tx1"/>
                </a:solidFill>
              </a:rPr>
              <a:t>Organisations supported by Council </a:t>
            </a:r>
            <a:endParaRPr lang="en-US" b="1" dirty="0">
              <a:solidFill>
                <a:schemeClr val="tx1"/>
              </a:solidFill>
            </a:endParaRPr>
          </a:p>
        </p:txBody>
      </p:sp>
      <p:sp>
        <p:nvSpPr>
          <p:cNvPr id="3" name="Content Placeholder 2"/>
          <p:cNvSpPr>
            <a:spLocks noGrp="1"/>
          </p:cNvSpPr>
          <p:nvPr>
            <p:ph idx="1"/>
          </p:nvPr>
        </p:nvSpPr>
        <p:spPr>
          <a:xfrm>
            <a:off x="677334" y="1484671"/>
            <a:ext cx="8596668" cy="4556691"/>
          </a:xfrm>
        </p:spPr>
        <p:txBody>
          <a:bodyPr rtlCol="0">
            <a:normAutofit/>
          </a:bodyPr>
          <a:lstStyle/>
          <a:p>
            <a:pPr>
              <a:lnSpc>
                <a:spcPct val="120000"/>
              </a:lnSpc>
              <a:buClr>
                <a:schemeClr val="accent6">
                  <a:lumMod val="75000"/>
                </a:schemeClr>
              </a:buClr>
              <a:buFont typeface="Wingdings" pitchFamily="2" charset="2"/>
              <a:buChar char="Ø"/>
              <a:defRPr/>
            </a:pPr>
            <a:r>
              <a:rPr lang="en-IE" dirty="0"/>
              <a:t>Organisations such as the Watergate, </a:t>
            </a:r>
            <a:r>
              <a:rPr lang="en-IE" dirty="0" err="1"/>
              <a:t>Rothe</a:t>
            </a:r>
            <a:r>
              <a:rPr lang="en-IE" dirty="0"/>
              <a:t> House, Butler Gallery, MMM, CDP, Festivals, Events.</a:t>
            </a:r>
          </a:p>
          <a:p>
            <a:pPr>
              <a:lnSpc>
                <a:spcPct val="120000"/>
              </a:lnSpc>
              <a:buClr>
                <a:schemeClr val="accent6">
                  <a:lumMod val="75000"/>
                </a:schemeClr>
              </a:buClr>
              <a:buFont typeface="Wingdings" pitchFamily="2" charset="2"/>
              <a:buChar char="Ø"/>
              <a:defRPr/>
            </a:pPr>
            <a:r>
              <a:rPr lang="en-IE" dirty="0"/>
              <a:t>All have had to close/cancel due to the crisis.</a:t>
            </a:r>
          </a:p>
          <a:p>
            <a:pPr>
              <a:lnSpc>
                <a:spcPct val="120000"/>
              </a:lnSpc>
              <a:buClr>
                <a:schemeClr val="accent6">
                  <a:lumMod val="75000"/>
                </a:schemeClr>
              </a:buClr>
              <a:buFont typeface="Wingdings" pitchFamily="2" charset="2"/>
              <a:buChar char="Ø"/>
              <a:defRPr/>
            </a:pPr>
            <a:r>
              <a:rPr lang="en-IE" dirty="0"/>
              <a:t>All have taken action to minimise their losses.</a:t>
            </a:r>
          </a:p>
          <a:p>
            <a:pPr>
              <a:lnSpc>
                <a:spcPct val="120000"/>
              </a:lnSpc>
              <a:buClr>
                <a:schemeClr val="accent6">
                  <a:lumMod val="75000"/>
                </a:schemeClr>
              </a:buClr>
              <a:buFont typeface="Wingdings" pitchFamily="2" charset="2"/>
              <a:buChar char="Ø"/>
              <a:defRPr/>
            </a:pPr>
            <a:r>
              <a:rPr lang="en-IE" dirty="0"/>
              <a:t>Request that funding allocation in the adopted budget be maintained.</a:t>
            </a:r>
          </a:p>
          <a:p>
            <a:pPr>
              <a:lnSpc>
                <a:spcPct val="120000"/>
              </a:lnSpc>
              <a:buClr>
                <a:schemeClr val="accent6">
                  <a:lumMod val="75000"/>
                </a:schemeClr>
              </a:buClr>
              <a:buFont typeface="Wingdings" pitchFamily="2" charset="2"/>
              <a:buChar char="Ø"/>
              <a:defRPr/>
            </a:pPr>
            <a:r>
              <a:rPr lang="en-IE" dirty="0"/>
              <a:t>Some festivals, events had made commitments prior to Covid-19.</a:t>
            </a:r>
          </a:p>
          <a:p>
            <a:pPr>
              <a:lnSpc>
                <a:spcPct val="120000"/>
              </a:lnSpc>
              <a:buClr>
                <a:schemeClr val="accent6">
                  <a:lumMod val="75000"/>
                </a:schemeClr>
              </a:buClr>
              <a:buFont typeface="Wingdings" pitchFamily="2" charset="2"/>
              <a:buChar char="Ø"/>
              <a:defRPr/>
            </a:pPr>
            <a:r>
              <a:rPr lang="en-IE" dirty="0"/>
              <a:t>Some are also planning scaled down events for later in the year to assist with the recovery and reopening of Kilkenny.</a:t>
            </a:r>
          </a:p>
          <a:p>
            <a:pPr>
              <a:lnSpc>
                <a:spcPct val="120000"/>
              </a:lnSpc>
              <a:buClr>
                <a:schemeClr val="accent6">
                  <a:lumMod val="75000"/>
                </a:schemeClr>
              </a:buClr>
              <a:buFont typeface="Wingdings" pitchFamily="2" charset="2"/>
              <a:buChar char="Ø"/>
              <a:defRPr/>
            </a:pPr>
            <a:r>
              <a:rPr lang="en-IE" dirty="0"/>
              <a:t>CDP have requested payment of the 2nd half of the loan approved amounting to €75k.</a:t>
            </a:r>
          </a:p>
          <a:p>
            <a:pPr lvl="1">
              <a:lnSpc>
                <a:spcPct val="120000"/>
              </a:lnSpc>
              <a:buClr>
                <a:schemeClr val="accent6">
                  <a:lumMod val="75000"/>
                </a:schemeClr>
              </a:buClr>
              <a:buFont typeface="Wingdings" pitchFamily="2" charset="2"/>
              <a:buChar char="Ø"/>
              <a:defRPr/>
            </a:pPr>
            <a:r>
              <a:rPr lang="en-IE" sz="1400" dirty="0"/>
              <a:t>€40k paid.</a:t>
            </a:r>
          </a:p>
          <a:p>
            <a:pPr lvl="1">
              <a:lnSpc>
                <a:spcPct val="120000"/>
              </a:lnSpc>
              <a:buClr>
                <a:schemeClr val="accent6">
                  <a:lumMod val="75000"/>
                </a:schemeClr>
              </a:buClr>
              <a:buFont typeface="Wingdings" pitchFamily="2" charset="2"/>
              <a:buChar char="Ø"/>
              <a:defRPr/>
            </a:pPr>
            <a:endParaRPr lang="en-IE" sz="1400" dirty="0"/>
          </a:p>
        </p:txBody>
      </p:sp>
      <p:sp>
        <p:nvSpPr>
          <p:cNvPr id="6" name="Date Placeholder 5"/>
          <p:cNvSpPr>
            <a:spLocks noGrp="1"/>
          </p:cNvSpPr>
          <p:nvPr>
            <p:ph type="dt" sz="quarter" idx="10"/>
          </p:nvPr>
        </p:nvSpPr>
        <p:spPr/>
        <p:txBody>
          <a:bodyPr/>
          <a:lstStyle/>
          <a:p>
            <a:pPr>
              <a:defRPr/>
            </a:pPr>
            <a:fld id="{F6F021E6-B8F5-4744-A51C-D3EB42C6ECFA}" type="datetime3">
              <a:rPr lang="en-US" smtClean="0"/>
              <a:t>20 July 2020</a:t>
            </a:fld>
            <a:endParaRPr lang="en-IE" dirty="0"/>
          </a:p>
        </p:txBody>
      </p:sp>
      <p:sp>
        <p:nvSpPr>
          <p:cNvPr id="7" name="Slide Number Placeholder 6"/>
          <p:cNvSpPr>
            <a:spLocks noGrp="1"/>
          </p:cNvSpPr>
          <p:nvPr>
            <p:ph type="sldNum" sz="quarter" idx="12"/>
          </p:nvPr>
        </p:nvSpPr>
        <p:spPr/>
        <p:txBody>
          <a:bodyPr/>
          <a:lstStyle/>
          <a:p>
            <a:pPr>
              <a:defRPr/>
            </a:pPr>
            <a:fld id="{34C52E61-7329-4B10-9A2E-FE1888335D23}" type="slidenum">
              <a:rPr lang="en-IE"/>
              <a:pPr>
                <a:defRPr/>
              </a:pPr>
              <a:t>36</a:t>
            </a:fld>
            <a:endParaRPr lang="en-IE" dirty="0"/>
          </a:p>
        </p:txBody>
      </p:sp>
    </p:spTree>
    <p:extLst>
      <p:ext uri="{BB962C8B-B14F-4D97-AF65-F5344CB8AC3E}">
        <p14:creationId xmlns:p14="http://schemas.microsoft.com/office/powerpoint/2010/main" val="29706400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IE" b="1" dirty="0">
                <a:solidFill>
                  <a:schemeClr val="tx1"/>
                </a:solidFill>
              </a:rPr>
              <a:t>Expenditure Review </a:t>
            </a:r>
            <a:endParaRPr lang="en-US" b="1" dirty="0">
              <a:solidFill>
                <a:schemeClr val="tx1"/>
              </a:solidFill>
            </a:endParaRPr>
          </a:p>
        </p:txBody>
      </p:sp>
      <p:sp>
        <p:nvSpPr>
          <p:cNvPr id="3" name="Content Placeholder 2"/>
          <p:cNvSpPr>
            <a:spLocks noGrp="1"/>
          </p:cNvSpPr>
          <p:nvPr>
            <p:ph idx="1"/>
          </p:nvPr>
        </p:nvSpPr>
        <p:spPr>
          <a:xfrm>
            <a:off x="677334" y="1455175"/>
            <a:ext cx="8596668" cy="4586188"/>
          </a:xfrm>
        </p:spPr>
        <p:txBody>
          <a:bodyPr rtlCol="0">
            <a:normAutofit/>
          </a:bodyPr>
          <a:lstStyle/>
          <a:p>
            <a:pPr>
              <a:lnSpc>
                <a:spcPct val="120000"/>
              </a:lnSpc>
              <a:buClr>
                <a:schemeClr val="accent6">
                  <a:lumMod val="75000"/>
                </a:schemeClr>
              </a:buClr>
              <a:buFont typeface="Wingdings" pitchFamily="2" charset="2"/>
              <a:buChar char="Ø"/>
              <a:defRPr/>
            </a:pPr>
            <a:r>
              <a:rPr lang="en-IE" sz="2000" dirty="0"/>
              <a:t>Review of discretionary expenditure has been carried out.</a:t>
            </a:r>
          </a:p>
          <a:p>
            <a:pPr>
              <a:lnSpc>
                <a:spcPct val="120000"/>
              </a:lnSpc>
              <a:buClr>
                <a:schemeClr val="accent6">
                  <a:lumMod val="75000"/>
                </a:schemeClr>
              </a:buClr>
              <a:buFont typeface="Wingdings" pitchFamily="2" charset="2"/>
              <a:buChar char="Ø"/>
              <a:defRPr/>
            </a:pPr>
            <a:r>
              <a:rPr lang="en-IE" sz="2000" dirty="0"/>
              <a:t>Limited in the number of budget headings that can be reviewed.</a:t>
            </a:r>
          </a:p>
          <a:p>
            <a:pPr>
              <a:lnSpc>
                <a:spcPct val="120000"/>
              </a:lnSpc>
              <a:buClr>
                <a:schemeClr val="accent6">
                  <a:lumMod val="75000"/>
                </a:schemeClr>
              </a:buClr>
              <a:buFont typeface="Wingdings" pitchFamily="2" charset="2"/>
              <a:buChar char="Ø"/>
              <a:defRPr/>
            </a:pPr>
            <a:r>
              <a:rPr lang="en-IE" sz="2000" dirty="0"/>
              <a:t>As previously advised expenditure on a number of budget areas has been deferred until better clarity is available on the full year position.</a:t>
            </a:r>
          </a:p>
          <a:p>
            <a:pPr>
              <a:lnSpc>
                <a:spcPct val="120000"/>
              </a:lnSpc>
              <a:buClr>
                <a:schemeClr val="accent6">
                  <a:lumMod val="75000"/>
                </a:schemeClr>
              </a:buClr>
              <a:buFont typeface="Wingdings" pitchFamily="2" charset="2"/>
              <a:buChar char="Ø"/>
              <a:defRPr/>
            </a:pPr>
            <a:r>
              <a:rPr lang="en-IE" sz="2000" dirty="0"/>
              <a:t>Total Estimate on expenditure that has been deferred - €2.35m.</a:t>
            </a:r>
          </a:p>
          <a:p>
            <a:pPr>
              <a:lnSpc>
                <a:spcPct val="120000"/>
              </a:lnSpc>
              <a:buClr>
                <a:schemeClr val="accent6">
                  <a:lumMod val="75000"/>
                </a:schemeClr>
              </a:buClr>
              <a:buFont typeface="Wingdings" pitchFamily="2" charset="2"/>
              <a:buChar char="Ø"/>
              <a:defRPr/>
            </a:pPr>
            <a:r>
              <a:rPr lang="en-IE" sz="2000" dirty="0"/>
              <a:t>Full details attached in Appendix 1.</a:t>
            </a:r>
          </a:p>
          <a:p>
            <a:pPr>
              <a:lnSpc>
                <a:spcPct val="120000"/>
              </a:lnSpc>
              <a:buClr>
                <a:schemeClr val="accent6">
                  <a:lumMod val="75000"/>
                </a:schemeClr>
              </a:buClr>
              <a:buFont typeface="Wingdings" pitchFamily="2" charset="2"/>
              <a:buChar char="Ø"/>
              <a:defRPr/>
            </a:pPr>
            <a:endParaRPr lang="en-IE" sz="1400" dirty="0"/>
          </a:p>
          <a:p>
            <a:pPr lvl="1">
              <a:lnSpc>
                <a:spcPct val="120000"/>
              </a:lnSpc>
              <a:buClr>
                <a:schemeClr val="accent6">
                  <a:lumMod val="75000"/>
                </a:schemeClr>
              </a:buClr>
              <a:buFont typeface="Wingdings" pitchFamily="2" charset="2"/>
              <a:buChar char="Ø"/>
              <a:defRPr/>
            </a:pPr>
            <a:endParaRPr lang="en-IE" sz="1400" dirty="0"/>
          </a:p>
        </p:txBody>
      </p:sp>
      <p:sp>
        <p:nvSpPr>
          <p:cNvPr id="6" name="Date Placeholder 5"/>
          <p:cNvSpPr>
            <a:spLocks noGrp="1"/>
          </p:cNvSpPr>
          <p:nvPr>
            <p:ph type="dt" sz="quarter" idx="10"/>
          </p:nvPr>
        </p:nvSpPr>
        <p:spPr/>
        <p:txBody>
          <a:bodyPr/>
          <a:lstStyle/>
          <a:p>
            <a:pPr>
              <a:defRPr/>
            </a:pPr>
            <a:fld id="{EC9DBB35-44D2-47C6-A527-30CDA436C53D}" type="datetime3">
              <a:rPr lang="en-US" smtClean="0"/>
              <a:t>20 July 2020</a:t>
            </a:fld>
            <a:endParaRPr lang="en-IE" dirty="0"/>
          </a:p>
        </p:txBody>
      </p:sp>
      <p:sp>
        <p:nvSpPr>
          <p:cNvPr id="7" name="Slide Number Placeholder 6"/>
          <p:cNvSpPr>
            <a:spLocks noGrp="1"/>
          </p:cNvSpPr>
          <p:nvPr>
            <p:ph type="sldNum" sz="quarter" idx="12"/>
          </p:nvPr>
        </p:nvSpPr>
        <p:spPr/>
        <p:txBody>
          <a:bodyPr/>
          <a:lstStyle/>
          <a:p>
            <a:pPr>
              <a:defRPr/>
            </a:pPr>
            <a:fld id="{34C52E61-7329-4B10-9A2E-FE1888335D23}" type="slidenum">
              <a:rPr lang="en-IE"/>
              <a:pPr>
                <a:defRPr/>
              </a:pPr>
              <a:t>37</a:t>
            </a:fld>
            <a:endParaRPr lang="en-IE" dirty="0"/>
          </a:p>
        </p:txBody>
      </p:sp>
    </p:spTree>
    <p:extLst>
      <p:ext uri="{BB962C8B-B14F-4D97-AF65-F5344CB8AC3E}">
        <p14:creationId xmlns:p14="http://schemas.microsoft.com/office/powerpoint/2010/main" val="42892836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IE" b="1" dirty="0">
                <a:solidFill>
                  <a:schemeClr val="tx1"/>
                </a:solidFill>
              </a:rPr>
              <a:t>Expenditure Review </a:t>
            </a:r>
            <a:endParaRPr lang="en-US" b="1" dirty="0">
              <a:solidFill>
                <a:schemeClr val="tx1"/>
              </a:solidFill>
            </a:endParaRPr>
          </a:p>
        </p:txBody>
      </p:sp>
      <p:sp>
        <p:nvSpPr>
          <p:cNvPr id="3" name="Content Placeholder 2"/>
          <p:cNvSpPr>
            <a:spLocks noGrp="1"/>
          </p:cNvSpPr>
          <p:nvPr>
            <p:ph idx="1"/>
          </p:nvPr>
        </p:nvSpPr>
        <p:spPr/>
        <p:txBody>
          <a:bodyPr rtlCol="0">
            <a:normAutofit/>
          </a:bodyPr>
          <a:lstStyle/>
          <a:p>
            <a:pPr>
              <a:lnSpc>
                <a:spcPct val="120000"/>
              </a:lnSpc>
              <a:buClr>
                <a:schemeClr val="accent6">
                  <a:lumMod val="75000"/>
                </a:schemeClr>
              </a:buClr>
              <a:buFont typeface="Wingdings" pitchFamily="2" charset="2"/>
              <a:buChar char="Ø"/>
              <a:defRPr/>
            </a:pPr>
            <a:endParaRPr lang="en-IE" sz="1400" dirty="0"/>
          </a:p>
          <a:p>
            <a:pPr lvl="1">
              <a:lnSpc>
                <a:spcPct val="120000"/>
              </a:lnSpc>
              <a:buClr>
                <a:schemeClr val="accent6">
                  <a:lumMod val="75000"/>
                </a:schemeClr>
              </a:buClr>
              <a:buFont typeface="Wingdings" pitchFamily="2" charset="2"/>
              <a:buChar char="Ø"/>
              <a:defRPr/>
            </a:pPr>
            <a:endParaRPr lang="en-IE" sz="1400" dirty="0"/>
          </a:p>
        </p:txBody>
      </p:sp>
      <p:sp>
        <p:nvSpPr>
          <p:cNvPr id="6" name="Date Placeholder 5"/>
          <p:cNvSpPr>
            <a:spLocks noGrp="1"/>
          </p:cNvSpPr>
          <p:nvPr>
            <p:ph type="dt" sz="quarter" idx="10"/>
          </p:nvPr>
        </p:nvSpPr>
        <p:spPr/>
        <p:txBody>
          <a:bodyPr/>
          <a:lstStyle/>
          <a:p>
            <a:pPr>
              <a:defRPr/>
            </a:pPr>
            <a:fld id="{345B3EDA-36AF-4C64-87C8-D3A96F94C7C9}" type="datetime3">
              <a:rPr lang="en-US" smtClean="0"/>
              <a:t>20 July 2020</a:t>
            </a:fld>
            <a:endParaRPr lang="en-IE" dirty="0"/>
          </a:p>
        </p:txBody>
      </p:sp>
      <p:sp>
        <p:nvSpPr>
          <p:cNvPr id="7" name="Slide Number Placeholder 6"/>
          <p:cNvSpPr>
            <a:spLocks noGrp="1"/>
          </p:cNvSpPr>
          <p:nvPr>
            <p:ph type="sldNum" sz="quarter" idx="12"/>
          </p:nvPr>
        </p:nvSpPr>
        <p:spPr/>
        <p:txBody>
          <a:bodyPr/>
          <a:lstStyle/>
          <a:p>
            <a:pPr>
              <a:defRPr/>
            </a:pPr>
            <a:fld id="{34C52E61-7329-4B10-9A2E-FE1888335D23}" type="slidenum">
              <a:rPr lang="en-IE"/>
              <a:pPr>
                <a:defRPr/>
              </a:pPr>
              <a:t>38</a:t>
            </a:fld>
            <a:endParaRPr lang="en-IE" dirty="0"/>
          </a:p>
        </p:txBody>
      </p:sp>
      <p:graphicFrame>
        <p:nvGraphicFramePr>
          <p:cNvPr id="5" name="Table 4">
            <a:extLst>
              <a:ext uri="{FF2B5EF4-FFF2-40B4-BE49-F238E27FC236}">
                <a16:creationId xmlns:a16="http://schemas.microsoft.com/office/drawing/2014/main" id="{FD0E8ED8-ED49-4A3A-9DAF-5F395FFCE846}"/>
              </a:ext>
            </a:extLst>
          </p:cNvPr>
          <p:cNvGraphicFramePr>
            <a:graphicFrameLocks noGrp="1"/>
          </p:cNvGraphicFramePr>
          <p:nvPr>
            <p:extLst>
              <p:ext uri="{D42A27DB-BD31-4B8C-83A1-F6EECF244321}">
                <p14:modId xmlns:p14="http://schemas.microsoft.com/office/powerpoint/2010/main" val="1138649977"/>
              </p:ext>
            </p:extLst>
          </p:nvPr>
        </p:nvGraphicFramePr>
        <p:xfrm>
          <a:off x="532311" y="1487679"/>
          <a:ext cx="8741691" cy="4637816"/>
        </p:xfrm>
        <a:graphic>
          <a:graphicData uri="http://schemas.openxmlformats.org/drawingml/2006/table">
            <a:tbl>
              <a:tblPr/>
              <a:tblGrid>
                <a:gridCol w="5512353">
                  <a:extLst>
                    <a:ext uri="{9D8B030D-6E8A-4147-A177-3AD203B41FA5}">
                      <a16:colId xmlns:a16="http://schemas.microsoft.com/office/drawing/2014/main" val="1891506295"/>
                    </a:ext>
                  </a:extLst>
                </a:gridCol>
                <a:gridCol w="1614669">
                  <a:extLst>
                    <a:ext uri="{9D8B030D-6E8A-4147-A177-3AD203B41FA5}">
                      <a16:colId xmlns:a16="http://schemas.microsoft.com/office/drawing/2014/main" val="3064505853"/>
                    </a:ext>
                  </a:extLst>
                </a:gridCol>
                <a:gridCol w="1614669">
                  <a:extLst>
                    <a:ext uri="{9D8B030D-6E8A-4147-A177-3AD203B41FA5}">
                      <a16:colId xmlns:a16="http://schemas.microsoft.com/office/drawing/2014/main" val="95250107"/>
                    </a:ext>
                  </a:extLst>
                </a:gridCol>
              </a:tblGrid>
              <a:tr h="1058159">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marB="0" anchor="b">
                    <a:lnL>
                      <a:noFill/>
                    </a:lnL>
                    <a:lnR w="6350" cap="flat" cmpd="sng" algn="ctr">
                      <a:solidFill>
                        <a:srgbClr val="F2DBDA"/>
                      </a:solidFill>
                      <a:prstDash val="solid"/>
                      <a:round/>
                      <a:headEnd type="none" w="med" len="med"/>
                      <a:tailEnd type="none" w="med" len="med"/>
                    </a:lnR>
                    <a:lnT>
                      <a:noFill/>
                    </a:lnT>
                    <a:lnB>
                      <a:noFill/>
                    </a:lnB>
                  </a:tcPr>
                </a:tc>
                <a:tc>
                  <a:txBody>
                    <a:bodyPr/>
                    <a:lstStyle/>
                    <a:p>
                      <a:pPr algn="ctr" fontAlgn="t"/>
                      <a:r>
                        <a:rPr lang="en-GB" sz="1100" b="1" i="0" u="none" strike="noStrike">
                          <a:solidFill>
                            <a:srgbClr val="000000"/>
                          </a:solidFill>
                          <a:effectLst/>
                          <a:latin typeface="Calibri" panose="020F0502020204030204" pitchFamily="34" charset="0"/>
                        </a:rPr>
                        <a:t>Budget</a:t>
                      </a:r>
                      <a:br>
                        <a:rPr lang="en-GB" sz="1100" b="1" i="0" u="none" strike="noStrike">
                          <a:solidFill>
                            <a:srgbClr val="000000"/>
                          </a:solidFill>
                          <a:effectLst/>
                          <a:latin typeface="Calibri" panose="020F0502020204030204" pitchFamily="34" charset="0"/>
                        </a:rPr>
                      </a:br>
                      <a:r>
                        <a:rPr lang="en-GB" sz="1100" b="1" i="0" u="none" strike="noStrike">
                          <a:solidFill>
                            <a:srgbClr val="000000"/>
                          </a:solidFill>
                          <a:effectLst/>
                          <a:latin typeface="Calibri" panose="020F0502020204030204" pitchFamily="34" charset="0"/>
                        </a:rPr>
                        <a:t>2020</a:t>
                      </a:r>
                      <a:br>
                        <a:rPr lang="en-GB" sz="1100" b="1" i="0" u="none" strike="noStrike">
                          <a:solidFill>
                            <a:srgbClr val="000000"/>
                          </a:solidFill>
                          <a:effectLst/>
                          <a:latin typeface="Calibri" panose="020F0502020204030204" pitchFamily="34" charset="0"/>
                        </a:rPr>
                      </a:br>
                      <a:endParaRPr lang="en-GB" sz="1100" b="1" i="0" u="none" strike="noStrike">
                        <a:solidFill>
                          <a:srgbClr val="000000"/>
                        </a:solidFill>
                        <a:effectLst/>
                        <a:latin typeface="Calibri" panose="020F0502020204030204" pitchFamily="34" charset="0"/>
                      </a:endParaRPr>
                    </a:p>
                  </a:txBody>
                  <a:tcPr marL="9525" marR="9525" marT="9525" marB="0">
                    <a:lnL w="6350" cap="flat" cmpd="sng" algn="ctr">
                      <a:solidFill>
                        <a:srgbClr val="F2DBDA"/>
                      </a:solidFill>
                      <a:prstDash val="solid"/>
                      <a:round/>
                      <a:headEnd type="none" w="med" len="med"/>
                      <a:tailEnd type="none" w="med" len="med"/>
                    </a:lnL>
                    <a:lnR w="6350" cap="flat" cmpd="sng" algn="ctr">
                      <a:solidFill>
                        <a:srgbClr val="F2DBDA"/>
                      </a:solidFill>
                      <a:prstDash val="solid"/>
                      <a:round/>
                      <a:headEnd type="none" w="med" len="med"/>
                      <a:tailEnd type="none" w="med" len="med"/>
                    </a:lnR>
                    <a:lnT w="6350" cap="flat" cmpd="sng" algn="ctr">
                      <a:solidFill>
                        <a:srgbClr val="F2DBDA"/>
                      </a:solidFill>
                      <a:prstDash val="solid"/>
                      <a:round/>
                      <a:headEnd type="none" w="med" len="med"/>
                      <a:tailEnd type="none" w="med" len="med"/>
                    </a:lnT>
                    <a:lnB w="6350" cap="flat" cmpd="sng" algn="ctr">
                      <a:solidFill>
                        <a:srgbClr val="F2DBDA"/>
                      </a:solidFill>
                      <a:prstDash val="solid"/>
                      <a:round/>
                      <a:headEnd type="none" w="med" len="med"/>
                      <a:tailEnd type="none" w="med" len="med"/>
                    </a:lnB>
                    <a:solidFill>
                      <a:srgbClr val="EAF0F6"/>
                    </a:solidFill>
                  </a:tcPr>
                </a:tc>
                <a:tc>
                  <a:txBody>
                    <a:bodyPr/>
                    <a:lstStyle/>
                    <a:p>
                      <a:pPr algn="ctr" fontAlgn="t"/>
                      <a:r>
                        <a:rPr lang="en-GB" sz="1100" b="1" i="0" u="none" strike="noStrike">
                          <a:solidFill>
                            <a:srgbClr val="000000"/>
                          </a:solidFill>
                          <a:effectLst/>
                          <a:latin typeface="Calibri" panose="020F0502020204030204" pitchFamily="34" charset="0"/>
                        </a:rPr>
                        <a:t>Deferred Expenditure</a:t>
                      </a:r>
                      <a:br>
                        <a:rPr lang="en-GB" sz="1100" b="1" i="0" u="none" strike="noStrike">
                          <a:solidFill>
                            <a:srgbClr val="000000"/>
                          </a:solidFill>
                          <a:effectLst/>
                          <a:latin typeface="Calibri" panose="020F0502020204030204" pitchFamily="34" charset="0"/>
                        </a:rPr>
                      </a:br>
                      <a:endParaRPr lang="en-GB" sz="1100" b="1" i="0" u="none" strike="noStrike">
                        <a:solidFill>
                          <a:srgbClr val="000000"/>
                        </a:solidFill>
                        <a:effectLst/>
                        <a:latin typeface="Calibri" panose="020F0502020204030204" pitchFamily="34" charset="0"/>
                      </a:endParaRPr>
                    </a:p>
                  </a:txBody>
                  <a:tcPr marL="9525" marR="9525" marT="9525" marB="0">
                    <a:lnL w="6350" cap="flat" cmpd="sng" algn="ctr">
                      <a:solidFill>
                        <a:srgbClr val="F2DBDA"/>
                      </a:solidFill>
                      <a:prstDash val="solid"/>
                      <a:round/>
                      <a:headEnd type="none" w="med" len="med"/>
                      <a:tailEnd type="none" w="med" len="med"/>
                    </a:lnL>
                    <a:lnR w="6350" cap="flat" cmpd="sng" algn="ctr">
                      <a:solidFill>
                        <a:srgbClr val="F2DBDA"/>
                      </a:solidFill>
                      <a:prstDash val="solid"/>
                      <a:round/>
                      <a:headEnd type="none" w="med" len="med"/>
                      <a:tailEnd type="none" w="med" len="med"/>
                    </a:lnR>
                    <a:lnT w="6350" cap="flat" cmpd="sng" algn="ctr">
                      <a:solidFill>
                        <a:srgbClr val="F2DBDA"/>
                      </a:solidFill>
                      <a:prstDash val="solid"/>
                      <a:round/>
                      <a:headEnd type="none" w="med" len="med"/>
                      <a:tailEnd type="none" w="med" len="med"/>
                    </a:lnT>
                    <a:lnB w="6350" cap="flat" cmpd="sng" algn="ctr">
                      <a:solidFill>
                        <a:srgbClr val="F2DBDA"/>
                      </a:solidFill>
                      <a:prstDash val="solid"/>
                      <a:round/>
                      <a:headEnd type="none" w="med" len="med"/>
                      <a:tailEnd type="none" w="med" len="med"/>
                    </a:lnB>
                    <a:solidFill>
                      <a:srgbClr val="EAF0F6"/>
                    </a:solidFill>
                  </a:tcPr>
                </a:tc>
                <a:extLst>
                  <a:ext uri="{0D108BD9-81ED-4DB2-BD59-A6C34878D82A}">
                    <a16:rowId xmlns:a16="http://schemas.microsoft.com/office/drawing/2014/main" val="3587693741"/>
                  </a:ext>
                </a:extLst>
              </a:tr>
              <a:tr h="393369">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w="6350" cap="flat" cmpd="sng" algn="ctr">
                      <a:solidFill>
                        <a:srgbClr val="F2DBDA"/>
                      </a:solidFill>
                      <a:prstDash val="solid"/>
                      <a:round/>
                      <a:headEnd type="none" w="med" len="med"/>
                      <a:tailEnd type="none" w="med" len="med"/>
                    </a:lnR>
                    <a:lnT>
                      <a:noFill/>
                    </a:lnT>
                    <a:lnB>
                      <a:noFill/>
                    </a:lnB>
                  </a:tcPr>
                </a:tc>
                <a:tc>
                  <a:txBody>
                    <a:bodyPr/>
                    <a:lstStyle/>
                    <a:p>
                      <a:pPr algn="ctr" fontAlgn="ctr"/>
                      <a:r>
                        <a:rPr lang="en-GB" sz="1100" b="1" i="0" u="none" strike="noStrike">
                          <a:solidFill>
                            <a:srgbClr val="000000"/>
                          </a:solidFill>
                          <a:effectLst/>
                          <a:latin typeface="Calibri" panose="020F0502020204030204" pitchFamily="34" charset="0"/>
                        </a:rPr>
                        <a:t>€'000's</a:t>
                      </a:r>
                    </a:p>
                  </a:txBody>
                  <a:tcPr marL="9525" marR="9525" marT="9525" marB="0" anchor="ctr">
                    <a:lnL w="6350" cap="flat" cmpd="sng" algn="ctr">
                      <a:solidFill>
                        <a:srgbClr val="F2DBDA"/>
                      </a:solidFill>
                      <a:prstDash val="solid"/>
                      <a:round/>
                      <a:headEnd type="none" w="med" len="med"/>
                      <a:tailEnd type="none" w="med" len="med"/>
                    </a:lnL>
                    <a:lnR w="6350" cap="flat" cmpd="sng" algn="ctr">
                      <a:solidFill>
                        <a:srgbClr val="F2DBDA"/>
                      </a:solidFill>
                      <a:prstDash val="solid"/>
                      <a:round/>
                      <a:headEnd type="none" w="med" len="med"/>
                      <a:tailEnd type="none" w="med" len="med"/>
                    </a:lnR>
                    <a:lnT w="6350" cap="flat" cmpd="sng" algn="ctr">
                      <a:solidFill>
                        <a:srgbClr val="F2DBDA"/>
                      </a:solidFill>
                      <a:prstDash val="solid"/>
                      <a:round/>
                      <a:headEnd type="none" w="med" len="med"/>
                      <a:tailEnd type="none" w="med" len="med"/>
                    </a:lnT>
                    <a:lnB w="6350" cap="flat" cmpd="sng" algn="ctr">
                      <a:solidFill>
                        <a:srgbClr val="F2DBDA"/>
                      </a:solidFill>
                      <a:prstDash val="solid"/>
                      <a:round/>
                      <a:headEnd type="none" w="med" len="med"/>
                      <a:tailEnd type="none" w="med" len="med"/>
                    </a:lnB>
                    <a:solidFill>
                      <a:srgbClr val="EAF0F6"/>
                    </a:solidFill>
                  </a:tcPr>
                </a:tc>
                <a:tc>
                  <a:txBody>
                    <a:bodyPr/>
                    <a:lstStyle/>
                    <a:p>
                      <a:pPr algn="ctr" fontAlgn="ctr"/>
                      <a:r>
                        <a:rPr lang="en-GB" sz="1100" b="1" i="0" u="none" strike="noStrike">
                          <a:solidFill>
                            <a:srgbClr val="000000"/>
                          </a:solidFill>
                          <a:effectLst/>
                          <a:latin typeface="Calibri" panose="020F0502020204030204" pitchFamily="34" charset="0"/>
                        </a:rPr>
                        <a:t>€'000's</a:t>
                      </a:r>
                    </a:p>
                  </a:txBody>
                  <a:tcPr marL="9525" marR="9525" marT="9525" marB="0" anchor="ctr">
                    <a:lnL w="6350" cap="flat" cmpd="sng" algn="ctr">
                      <a:solidFill>
                        <a:srgbClr val="F2DBDA"/>
                      </a:solidFill>
                      <a:prstDash val="solid"/>
                      <a:round/>
                      <a:headEnd type="none" w="med" len="med"/>
                      <a:tailEnd type="none" w="med" len="med"/>
                    </a:lnL>
                    <a:lnR w="6350" cap="flat" cmpd="sng" algn="ctr">
                      <a:solidFill>
                        <a:srgbClr val="F2DBDA"/>
                      </a:solidFill>
                      <a:prstDash val="solid"/>
                      <a:round/>
                      <a:headEnd type="none" w="med" len="med"/>
                      <a:tailEnd type="none" w="med" len="med"/>
                    </a:lnR>
                    <a:lnT w="6350" cap="flat" cmpd="sng" algn="ctr">
                      <a:solidFill>
                        <a:srgbClr val="F2DBDA"/>
                      </a:solidFill>
                      <a:prstDash val="solid"/>
                      <a:round/>
                      <a:headEnd type="none" w="med" len="med"/>
                      <a:tailEnd type="none" w="med" len="med"/>
                    </a:lnT>
                    <a:lnB w="6350" cap="flat" cmpd="sng" algn="ctr">
                      <a:solidFill>
                        <a:srgbClr val="F2DBDA"/>
                      </a:solidFill>
                      <a:prstDash val="solid"/>
                      <a:round/>
                      <a:headEnd type="none" w="med" len="med"/>
                      <a:tailEnd type="none" w="med" len="med"/>
                    </a:lnB>
                    <a:solidFill>
                      <a:srgbClr val="EAF0F6"/>
                    </a:solidFill>
                  </a:tcPr>
                </a:tc>
                <a:extLst>
                  <a:ext uri="{0D108BD9-81ED-4DB2-BD59-A6C34878D82A}">
                    <a16:rowId xmlns:a16="http://schemas.microsoft.com/office/drawing/2014/main" val="3115051067"/>
                  </a:ext>
                </a:extLst>
              </a:tr>
              <a:tr h="393369">
                <a:tc>
                  <a:txBody>
                    <a:bodyPr/>
                    <a:lstStyle/>
                    <a:p>
                      <a:pPr algn="l" fontAlgn="b"/>
                      <a:r>
                        <a:rPr lang="en-GB" sz="1100" b="0" i="0" u="none" strike="noStrike" dirty="0">
                          <a:solidFill>
                            <a:srgbClr val="000000"/>
                          </a:solidFill>
                          <a:effectLst/>
                          <a:latin typeface="Calibri" panose="020F0502020204030204" pitchFamily="34" charset="0"/>
                        </a:rPr>
                        <a:t>Division A-Housing and Building</a:t>
                      </a:r>
                    </a:p>
                  </a:txBody>
                  <a:tcPr marL="9525" marR="9525" marT="9525" marB="0" anchor="b">
                    <a:lnL>
                      <a:noFill/>
                    </a:lnL>
                    <a:lnR w="6350" cap="flat" cmpd="sng" algn="ctr">
                      <a:solidFill>
                        <a:srgbClr val="F2DBDA"/>
                      </a:solidFill>
                      <a:prstDash val="solid"/>
                      <a:round/>
                      <a:headEnd type="none" w="med" len="med"/>
                      <a:tailEnd type="none" w="med" len="med"/>
                    </a:lnR>
                    <a:lnT>
                      <a:noFill/>
                    </a:lnT>
                    <a:lnB>
                      <a:noFill/>
                    </a:lnB>
                  </a:tcPr>
                </a:tc>
                <a:tc>
                  <a:txBody>
                    <a:bodyPr/>
                    <a:lstStyle/>
                    <a:p>
                      <a:pPr algn="ctr" fontAlgn="ctr"/>
                      <a:r>
                        <a:rPr lang="en-GB" sz="1100" b="0" i="0" u="none" strike="noStrike">
                          <a:solidFill>
                            <a:srgbClr val="000000"/>
                          </a:solidFill>
                          <a:effectLst/>
                          <a:latin typeface="Calibri" panose="020F0502020204030204" pitchFamily="34" charset="0"/>
                        </a:rPr>
                        <a:t>                 2,915 </a:t>
                      </a:r>
                    </a:p>
                  </a:txBody>
                  <a:tcPr marL="9525" marR="9525" marT="9525" marB="0" anchor="ctr">
                    <a:lnL w="6350" cap="flat" cmpd="sng" algn="ctr">
                      <a:solidFill>
                        <a:srgbClr val="F2DBDA"/>
                      </a:solidFill>
                      <a:prstDash val="solid"/>
                      <a:round/>
                      <a:headEnd type="none" w="med" len="med"/>
                      <a:tailEnd type="none" w="med" len="med"/>
                    </a:lnL>
                    <a:lnR w="6350" cap="flat" cmpd="sng" algn="ctr">
                      <a:solidFill>
                        <a:srgbClr val="F2DBDA"/>
                      </a:solidFill>
                      <a:prstDash val="solid"/>
                      <a:round/>
                      <a:headEnd type="none" w="med" len="med"/>
                      <a:tailEnd type="none" w="med" len="med"/>
                    </a:lnR>
                    <a:lnT w="6350" cap="flat" cmpd="sng" algn="ctr">
                      <a:solidFill>
                        <a:srgbClr val="F2DBDA"/>
                      </a:solidFill>
                      <a:prstDash val="solid"/>
                      <a:round/>
                      <a:headEnd type="none" w="med" len="med"/>
                      <a:tailEnd type="none" w="med" len="med"/>
                    </a:lnT>
                    <a:lnB w="6350" cap="flat" cmpd="sng" algn="ctr">
                      <a:solidFill>
                        <a:srgbClr val="F2DBDA"/>
                      </a:solidFill>
                      <a:prstDash val="solid"/>
                      <a:round/>
                      <a:headEnd type="none" w="med" len="med"/>
                      <a:tailEnd type="none" w="med" len="med"/>
                    </a:lnB>
                    <a:solidFill>
                      <a:srgbClr val="EAF0F6"/>
                    </a:solidFill>
                  </a:tcPr>
                </a:tc>
                <a:tc>
                  <a:txBody>
                    <a:bodyPr/>
                    <a:lstStyle/>
                    <a:p>
                      <a:pPr algn="ctr" fontAlgn="ctr"/>
                      <a:r>
                        <a:rPr lang="en-GB" sz="1100" b="0" i="0" u="none" strike="noStrike">
                          <a:solidFill>
                            <a:srgbClr val="000000"/>
                          </a:solidFill>
                          <a:effectLst/>
                          <a:latin typeface="Calibri" panose="020F0502020204030204" pitchFamily="34" charset="0"/>
                        </a:rPr>
                        <a:t>                    530 </a:t>
                      </a:r>
                    </a:p>
                  </a:txBody>
                  <a:tcPr marL="9525" marR="9525" marT="9525" marB="0" anchor="ctr">
                    <a:lnL w="6350" cap="flat" cmpd="sng" algn="ctr">
                      <a:solidFill>
                        <a:srgbClr val="F2DBDA"/>
                      </a:solidFill>
                      <a:prstDash val="solid"/>
                      <a:round/>
                      <a:headEnd type="none" w="med" len="med"/>
                      <a:tailEnd type="none" w="med" len="med"/>
                    </a:lnL>
                    <a:lnR w="6350" cap="flat" cmpd="sng" algn="ctr">
                      <a:solidFill>
                        <a:srgbClr val="F2DBDA"/>
                      </a:solidFill>
                      <a:prstDash val="solid"/>
                      <a:round/>
                      <a:headEnd type="none" w="med" len="med"/>
                      <a:tailEnd type="none" w="med" len="med"/>
                    </a:lnR>
                    <a:lnT w="6350" cap="flat" cmpd="sng" algn="ctr">
                      <a:solidFill>
                        <a:srgbClr val="F2DBDA"/>
                      </a:solidFill>
                      <a:prstDash val="solid"/>
                      <a:round/>
                      <a:headEnd type="none" w="med" len="med"/>
                      <a:tailEnd type="none" w="med" len="med"/>
                    </a:lnT>
                    <a:lnB w="6350" cap="flat" cmpd="sng" algn="ctr">
                      <a:solidFill>
                        <a:srgbClr val="F2DBDA"/>
                      </a:solidFill>
                      <a:prstDash val="solid"/>
                      <a:round/>
                      <a:headEnd type="none" w="med" len="med"/>
                      <a:tailEnd type="none" w="med" len="med"/>
                    </a:lnB>
                    <a:solidFill>
                      <a:srgbClr val="EAF0F6"/>
                    </a:solidFill>
                  </a:tcPr>
                </a:tc>
                <a:extLst>
                  <a:ext uri="{0D108BD9-81ED-4DB2-BD59-A6C34878D82A}">
                    <a16:rowId xmlns:a16="http://schemas.microsoft.com/office/drawing/2014/main" val="2498600372"/>
                  </a:ext>
                </a:extLst>
              </a:tr>
              <a:tr h="393369">
                <a:tc>
                  <a:txBody>
                    <a:bodyPr/>
                    <a:lstStyle/>
                    <a:p>
                      <a:pPr algn="l" fontAlgn="b"/>
                      <a:r>
                        <a:rPr lang="en-GB" sz="1100" b="0" i="0" u="none" strike="noStrike">
                          <a:solidFill>
                            <a:srgbClr val="000000"/>
                          </a:solidFill>
                          <a:effectLst/>
                          <a:latin typeface="Calibri" panose="020F0502020204030204" pitchFamily="34" charset="0"/>
                        </a:rPr>
                        <a:t>Division B-Road Transport &amp; Safety</a:t>
                      </a:r>
                    </a:p>
                  </a:txBody>
                  <a:tcPr marL="9525" marR="9525" marT="9525" marB="0" anchor="b">
                    <a:lnL>
                      <a:noFill/>
                    </a:lnL>
                    <a:lnR w="6350" cap="flat" cmpd="sng" algn="ctr">
                      <a:solidFill>
                        <a:srgbClr val="F2DBDA"/>
                      </a:solidFill>
                      <a:prstDash val="solid"/>
                      <a:round/>
                      <a:headEnd type="none" w="med" len="med"/>
                      <a:tailEnd type="none" w="med" len="med"/>
                    </a:lnR>
                    <a:lnT>
                      <a:noFill/>
                    </a:lnT>
                    <a:lnB>
                      <a:noFill/>
                    </a:lnB>
                  </a:tcPr>
                </a:tc>
                <a:tc>
                  <a:txBody>
                    <a:bodyPr/>
                    <a:lstStyle/>
                    <a:p>
                      <a:pPr algn="ctr" fontAlgn="ctr"/>
                      <a:r>
                        <a:rPr lang="en-GB" sz="1100" b="0" i="0" u="none" strike="noStrike">
                          <a:solidFill>
                            <a:srgbClr val="000000"/>
                          </a:solidFill>
                          <a:effectLst/>
                          <a:latin typeface="Calibri" panose="020F0502020204030204" pitchFamily="34" charset="0"/>
                        </a:rPr>
                        <a:t>                 1,854 </a:t>
                      </a:r>
                    </a:p>
                  </a:txBody>
                  <a:tcPr marL="9525" marR="9525" marT="9525" marB="0" anchor="ctr">
                    <a:lnL w="6350" cap="flat" cmpd="sng" algn="ctr">
                      <a:solidFill>
                        <a:srgbClr val="F2DBDA"/>
                      </a:solidFill>
                      <a:prstDash val="solid"/>
                      <a:round/>
                      <a:headEnd type="none" w="med" len="med"/>
                      <a:tailEnd type="none" w="med" len="med"/>
                    </a:lnL>
                    <a:lnR w="6350" cap="flat" cmpd="sng" algn="ctr">
                      <a:solidFill>
                        <a:srgbClr val="F2DBDA"/>
                      </a:solidFill>
                      <a:prstDash val="solid"/>
                      <a:round/>
                      <a:headEnd type="none" w="med" len="med"/>
                      <a:tailEnd type="none" w="med" len="med"/>
                    </a:lnR>
                    <a:lnT w="6350" cap="flat" cmpd="sng" algn="ctr">
                      <a:solidFill>
                        <a:srgbClr val="F2DBDA"/>
                      </a:solidFill>
                      <a:prstDash val="solid"/>
                      <a:round/>
                      <a:headEnd type="none" w="med" len="med"/>
                      <a:tailEnd type="none" w="med" len="med"/>
                    </a:lnT>
                    <a:lnB w="6350" cap="flat" cmpd="sng" algn="ctr">
                      <a:solidFill>
                        <a:srgbClr val="F2DBDA"/>
                      </a:solidFill>
                      <a:prstDash val="solid"/>
                      <a:round/>
                      <a:headEnd type="none" w="med" len="med"/>
                      <a:tailEnd type="none" w="med" len="med"/>
                    </a:lnB>
                    <a:solidFill>
                      <a:srgbClr val="EAF0F6"/>
                    </a:solidFill>
                  </a:tcPr>
                </a:tc>
                <a:tc>
                  <a:txBody>
                    <a:bodyPr/>
                    <a:lstStyle/>
                    <a:p>
                      <a:pPr algn="ctr" fontAlgn="ctr"/>
                      <a:r>
                        <a:rPr lang="en-GB" sz="1100" b="0" i="0" u="none" strike="noStrike">
                          <a:solidFill>
                            <a:srgbClr val="000000"/>
                          </a:solidFill>
                          <a:effectLst/>
                          <a:latin typeface="Calibri" panose="020F0502020204030204" pitchFamily="34" charset="0"/>
                        </a:rPr>
                        <a:t>                    535 </a:t>
                      </a:r>
                    </a:p>
                  </a:txBody>
                  <a:tcPr marL="9525" marR="9525" marT="9525" marB="0" anchor="ctr">
                    <a:lnL w="6350" cap="flat" cmpd="sng" algn="ctr">
                      <a:solidFill>
                        <a:srgbClr val="F2DBDA"/>
                      </a:solidFill>
                      <a:prstDash val="solid"/>
                      <a:round/>
                      <a:headEnd type="none" w="med" len="med"/>
                      <a:tailEnd type="none" w="med" len="med"/>
                    </a:lnL>
                    <a:lnR w="6350" cap="flat" cmpd="sng" algn="ctr">
                      <a:solidFill>
                        <a:srgbClr val="F2DBDA"/>
                      </a:solidFill>
                      <a:prstDash val="solid"/>
                      <a:round/>
                      <a:headEnd type="none" w="med" len="med"/>
                      <a:tailEnd type="none" w="med" len="med"/>
                    </a:lnR>
                    <a:lnT w="6350" cap="flat" cmpd="sng" algn="ctr">
                      <a:solidFill>
                        <a:srgbClr val="F2DBDA"/>
                      </a:solidFill>
                      <a:prstDash val="solid"/>
                      <a:round/>
                      <a:headEnd type="none" w="med" len="med"/>
                      <a:tailEnd type="none" w="med" len="med"/>
                    </a:lnT>
                    <a:lnB w="6350" cap="flat" cmpd="sng" algn="ctr">
                      <a:solidFill>
                        <a:srgbClr val="F2DBDA"/>
                      </a:solidFill>
                      <a:prstDash val="solid"/>
                      <a:round/>
                      <a:headEnd type="none" w="med" len="med"/>
                      <a:tailEnd type="none" w="med" len="med"/>
                    </a:lnB>
                    <a:solidFill>
                      <a:srgbClr val="EAF0F6"/>
                    </a:solidFill>
                  </a:tcPr>
                </a:tc>
                <a:extLst>
                  <a:ext uri="{0D108BD9-81ED-4DB2-BD59-A6C34878D82A}">
                    <a16:rowId xmlns:a16="http://schemas.microsoft.com/office/drawing/2014/main" val="3882054906"/>
                  </a:ext>
                </a:extLst>
              </a:tr>
              <a:tr h="393369">
                <a:tc>
                  <a:txBody>
                    <a:bodyPr/>
                    <a:lstStyle/>
                    <a:p>
                      <a:pPr algn="l" fontAlgn="b"/>
                      <a:r>
                        <a:rPr lang="en-GB" sz="1100" b="0" i="0" u="none" strike="noStrike">
                          <a:solidFill>
                            <a:srgbClr val="000000"/>
                          </a:solidFill>
                          <a:effectLst/>
                          <a:latin typeface="Calibri" panose="020F0502020204030204" pitchFamily="34" charset="0"/>
                        </a:rPr>
                        <a:t>Division D-Development Management</a:t>
                      </a:r>
                    </a:p>
                  </a:txBody>
                  <a:tcPr marL="9525" marR="9525" marT="9525" marB="0" anchor="b">
                    <a:lnL>
                      <a:noFill/>
                    </a:lnL>
                    <a:lnR w="6350" cap="flat" cmpd="sng" algn="ctr">
                      <a:solidFill>
                        <a:srgbClr val="F2DBDA"/>
                      </a:solidFill>
                      <a:prstDash val="solid"/>
                      <a:round/>
                      <a:headEnd type="none" w="med" len="med"/>
                      <a:tailEnd type="none" w="med" len="med"/>
                    </a:lnR>
                    <a:lnT>
                      <a:noFill/>
                    </a:lnT>
                    <a:lnB>
                      <a:noFill/>
                    </a:lnB>
                  </a:tcPr>
                </a:tc>
                <a:tc>
                  <a:txBody>
                    <a:bodyPr/>
                    <a:lstStyle/>
                    <a:p>
                      <a:pPr algn="ctr" fontAlgn="ctr"/>
                      <a:r>
                        <a:rPr lang="en-GB" sz="1100" b="0" i="0" u="none" strike="noStrike">
                          <a:solidFill>
                            <a:srgbClr val="000000"/>
                          </a:solidFill>
                          <a:effectLst/>
                          <a:latin typeface="Calibri" panose="020F0502020204030204" pitchFamily="34" charset="0"/>
                        </a:rPr>
                        <a:t>                 1,189 </a:t>
                      </a:r>
                    </a:p>
                  </a:txBody>
                  <a:tcPr marL="9525" marR="9525" marT="9525" marB="0" anchor="ctr">
                    <a:lnL w="6350" cap="flat" cmpd="sng" algn="ctr">
                      <a:solidFill>
                        <a:srgbClr val="F2DBDA"/>
                      </a:solidFill>
                      <a:prstDash val="solid"/>
                      <a:round/>
                      <a:headEnd type="none" w="med" len="med"/>
                      <a:tailEnd type="none" w="med" len="med"/>
                    </a:lnL>
                    <a:lnR w="6350" cap="flat" cmpd="sng" algn="ctr">
                      <a:solidFill>
                        <a:srgbClr val="F2DBDA"/>
                      </a:solidFill>
                      <a:prstDash val="solid"/>
                      <a:round/>
                      <a:headEnd type="none" w="med" len="med"/>
                      <a:tailEnd type="none" w="med" len="med"/>
                    </a:lnR>
                    <a:lnT w="6350" cap="flat" cmpd="sng" algn="ctr">
                      <a:solidFill>
                        <a:srgbClr val="F2DBDA"/>
                      </a:solidFill>
                      <a:prstDash val="solid"/>
                      <a:round/>
                      <a:headEnd type="none" w="med" len="med"/>
                      <a:tailEnd type="none" w="med" len="med"/>
                    </a:lnT>
                    <a:lnB w="6350" cap="flat" cmpd="sng" algn="ctr">
                      <a:solidFill>
                        <a:srgbClr val="F2DBDA"/>
                      </a:solidFill>
                      <a:prstDash val="solid"/>
                      <a:round/>
                      <a:headEnd type="none" w="med" len="med"/>
                      <a:tailEnd type="none" w="med" len="med"/>
                    </a:lnB>
                    <a:solidFill>
                      <a:srgbClr val="EAF0F6"/>
                    </a:solidFill>
                  </a:tcPr>
                </a:tc>
                <a:tc>
                  <a:txBody>
                    <a:bodyPr/>
                    <a:lstStyle/>
                    <a:p>
                      <a:pPr algn="ctr" fontAlgn="ctr"/>
                      <a:r>
                        <a:rPr lang="en-GB" sz="1100" b="0" i="0" u="none" strike="noStrike">
                          <a:solidFill>
                            <a:srgbClr val="000000"/>
                          </a:solidFill>
                          <a:effectLst/>
                          <a:latin typeface="Calibri" panose="020F0502020204030204" pitchFamily="34" charset="0"/>
                        </a:rPr>
                        <a:t>                    387 </a:t>
                      </a:r>
                    </a:p>
                  </a:txBody>
                  <a:tcPr marL="9525" marR="9525" marT="9525" marB="0" anchor="ctr">
                    <a:lnL w="6350" cap="flat" cmpd="sng" algn="ctr">
                      <a:solidFill>
                        <a:srgbClr val="F2DBDA"/>
                      </a:solidFill>
                      <a:prstDash val="solid"/>
                      <a:round/>
                      <a:headEnd type="none" w="med" len="med"/>
                      <a:tailEnd type="none" w="med" len="med"/>
                    </a:lnL>
                    <a:lnR w="6350" cap="flat" cmpd="sng" algn="ctr">
                      <a:solidFill>
                        <a:srgbClr val="F2DBDA"/>
                      </a:solidFill>
                      <a:prstDash val="solid"/>
                      <a:round/>
                      <a:headEnd type="none" w="med" len="med"/>
                      <a:tailEnd type="none" w="med" len="med"/>
                    </a:lnR>
                    <a:lnT w="6350" cap="flat" cmpd="sng" algn="ctr">
                      <a:solidFill>
                        <a:srgbClr val="F2DBDA"/>
                      </a:solidFill>
                      <a:prstDash val="solid"/>
                      <a:round/>
                      <a:headEnd type="none" w="med" len="med"/>
                      <a:tailEnd type="none" w="med" len="med"/>
                    </a:lnT>
                    <a:lnB w="6350" cap="flat" cmpd="sng" algn="ctr">
                      <a:solidFill>
                        <a:srgbClr val="F2DBDA"/>
                      </a:solidFill>
                      <a:prstDash val="solid"/>
                      <a:round/>
                      <a:headEnd type="none" w="med" len="med"/>
                      <a:tailEnd type="none" w="med" len="med"/>
                    </a:lnB>
                    <a:solidFill>
                      <a:srgbClr val="EAF0F6"/>
                    </a:solidFill>
                  </a:tcPr>
                </a:tc>
                <a:extLst>
                  <a:ext uri="{0D108BD9-81ED-4DB2-BD59-A6C34878D82A}">
                    <a16:rowId xmlns:a16="http://schemas.microsoft.com/office/drawing/2014/main" val="2323286339"/>
                  </a:ext>
                </a:extLst>
              </a:tr>
              <a:tr h="393369">
                <a:tc>
                  <a:txBody>
                    <a:bodyPr/>
                    <a:lstStyle/>
                    <a:p>
                      <a:pPr algn="l" fontAlgn="b"/>
                      <a:r>
                        <a:rPr lang="en-GB" sz="1100" b="0" i="0" u="none" strike="noStrike">
                          <a:solidFill>
                            <a:srgbClr val="000000"/>
                          </a:solidFill>
                          <a:effectLst/>
                          <a:latin typeface="Calibri" panose="020F0502020204030204" pitchFamily="34" charset="0"/>
                        </a:rPr>
                        <a:t>Division E-Environmental Services</a:t>
                      </a:r>
                    </a:p>
                  </a:txBody>
                  <a:tcPr marL="9525" marR="9525" marT="9525" marB="0" anchor="b">
                    <a:lnL>
                      <a:noFill/>
                    </a:lnL>
                    <a:lnR w="6350" cap="flat" cmpd="sng" algn="ctr">
                      <a:solidFill>
                        <a:srgbClr val="F2DBDA"/>
                      </a:solidFill>
                      <a:prstDash val="solid"/>
                      <a:round/>
                      <a:headEnd type="none" w="med" len="med"/>
                      <a:tailEnd type="none" w="med" len="med"/>
                    </a:lnR>
                    <a:lnT>
                      <a:noFill/>
                    </a:lnT>
                    <a:lnB>
                      <a:noFill/>
                    </a:lnB>
                  </a:tcPr>
                </a:tc>
                <a:tc>
                  <a:txBody>
                    <a:bodyPr/>
                    <a:lstStyle/>
                    <a:p>
                      <a:pPr algn="ctr" fontAlgn="ctr"/>
                      <a:r>
                        <a:rPr lang="en-GB" sz="1100" b="0" i="0" u="none" strike="noStrike">
                          <a:solidFill>
                            <a:srgbClr val="000000"/>
                          </a:solidFill>
                          <a:effectLst/>
                          <a:latin typeface="Calibri" panose="020F0502020204030204" pitchFamily="34" charset="0"/>
                        </a:rPr>
                        <a:t>                 2,348 </a:t>
                      </a:r>
                    </a:p>
                  </a:txBody>
                  <a:tcPr marL="9525" marR="9525" marT="9525" marB="0" anchor="ctr">
                    <a:lnL w="6350" cap="flat" cmpd="sng" algn="ctr">
                      <a:solidFill>
                        <a:srgbClr val="F2DBDA"/>
                      </a:solidFill>
                      <a:prstDash val="solid"/>
                      <a:round/>
                      <a:headEnd type="none" w="med" len="med"/>
                      <a:tailEnd type="none" w="med" len="med"/>
                    </a:lnL>
                    <a:lnR w="6350" cap="flat" cmpd="sng" algn="ctr">
                      <a:solidFill>
                        <a:srgbClr val="F2DBDA"/>
                      </a:solidFill>
                      <a:prstDash val="solid"/>
                      <a:round/>
                      <a:headEnd type="none" w="med" len="med"/>
                      <a:tailEnd type="none" w="med" len="med"/>
                    </a:lnR>
                    <a:lnT w="6350" cap="flat" cmpd="sng" algn="ctr">
                      <a:solidFill>
                        <a:srgbClr val="F2DBDA"/>
                      </a:solidFill>
                      <a:prstDash val="solid"/>
                      <a:round/>
                      <a:headEnd type="none" w="med" len="med"/>
                      <a:tailEnd type="none" w="med" len="med"/>
                    </a:lnT>
                    <a:lnB w="6350" cap="flat" cmpd="sng" algn="ctr">
                      <a:solidFill>
                        <a:srgbClr val="F2DBDA"/>
                      </a:solidFill>
                      <a:prstDash val="solid"/>
                      <a:round/>
                      <a:headEnd type="none" w="med" len="med"/>
                      <a:tailEnd type="none" w="med" len="med"/>
                    </a:lnB>
                    <a:solidFill>
                      <a:srgbClr val="EAF0F6"/>
                    </a:solidFill>
                  </a:tcPr>
                </a:tc>
                <a:tc>
                  <a:txBody>
                    <a:bodyPr/>
                    <a:lstStyle/>
                    <a:p>
                      <a:pPr algn="ctr" fontAlgn="ctr"/>
                      <a:r>
                        <a:rPr lang="en-GB" sz="1100" b="0" i="0" u="none" strike="noStrike">
                          <a:solidFill>
                            <a:srgbClr val="000000"/>
                          </a:solidFill>
                          <a:effectLst/>
                          <a:latin typeface="Calibri" panose="020F0502020204030204" pitchFamily="34" charset="0"/>
                        </a:rPr>
                        <a:t>                    236 </a:t>
                      </a:r>
                    </a:p>
                  </a:txBody>
                  <a:tcPr marL="9525" marR="9525" marT="9525" marB="0" anchor="ctr">
                    <a:lnL w="6350" cap="flat" cmpd="sng" algn="ctr">
                      <a:solidFill>
                        <a:srgbClr val="F2DBDA"/>
                      </a:solidFill>
                      <a:prstDash val="solid"/>
                      <a:round/>
                      <a:headEnd type="none" w="med" len="med"/>
                      <a:tailEnd type="none" w="med" len="med"/>
                    </a:lnL>
                    <a:lnR w="6350" cap="flat" cmpd="sng" algn="ctr">
                      <a:solidFill>
                        <a:srgbClr val="F2DBDA"/>
                      </a:solidFill>
                      <a:prstDash val="solid"/>
                      <a:round/>
                      <a:headEnd type="none" w="med" len="med"/>
                      <a:tailEnd type="none" w="med" len="med"/>
                    </a:lnR>
                    <a:lnT w="6350" cap="flat" cmpd="sng" algn="ctr">
                      <a:solidFill>
                        <a:srgbClr val="F2DBDA"/>
                      </a:solidFill>
                      <a:prstDash val="solid"/>
                      <a:round/>
                      <a:headEnd type="none" w="med" len="med"/>
                      <a:tailEnd type="none" w="med" len="med"/>
                    </a:lnT>
                    <a:lnB w="6350" cap="flat" cmpd="sng" algn="ctr">
                      <a:solidFill>
                        <a:srgbClr val="F2DBDA"/>
                      </a:solidFill>
                      <a:prstDash val="solid"/>
                      <a:round/>
                      <a:headEnd type="none" w="med" len="med"/>
                      <a:tailEnd type="none" w="med" len="med"/>
                    </a:lnB>
                    <a:solidFill>
                      <a:srgbClr val="EAF0F6"/>
                    </a:solidFill>
                  </a:tcPr>
                </a:tc>
                <a:extLst>
                  <a:ext uri="{0D108BD9-81ED-4DB2-BD59-A6C34878D82A}">
                    <a16:rowId xmlns:a16="http://schemas.microsoft.com/office/drawing/2014/main" val="2716998558"/>
                  </a:ext>
                </a:extLst>
              </a:tr>
              <a:tr h="393369">
                <a:tc>
                  <a:txBody>
                    <a:bodyPr/>
                    <a:lstStyle/>
                    <a:p>
                      <a:pPr algn="l" fontAlgn="b"/>
                      <a:r>
                        <a:rPr lang="en-GB" sz="1100" b="0" i="0" u="none" strike="noStrike">
                          <a:solidFill>
                            <a:srgbClr val="000000"/>
                          </a:solidFill>
                          <a:effectLst/>
                          <a:latin typeface="Calibri" panose="020F0502020204030204" pitchFamily="34" charset="0"/>
                        </a:rPr>
                        <a:t>Division F-Recreation and Amenity</a:t>
                      </a:r>
                    </a:p>
                  </a:txBody>
                  <a:tcPr marL="9525" marR="9525" marT="9525" marB="0" anchor="b">
                    <a:lnL>
                      <a:noFill/>
                    </a:lnL>
                    <a:lnR w="6350" cap="flat" cmpd="sng" algn="ctr">
                      <a:solidFill>
                        <a:srgbClr val="F2DBDA"/>
                      </a:solidFill>
                      <a:prstDash val="solid"/>
                      <a:round/>
                      <a:headEnd type="none" w="med" len="med"/>
                      <a:tailEnd type="none" w="med" len="med"/>
                    </a:lnR>
                    <a:lnT>
                      <a:noFill/>
                    </a:lnT>
                    <a:lnB>
                      <a:noFill/>
                    </a:lnB>
                  </a:tcPr>
                </a:tc>
                <a:tc>
                  <a:txBody>
                    <a:bodyPr/>
                    <a:lstStyle/>
                    <a:p>
                      <a:pPr algn="ctr" fontAlgn="ctr"/>
                      <a:r>
                        <a:rPr lang="en-GB" sz="1100" b="0" i="0" u="none" strike="noStrike">
                          <a:solidFill>
                            <a:srgbClr val="000000"/>
                          </a:solidFill>
                          <a:effectLst/>
                          <a:latin typeface="Calibri" panose="020F0502020204030204" pitchFamily="34" charset="0"/>
                        </a:rPr>
                        <a:t>                 2,166 </a:t>
                      </a:r>
                    </a:p>
                  </a:txBody>
                  <a:tcPr marL="9525" marR="9525" marT="9525" marB="0" anchor="ctr">
                    <a:lnL w="6350" cap="flat" cmpd="sng" algn="ctr">
                      <a:solidFill>
                        <a:srgbClr val="F2DBDA"/>
                      </a:solidFill>
                      <a:prstDash val="solid"/>
                      <a:round/>
                      <a:headEnd type="none" w="med" len="med"/>
                      <a:tailEnd type="none" w="med" len="med"/>
                    </a:lnL>
                    <a:lnR w="6350" cap="flat" cmpd="sng" algn="ctr">
                      <a:solidFill>
                        <a:srgbClr val="F2DBDA"/>
                      </a:solidFill>
                      <a:prstDash val="solid"/>
                      <a:round/>
                      <a:headEnd type="none" w="med" len="med"/>
                      <a:tailEnd type="none" w="med" len="med"/>
                    </a:lnR>
                    <a:lnT w="6350" cap="flat" cmpd="sng" algn="ctr">
                      <a:solidFill>
                        <a:srgbClr val="F2DBDA"/>
                      </a:solidFill>
                      <a:prstDash val="solid"/>
                      <a:round/>
                      <a:headEnd type="none" w="med" len="med"/>
                      <a:tailEnd type="none" w="med" len="med"/>
                    </a:lnT>
                    <a:lnB w="6350" cap="flat" cmpd="sng" algn="ctr">
                      <a:solidFill>
                        <a:srgbClr val="F2DBDA"/>
                      </a:solidFill>
                      <a:prstDash val="solid"/>
                      <a:round/>
                      <a:headEnd type="none" w="med" len="med"/>
                      <a:tailEnd type="none" w="med" len="med"/>
                    </a:lnB>
                    <a:solidFill>
                      <a:srgbClr val="EAF0F6"/>
                    </a:solidFill>
                  </a:tcPr>
                </a:tc>
                <a:tc>
                  <a:txBody>
                    <a:bodyPr/>
                    <a:lstStyle/>
                    <a:p>
                      <a:pPr algn="ctr" fontAlgn="ctr"/>
                      <a:r>
                        <a:rPr lang="en-GB" sz="1100" b="0" i="0" u="none" strike="noStrike">
                          <a:solidFill>
                            <a:srgbClr val="000000"/>
                          </a:solidFill>
                          <a:effectLst/>
                          <a:latin typeface="Calibri" panose="020F0502020204030204" pitchFamily="34" charset="0"/>
                        </a:rPr>
                        <a:t>                    205 </a:t>
                      </a:r>
                    </a:p>
                  </a:txBody>
                  <a:tcPr marL="9525" marR="9525" marT="9525" marB="0" anchor="ctr">
                    <a:lnL w="6350" cap="flat" cmpd="sng" algn="ctr">
                      <a:solidFill>
                        <a:srgbClr val="F2DBDA"/>
                      </a:solidFill>
                      <a:prstDash val="solid"/>
                      <a:round/>
                      <a:headEnd type="none" w="med" len="med"/>
                      <a:tailEnd type="none" w="med" len="med"/>
                    </a:lnL>
                    <a:lnR w="6350" cap="flat" cmpd="sng" algn="ctr">
                      <a:solidFill>
                        <a:srgbClr val="F2DBDA"/>
                      </a:solidFill>
                      <a:prstDash val="solid"/>
                      <a:round/>
                      <a:headEnd type="none" w="med" len="med"/>
                      <a:tailEnd type="none" w="med" len="med"/>
                    </a:lnR>
                    <a:lnT w="6350" cap="flat" cmpd="sng" algn="ctr">
                      <a:solidFill>
                        <a:srgbClr val="F2DBDA"/>
                      </a:solidFill>
                      <a:prstDash val="solid"/>
                      <a:round/>
                      <a:headEnd type="none" w="med" len="med"/>
                      <a:tailEnd type="none" w="med" len="med"/>
                    </a:lnT>
                    <a:lnB w="6350" cap="flat" cmpd="sng" algn="ctr">
                      <a:solidFill>
                        <a:srgbClr val="F2DBDA"/>
                      </a:solidFill>
                      <a:prstDash val="solid"/>
                      <a:round/>
                      <a:headEnd type="none" w="med" len="med"/>
                      <a:tailEnd type="none" w="med" len="med"/>
                    </a:lnB>
                    <a:solidFill>
                      <a:srgbClr val="EAF0F6"/>
                    </a:solidFill>
                  </a:tcPr>
                </a:tc>
                <a:extLst>
                  <a:ext uri="{0D108BD9-81ED-4DB2-BD59-A6C34878D82A}">
                    <a16:rowId xmlns:a16="http://schemas.microsoft.com/office/drawing/2014/main" val="519147291"/>
                  </a:ext>
                </a:extLst>
              </a:tr>
              <a:tr h="393369">
                <a:tc>
                  <a:txBody>
                    <a:bodyPr/>
                    <a:lstStyle/>
                    <a:p>
                      <a:pPr algn="l" fontAlgn="b"/>
                      <a:r>
                        <a:rPr lang="en-GB" sz="1100" b="0" i="0" u="none" strike="noStrike">
                          <a:solidFill>
                            <a:srgbClr val="000000"/>
                          </a:solidFill>
                          <a:effectLst/>
                          <a:latin typeface="Calibri" panose="020F0502020204030204" pitchFamily="34" charset="0"/>
                        </a:rPr>
                        <a:t>Division H-Miscellaneous Services</a:t>
                      </a:r>
                    </a:p>
                  </a:txBody>
                  <a:tcPr marL="9525" marR="9525" marT="9525" marB="0" anchor="b">
                    <a:lnL>
                      <a:noFill/>
                    </a:lnL>
                    <a:lnR w="6350" cap="flat" cmpd="sng" algn="ctr">
                      <a:solidFill>
                        <a:srgbClr val="F2DBDA"/>
                      </a:solidFill>
                      <a:prstDash val="solid"/>
                      <a:round/>
                      <a:headEnd type="none" w="med" len="med"/>
                      <a:tailEnd type="none" w="med" len="med"/>
                    </a:lnR>
                    <a:lnT>
                      <a:noFill/>
                    </a:lnT>
                    <a:lnB>
                      <a:noFill/>
                    </a:lnB>
                  </a:tcPr>
                </a:tc>
                <a:tc>
                  <a:txBody>
                    <a:bodyPr/>
                    <a:lstStyle/>
                    <a:p>
                      <a:pPr algn="ctr" fontAlgn="ctr"/>
                      <a:r>
                        <a:rPr lang="en-GB" sz="1100" b="0" i="0" u="none" strike="noStrike">
                          <a:solidFill>
                            <a:srgbClr val="000000"/>
                          </a:solidFill>
                          <a:effectLst/>
                          <a:latin typeface="Calibri" panose="020F0502020204030204" pitchFamily="34" charset="0"/>
                        </a:rPr>
                        <a:t>                    220 </a:t>
                      </a:r>
                    </a:p>
                  </a:txBody>
                  <a:tcPr marL="9525" marR="9525" marT="9525" marB="0" anchor="ctr">
                    <a:lnL w="6350" cap="flat" cmpd="sng" algn="ctr">
                      <a:solidFill>
                        <a:srgbClr val="F2DBDA"/>
                      </a:solidFill>
                      <a:prstDash val="solid"/>
                      <a:round/>
                      <a:headEnd type="none" w="med" len="med"/>
                      <a:tailEnd type="none" w="med" len="med"/>
                    </a:lnL>
                    <a:lnR w="6350" cap="flat" cmpd="sng" algn="ctr">
                      <a:solidFill>
                        <a:srgbClr val="F2DBDA"/>
                      </a:solidFill>
                      <a:prstDash val="solid"/>
                      <a:round/>
                      <a:headEnd type="none" w="med" len="med"/>
                      <a:tailEnd type="none" w="med" len="med"/>
                    </a:lnR>
                    <a:lnT w="6350" cap="flat" cmpd="sng" algn="ctr">
                      <a:solidFill>
                        <a:srgbClr val="F2DBDA"/>
                      </a:solidFill>
                      <a:prstDash val="solid"/>
                      <a:round/>
                      <a:headEnd type="none" w="med" len="med"/>
                      <a:tailEnd type="none" w="med" len="med"/>
                    </a:lnT>
                    <a:lnB w="6350" cap="flat" cmpd="sng" algn="ctr">
                      <a:solidFill>
                        <a:srgbClr val="F2DBDA"/>
                      </a:solidFill>
                      <a:prstDash val="solid"/>
                      <a:round/>
                      <a:headEnd type="none" w="med" len="med"/>
                      <a:tailEnd type="none" w="med" len="med"/>
                    </a:lnB>
                    <a:solidFill>
                      <a:srgbClr val="EAF0F6"/>
                    </a:solidFill>
                  </a:tcPr>
                </a:tc>
                <a:tc>
                  <a:txBody>
                    <a:bodyPr/>
                    <a:lstStyle/>
                    <a:p>
                      <a:pPr algn="ctr" fontAlgn="ctr"/>
                      <a:r>
                        <a:rPr lang="en-GB" sz="1100" b="0" i="0" u="none" strike="noStrike">
                          <a:solidFill>
                            <a:srgbClr val="000000"/>
                          </a:solidFill>
                          <a:effectLst/>
                          <a:latin typeface="Calibri" panose="020F0502020204030204" pitchFamily="34" charset="0"/>
                        </a:rPr>
                        <a:t>                       85 </a:t>
                      </a:r>
                    </a:p>
                  </a:txBody>
                  <a:tcPr marL="9525" marR="9525" marT="9525" marB="0" anchor="ctr">
                    <a:lnL w="6350" cap="flat" cmpd="sng" algn="ctr">
                      <a:solidFill>
                        <a:srgbClr val="F2DBDA"/>
                      </a:solidFill>
                      <a:prstDash val="solid"/>
                      <a:round/>
                      <a:headEnd type="none" w="med" len="med"/>
                      <a:tailEnd type="none" w="med" len="med"/>
                    </a:lnL>
                    <a:lnR w="6350" cap="flat" cmpd="sng" algn="ctr">
                      <a:solidFill>
                        <a:srgbClr val="F2DBDA"/>
                      </a:solidFill>
                      <a:prstDash val="solid"/>
                      <a:round/>
                      <a:headEnd type="none" w="med" len="med"/>
                      <a:tailEnd type="none" w="med" len="med"/>
                    </a:lnR>
                    <a:lnT w="6350" cap="flat" cmpd="sng" algn="ctr">
                      <a:solidFill>
                        <a:srgbClr val="F2DBDA"/>
                      </a:solidFill>
                      <a:prstDash val="solid"/>
                      <a:round/>
                      <a:headEnd type="none" w="med" len="med"/>
                      <a:tailEnd type="none" w="med" len="med"/>
                    </a:lnT>
                    <a:lnB w="6350" cap="flat" cmpd="sng" algn="ctr">
                      <a:solidFill>
                        <a:srgbClr val="F2DBDA"/>
                      </a:solidFill>
                      <a:prstDash val="solid"/>
                      <a:round/>
                      <a:headEnd type="none" w="med" len="med"/>
                      <a:tailEnd type="none" w="med" len="med"/>
                    </a:lnB>
                    <a:solidFill>
                      <a:srgbClr val="EAF0F6"/>
                    </a:solidFill>
                  </a:tcPr>
                </a:tc>
                <a:extLst>
                  <a:ext uri="{0D108BD9-81ED-4DB2-BD59-A6C34878D82A}">
                    <a16:rowId xmlns:a16="http://schemas.microsoft.com/office/drawing/2014/main" val="3049652245"/>
                  </a:ext>
                </a:extLst>
              </a:tr>
              <a:tr h="413037">
                <a:tc>
                  <a:txBody>
                    <a:bodyPr/>
                    <a:lstStyle/>
                    <a:p>
                      <a:pPr algn="l" fontAlgn="b"/>
                      <a:r>
                        <a:rPr lang="en-GB" sz="1100" b="0" i="0" u="none" strike="noStrike">
                          <a:solidFill>
                            <a:srgbClr val="000000"/>
                          </a:solidFill>
                          <a:effectLst/>
                          <a:latin typeface="Calibri" panose="020F0502020204030204" pitchFamily="34" charset="0"/>
                        </a:rPr>
                        <a:t>Division J-Central Management Charges</a:t>
                      </a:r>
                    </a:p>
                  </a:txBody>
                  <a:tcPr marL="9525" marR="9525" marT="9525" marB="0" anchor="b">
                    <a:lnL>
                      <a:noFill/>
                    </a:lnL>
                    <a:lnR w="6350" cap="flat" cmpd="sng" algn="ctr">
                      <a:solidFill>
                        <a:srgbClr val="F2DBDA"/>
                      </a:solidFill>
                      <a:prstDash val="solid"/>
                      <a:round/>
                      <a:headEnd type="none" w="med" len="med"/>
                      <a:tailEnd type="none" w="med" len="med"/>
                    </a:lnR>
                    <a:lnT>
                      <a:noFill/>
                    </a:lnT>
                    <a:lnB w="12700" cap="flat" cmpd="sng" algn="ctr">
                      <a:solidFill>
                        <a:srgbClr val="C65911"/>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                 2,729 </a:t>
                      </a:r>
                    </a:p>
                  </a:txBody>
                  <a:tcPr marL="9525" marR="9525" marT="9525" marB="0" anchor="ctr">
                    <a:lnL w="6350" cap="flat" cmpd="sng" algn="ctr">
                      <a:solidFill>
                        <a:srgbClr val="F2DBDA"/>
                      </a:solidFill>
                      <a:prstDash val="solid"/>
                      <a:round/>
                      <a:headEnd type="none" w="med" len="med"/>
                      <a:tailEnd type="none" w="med" len="med"/>
                    </a:lnL>
                    <a:lnR w="6350" cap="flat" cmpd="sng" algn="ctr">
                      <a:solidFill>
                        <a:srgbClr val="F2DBDA"/>
                      </a:solidFill>
                      <a:prstDash val="solid"/>
                      <a:round/>
                      <a:headEnd type="none" w="med" len="med"/>
                      <a:tailEnd type="none" w="med" len="med"/>
                    </a:lnR>
                    <a:lnT w="6350" cap="flat" cmpd="sng" algn="ctr">
                      <a:solidFill>
                        <a:srgbClr val="F2DBDA"/>
                      </a:solidFill>
                      <a:prstDash val="solid"/>
                      <a:round/>
                      <a:headEnd type="none" w="med" len="med"/>
                      <a:tailEnd type="none" w="med" len="med"/>
                    </a:lnT>
                    <a:lnB w="12700" cap="flat" cmpd="sng" algn="ctr">
                      <a:solidFill>
                        <a:srgbClr val="C65911"/>
                      </a:solidFill>
                      <a:prstDash val="solid"/>
                      <a:round/>
                      <a:headEnd type="none" w="med" len="med"/>
                      <a:tailEnd type="none" w="med" len="med"/>
                    </a:lnB>
                    <a:solidFill>
                      <a:srgbClr val="EAF0F6"/>
                    </a:solidFill>
                  </a:tcPr>
                </a:tc>
                <a:tc>
                  <a:txBody>
                    <a:bodyPr/>
                    <a:lstStyle/>
                    <a:p>
                      <a:pPr algn="ctr" fontAlgn="ctr"/>
                      <a:r>
                        <a:rPr lang="en-GB" sz="1100" b="0" i="0" u="none" strike="noStrike">
                          <a:solidFill>
                            <a:srgbClr val="000000"/>
                          </a:solidFill>
                          <a:effectLst/>
                          <a:latin typeface="Calibri" panose="020F0502020204030204" pitchFamily="34" charset="0"/>
                        </a:rPr>
                        <a:t>                    373 </a:t>
                      </a:r>
                    </a:p>
                  </a:txBody>
                  <a:tcPr marL="9525" marR="9525" marT="9525" marB="0" anchor="ctr">
                    <a:lnL w="6350" cap="flat" cmpd="sng" algn="ctr">
                      <a:solidFill>
                        <a:srgbClr val="F2DBDA"/>
                      </a:solidFill>
                      <a:prstDash val="solid"/>
                      <a:round/>
                      <a:headEnd type="none" w="med" len="med"/>
                      <a:tailEnd type="none" w="med" len="med"/>
                    </a:lnL>
                    <a:lnR w="6350" cap="flat" cmpd="sng" algn="ctr">
                      <a:solidFill>
                        <a:srgbClr val="F2DBDA"/>
                      </a:solidFill>
                      <a:prstDash val="solid"/>
                      <a:round/>
                      <a:headEnd type="none" w="med" len="med"/>
                      <a:tailEnd type="none" w="med" len="med"/>
                    </a:lnR>
                    <a:lnT w="6350" cap="flat" cmpd="sng" algn="ctr">
                      <a:solidFill>
                        <a:srgbClr val="F2DBDA"/>
                      </a:solidFill>
                      <a:prstDash val="solid"/>
                      <a:round/>
                      <a:headEnd type="none" w="med" len="med"/>
                      <a:tailEnd type="none" w="med" len="med"/>
                    </a:lnT>
                    <a:lnB w="12700" cap="flat" cmpd="sng" algn="ctr">
                      <a:solidFill>
                        <a:srgbClr val="C65911"/>
                      </a:solidFill>
                      <a:prstDash val="solid"/>
                      <a:round/>
                      <a:headEnd type="none" w="med" len="med"/>
                      <a:tailEnd type="none" w="med" len="med"/>
                    </a:lnB>
                    <a:solidFill>
                      <a:srgbClr val="EAF0F6"/>
                    </a:solidFill>
                  </a:tcPr>
                </a:tc>
                <a:extLst>
                  <a:ext uri="{0D108BD9-81ED-4DB2-BD59-A6C34878D82A}">
                    <a16:rowId xmlns:a16="http://schemas.microsoft.com/office/drawing/2014/main" val="1865212022"/>
                  </a:ext>
                </a:extLst>
              </a:tr>
              <a:tr h="413037">
                <a:tc>
                  <a:txBody>
                    <a:bodyPr/>
                    <a:lstStyle/>
                    <a:p>
                      <a:pPr algn="l" fontAlgn="b"/>
                      <a:r>
                        <a:rPr lang="en-GB" sz="1100" b="1" i="0" u="none" strike="noStrike">
                          <a:solidFill>
                            <a:srgbClr val="000000"/>
                          </a:solidFill>
                          <a:effectLst/>
                          <a:latin typeface="Calibri" panose="020F0502020204030204" pitchFamily="34" charset="0"/>
                        </a:rPr>
                        <a:t>Overall Total</a:t>
                      </a:r>
                    </a:p>
                  </a:txBody>
                  <a:tcPr marL="9525" marR="9525" marT="9525" marB="0" anchor="b">
                    <a:lnL w="12700" cap="flat" cmpd="sng" algn="ctr">
                      <a:solidFill>
                        <a:srgbClr val="C65911"/>
                      </a:solidFill>
                      <a:prstDash val="solid"/>
                      <a:round/>
                      <a:headEnd type="none" w="med" len="med"/>
                      <a:tailEnd type="none" w="med" len="med"/>
                    </a:lnL>
                    <a:lnR w="6350" cap="flat" cmpd="sng" algn="ctr">
                      <a:solidFill>
                        <a:srgbClr val="F2DBDA"/>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              13,421 </a:t>
                      </a:r>
                    </a:p>
                  </a:txBody>
                  <a:tcPr marL="9525" marR="9525" marT="9525" marB="0" anchor="ctr">
                    <a:lnL w="6350" cap="flat" cmpd="sng" algn="ctr">
                      <a:solidFill>
                        <a:srgbClr val="F2DBDA"/>
                      </a:solidFill>
                      <a:prstDash val="solid"/>
                      <a:round/>
                      <a:headEnd type="none" w="med" len="med"/>
                      <a:tailEnd type="none" w="med" len="med"/>
                    </a:lnL>
                    <a:lnR w="6350" cap="flat" cmpd="sng" algn="ctr">
                      <a:solidFill>
                        <a:srgbClr val="F2DBDA"/>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solidFill>
                      <a:srgbClr val="EAF0F6"/>
                    </a:solidFill>
                  </a:tcPr>
                </a:tc>
                <a:tc>
                  <a:txBody>
                    <a:bodyPr/>
                    <a:lstStyle/>
                    <a:p>
                      <a:pPr algn="ctr" fontAlgn="ctr"/>
                      <a:r>
                        <a:rPr lang="en-GB" sz="1100" b="0" i="0" u="none" strike="noStrike" dirty="0">
                          <a:solidFill>
                            <a:srgbClr val="000000"/>
                          </a:solidFill>
                          <a:effectLst/>
                          <a:latin typeface="Calibri" panose="020F0502020204030204" pitchFamily="34" charset="0"/>
                        </a:rPr>
                        <a:t>                 2,353 </a:t>
                      </a:r>
                    </a:p>
                  </a:txBody>
                  <a:tcPr marL="9525" marR="9525" marT="9525" marB="0" anchor="ctr">
                    <a:lnL w="6350" cap="flat" cmpd="sng" algn="ctr">
                      <a:solidFill>
                        <a:srgbClr val="F2DBDA"/>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solidFill>
                      <a:srgbClr val="EAF0F6"/>
                    </a:solidFill>
                  </a:tcPr>
                </a:tc>
                <a:extLst>
                  <a:ext uri="{0D108BD9-81ED-4DB2-BD59-A6C34878D82A}">
                    <a16:rowId xmlns:a16="http://schemas.microsoft.com/office/drawing/2014/main" val="862089352"/>
                  </a:ext>
                </a:extLst>
              </a:tr>
            </a:tbl>
          </a:graphicData>
        </a:graphic>
      </p:graphicFrame>
    </p:spTree>
    <p:extLst>
      <p:ext uri="{BB962C8B-B14F-4D97-AF65-F5344CB8AC3E}">
        <p14:creationId xmlns:p14="http://schemas.microsoft.com/office/powerpoint/2010/main" val="42814900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IE" b="1" dirty="0">
                <a:solidFill>
                  <a:schemeClr val="tx1"/>
                </a:solidFill>
              </a:rPr>
              <a:t>Capital Programme </a:t>
            </a:r>
            <a:endParaRPr lang="en-US" b="1" dirty="0">
              <a:solidFill>
                <a:schemeClr val="tx1"/>
              </a:solidFill>
            </a:endParaRPr>
          </a:p>
        </p:txBody>
      </p:sp>
      <p:sp>
        <p:nvSpPr>
          <p:cNvPr id="3" name="Content Placeholder 2"/>
          <p:cNvSpPr>
            <a:spLocks noGrp="1"/>
          </p:cNvSpPr>
          <p:nvPr>
            <p:ph idx="1"/>
          </p:nvPr>
        </p:nvSpPr>
        <p:spPr/>
        <p:txBody>
          <a:bodyPr rtlCol="0">
            <a:normAutofit/>
          </a:bodyPr>
          <a:lstStyle/>
          <a:p>
            <a:pPr>
              <a:lnSpc>
                <a:spcPct val="120000"/>
              </a:lnSpc>
              <a:buClr>
                <a:schemeClr val="accent6">
                  <a:lumMod val="75000"/>
                </a:schemeClr>
              </a:buClr>
              <a:buFont typeface="Wingdings" pitchFamily="2" charset="2"/>
              <a:buChar char="Ø"/>
              <a:defRPr/>
            </a:pPr>
            <a:r>
              <a:rPr lang="en-IE" dirty="0"/>
              <a:t>Social Housing – Fully Grant Funded </a:t>
            </a:r>
          </a:p>
          <a:p>
            <a:pPr lvl="1">
              <a:lnSpc>
                <a:spcPct val="120000"/>
              </a:lnSpc>
              <a:buClr>
                <a:schemeClr val="accent6">
                  <a:lumMod val="75000"/>
                </a:schemeClr>
              </a:buClr>
              <a:buFont typeface="Wingdings" pitchFamily="2" charset="2"/>
              <a:buChar char="Ø"/>
              <a:defRPr/>
            </a:pPr>
            <a:r>
              <a:rPr lang="en-IE" sz="1800" dirty="0"/>
              <a:t>Expenditure in 2020 - €27m</a:t>
            </a:r>
          </a:p>
          <a:p>
            <a:pPr lvl="1">
              <a:lnSpc>
                <a:spcPct val="120000"/>
              </a:lnSpc>
              <a:buClr>
                <a:schemeClr val="accent6">
                  <a:lumMod val="75000"/>
                </a:schemeClr>
              </a:buClr>
              <a:buFont typeface="Wingdings" pitchFamily="2" charset="2"/>
              <a:buChar char="Ø"/>
              <a:defRPr/>
            </a:pPr>
            <a:r>
              <a:rPr lang="en-IE" sz="1800" dirty="0"/>
              <a:t>Delivery of 150 units in 2020.</a:t>
            </a:r>
          </a:p>
          <a:p>
            <a:pPr lvl="1">
              <a:lnSpc>
                <a:spcPct val="120000"/>
              </a:lnSpc>
              <a:buClr>
                <a:schemeClr val="accent6">
                  <a:lumMod val="75000"/>
                </a:schemeClr>
              </a:buClr>
              <a:buFont typeface="Wingdings" pitchFamily="2" charset="2"/>
              <a:buChar char="Ø"/>
              <a:defRPr/>
            </a:pPr>
            <a:r>
              <a:rPr lang="en-IE" sz="1800" dirty="0"/>
              <a:t>Working capital requirement of approx. €5m on an ongoing basis.</a:t>
            </a:r>
          </a:p>
          <a:p>
            <a:pPr lvl="1">
              <a:lnSpc>
                <a:spcPct val="120000"/>
              </a:lnSpc>
              <a:buClr>
                <a:schemeClr val="accent6">
                  <a:lumMod val="75000"/>
                </a:schemeClr>
              </a:buClr>
              <a:buFont typeface="Wingdings" pitchFamily="2" charset="2"/>
              <a:buChar char="Ø"/>
              <a:defRPr/>
            </a:pPr>
            <a:r>
              <a:rPr lang="en-IE" sz="1800" dirty="0"/>
              <a:t>Additional €5m tied up in working capital on other housing developments.</a:t>
            </a:r>
          </a:p>
          <a:p>
            <a:pPr>
              <a:lnSpc>
                <a:spcPct val="120000"/>
              </a:lnSpc>
              <a:buClr>
                <a:schemeClr val="accent6">
                  <a:lumMod val="75000"/>
                </a:schemeClr>
              </a:buClr>
              <a:buFont typeface="Wingdings" pitchFamily="2" charset="2"/>
              <a:buChar char="Ø"/>
              <a:defRPr/>
            </a:pPr>
            <a:r>
              <a:rPr lang="en-IE" dirty="0"/>
              <a:t>Roads Projects – Fully Grant funded</a:t>
            </a:r>
          </a:p>
          <a:p>
            <a:pPr lvl="1">
              <a:lnSpc>
                <a:spcPct val="120000"/>
              </a:lnSpc>
              <a:buClr>
                <a:schemeClr val="accent6">
                  <a:lumMod val="75000"/>
                </a:schemeClr>
              </a:buClr>
              <a:buFont typeface="Wingdings" pitchFamily="2" charset="2"/>
              <a:buChar char="Ø"/>
              <a:defRPr/>
            </a:pPr>
            <a:r>
              <a:rPr lang="en-IE" sz="1800" dirty="0"/>
              <a:t>Total estimated expenditure in 2020 of €11.5m. </a:t>
            </a:r>
          </a:p>
          <a:p>
            <a:pPr lvl="1">
              <a:lnSpc>
                <a:spcPct val="120000"/>
              </a:lnSpc>
              <a:buClr>
                <a:schemeClr val="accent6">
                  <a:lumMod val="75000"/>
                </a:schemeClr>
              </a:buClr>
              <a:buFont typeface="Wingdings" pitchFamily="2" charset="2"/>
              <a:buChar char="Ø"/>
              <a:defRPr/>
            </a:pPr>
            <a:endParaRPr lang="en-IE" sz="1400" dirty="0"/>
          </a:p>
        </p:txBody>
      </p:sp>
      <p:sp>
        <p:nvSpPr>
          <p:cNvPr id="6" name="Date Placeholder 5"/>
          <p:cNvSpPr>
            <a:spLocks noGrp="1"/>
          </p:cNvSpPr>
          <p:nvPr>
            <p:ph type="dt" sz="quarter" idx="10"/>
          </p:nvPr>
        </p:nvSpPr>
        <p:spPr/>
        <p:txBody>
          <a:bodyPr/>
          <a:lstStyle/>
          <a:p>
            <a:pPr>
              <a:defRPr/>
            </a:pPr>
            <a:fld id="{47559091-BD0B-499A-8EB1-E88262C2F11B}" type="datetime3">
              <a:rPr lang="en-US" smtClean="0"/>
              <a:t>20 July 2020</a:t>
            </a:fld>
            <a:endParaRPr lang="en-IE" dirty="0"/>
          </a:p>
        </p:txBody>
      </p:sp>
      <p:sp>
        <p:nvSpPr>
          <p:cNvPr id="7" name="Slide Number Placeholder 6"/>
          <p:cNvSpPr>
            <a:spLocks noGrp="1"/>
          </p:cNvSpPr>
          <p:nvPr>
            <p:ph type="sldNum" sz="quarter" idx="12"/>
          </p:nvPr>
        </p:nvSpPr>
        <p:spPr/>
        <p:txBody>
          <a:bodyPr/>
          <a:lstStyle/>
          <a:p>
            <a:pPr>
              <a:defRPr/>
            </a:pPr>
            <a:fld id="{34C52E61-7329-4B10-9A2E-FE1888335D23}" type="slidenum">
              <a:rPr lang="en-IE"/>
              <a:pPr>
                <a:defRPr/>
              </a:pPr>
              <a:t>39</a:t>
            </a:fld>
            <a:endParaRPr lang="en-IE" dirty="0"/>
          </a:p>
        </p:txBody>
      </p:sp>
    </p:spTree>
    <p:extLst>
      <p:ext uri="{BB962C8B-B14F-4D97-AF65-F5344CB8AC3E}">
        <p14:creationId xmlns:p14="http://schemas.microsoft.com/office/powerpoint/2010/main" val="3397522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6F82-317B-4228-ACEE-55D1D1C2CCA5}"/>
              </a:ext>
            </a:extLst>
          </p:cNvPr>
          <p:cNvSpPr>
            <a:spLocks noGrp="1"/>
          </p:cNvSpPr>
          <p:nvPr>
            <p:ph type="title"/>
          </p:nvPr>
        </p:nvSpPr>
        <p:spPr>
          <a:xfrm>
            <a:off x="677334" y="609600"/>
            <a:ext cx="8596668" cy="690694"/>
          </a:xfrm>
        </p:spPr>
        <p:txBody>
          <a:bodyPr/>
          <a:lstStyle/>
          <a:p>
            <a:r>
              <a:rPr lang="en-GB" dirty="0"/>
              <a:t>Lockdown 27</a:t>
            </a:r>
            <a:r>
              <a:rPr lang="en-GB" baseline="30000" dirty="0"/>
              <a:t>th</a:t>
            </a:r>
            <a:r>
              <a:rPr lang="en-GB" dirty="0"/>
              <a:t> March 2020</a:t>
            </a:r>
            <a:endParaRPr lang="en-IE" dirty="0"/>
          </a:p>
        </p:txBody>
      </p:sp>
      <p:sp>
        <p:nvSpPr>
          <p:cNvPr id="3" name="Content Placeholder 2">
            <a:extLst>
              <a:ext uri="{FF2B5EF4-FFF2-40B4-BE49-F238E27FC236}">
                <a16:creationId xmlns:a16="http://schemas.microsoft.com/office/drawing/2014/main" id="{E01A7C97-43A6-4ED1-8B14-29385A276638}"/>
              </a:ext>
            </a:extLst>
          </p:cNvPr>
          <p:cNvSpPr>
            <a:spLocks noGrp="1"/>
          </p:cNvSpPr>
          <p:nvPr>
            <p:ph idx="1"/>
          </p:nvPr>
        </p:nvSpPr>
        <p:spPr>
          <a:xfrm>
            <a:off x="677334" y="1300295"/>
            <a:ext cx="8596668" cy="4741068"/>
          </a:xfrm>
        </p:spPr>
        <p:txBody>
          <a:bodyPr>
            <a:normAutofit fontScale="85000" lnSpcReduction="20000"/>
          </a:bodyPr>
          <a:lstStyle/>
          <a:p>
            <a:r>
              <a:rPr lang="en-GB" dirty="0"/>
              <a:t>Following Public Health advices – total lockdown 27</a:t>
            </a:r>
            <a:r>
              <a:rPr lang="en-GB" baseline="30000" dirty="0"/>
              <a:t>th</a:t>
            </a:r>
            <a:r>
              <a:rPr lang="en-GB" dirty="0"/>
              <a:t> March 2020</a:t>
            </a:r>
            <a:r>
              <a:rPr lang="en-IE" dirty="0"/>
              <a:t>,</a:t>
            </a:r>
          </a:p>
          <a:p>
            <a:r>
              <a:rPr lang="en-GB" dirty="0"/>
              <a:t>M</a:t>
            </a:r>
            <a:r>
              <a:rPr lang="en-IE" dirty="0" err="1"/>
              <a:t>essage</a:t>
            </a:r>
            <a:r>
              <a:rPr lang="en-IE" dirty="0"/>
              <a:t> to staff weekend of 27</a:t>
            </a:r>
            <a:r>
              <a:rPr lang="en-IE" baseline="30000" dirty="0"/>
              <a:t>th</a:t>
            </a:r>
            <a:r>
              <a:rPr lang="en-IE" dirty="0"/>
              <a:t> March – not to attend work and await contact from line manager,</a:t>
            </a:r>
            <a:r>
              <a:rPr lang="en-GB" dirty="0"/>
              <a:t> </a:t>
            </a:r>
          </a:p>
          <a:p>
            <a:r>
              <a:rPr lang="en-GB" dirty="0"/>
              <a:t>Access restricted for all public offices - appointments where necessary</a:t>
            </a:r>
          </a:p>
          <a:p>
            <a:r>
              <a:rPr lang="en-GB" dirty="0"/>
              <a:t>All business conducted over phone, by email or on-line</a:t>
            </a:r>
          </a:p>
          <a:p>
            <a:r>
              <a:rPr lang="en-IE" dirty="0"/>
              <a:t>Regular updates  Councillors and all staff by email and via line managers</a:t>
            </a:r>
          </a:p>
          <a:p>
            <a:r>
              <a:rPr lang="en-IE" dirty="0"/>
              <a:t>Staff commenced working from home part-time with 50:50 split of office and home working</a:t>
            </a:r>
          </a:p>
          <a:p>
            <a:pPr marL="0" indent="0">
              <a:buNone/>
            </a:pPr>
            <a:endParaRPr lang="en-GB" dirty="0"/>
          </a:p>
          <a:p>
            <a:r>
              <a:rPr lang="en-GB" b="1" dirty="0"/>
              <a:t>Critical services to be maintained to include</a:t>
            </a:r>
          </a:p>
          <a:p>
            <a:pPr lvl="1"/>
            <a:r>
              <a:rPr lang="en-GB" dirty="0"/>
              <a:t>All water services with the exception of water conservation</a:t>
            </a:r>
          </a:p>
          <a:p>
            <a:pPr lvl="1"/>
            <a:r>
              <a:rPr lang="en-GB" dirty="0"/>
              <a:t>Emergency road repairs and traffic lights</a:t>
            </a:r>
          </a:p>
          <a:p>
            <a:pPr lvl="1"/>
            <a:r>
              <a:rPr lang="en-GB" dirty="0"/>
              <a:t>Essential Housing services, homelessness, housing for vulnerable </a:t>
            </a:r>
          </a:p>
          <a:p>
            <a:pPr lvl="1"/>
            <a:r>
              <a:rPr lang="en-GB" dirty="0"/>
              <a:t>Waste and environmental services</a:t>
            </a:r>
          </a:p>
          <a:p>
            <a:pPr lvl="1"/>
            <a:r>
              <a:rPr lang="en-GB" dirty="0"/>
              <a:t>Street cleansing, litter bin collection</a:t>
            </a:r>
          </a:p>
          <a:p>
            <a:pPr lvl="1"/>
            <a:r>
              <a:rPr lang="en-IE" dirty="0"/>
              <a:t>Dunmore Civic Amenity Centre open and increased use of recycling facilities</a:t>
            </a:r>
          </a:p>
          <a:p>
            <a:pPr lvl="1"/>
            <a:r>
              <a:rPr lang="en-IE" dirty="0"/>
              <a:t>Increase dumping and complaints of illegal dumping</a:t>
            </a:r>
          </a:p>
          <a:p>
            <a:pPr lvl="1"/>
            <a:endParaRPr lang="en-GB" dirty="0"/>
          </a:p>
        </p:txBody>
      </p:sp>
    </p:spTree>
    <p:extLst>
      <p:ext uri="{BB962C8B-B14F-4D97-AF65-F5344CB8AC3E}">
        <p14:creationId xmlns:p14="http://schemas.microsoft.com/office/powerpoint/2010/main" val="27298624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052" y="268950"/>
            <a:ext cx="8229600" cy="1095375"/>
          </a:xfrm>
        </p:spPr>
        <p:txBody>
          <a:bodyPr rtlCol="0">
            <a:noAutofit/>
          </a:bodyPr>
          <a:lstStyle/>
          <a:p>
            <a:pPr>
              <a:defRPr/>
            </a:pPr>
            <a:r>
              <a:rPr lang="en-IE" sz="2800" b="1" dirty="0">
                <a:solidFill>
                  <a:schemeClr val="tx1"/>
                </a:solidFill>
              </a:rPr>
              <a:t>Capital programme </a:t>
            </a:r>
            <a:r>
              <a:rPr lang="en-IE" sz="2800" b="1" dirty="0" err="1">
                <a:solidFill>
                  <a:schemeClr val="tx1"/>
                </a:solidFill>
              </a:rPr>
              <a:t>excl</a:t>
            </a:r>
            <a:r>
              <a:rPr lang="en-IE" sz="2800" b="1" dirty="0">
                <a:solidFill>
                  <a:schemeClr val="tx1"/>
                </a:solidFill>
              </a:rPr>
              <a:t> Housing &amp; Roads (100% grant funded)</a:t>
            </a:r>
            <a:br>
              <a:rPr lang="en-IE" sz="2800" b="1" dirty="0">
                <a:solidFill>
                  <a:schemeClr val="tx1"/>
                </a:solidFill>
              </a:rPr>
            </a:br>
            <a:r>
              <a:rPr lang="en-IE" sz="2800" dirty="0"/>
              <a:t> </a:t>
            </a:r>
            <a:endParaRPr lang="en-US" sz="2800" dirty="0"/>
          </a:p>
        </p:txBody>
      </p:sp>
      <p:sp>
        <p:nvSpPr>
          <p:cNvPr id="3" name="Content Placeholder 2"/>
          <p:cNvSpPr>
            <a:spLocks noGrp="1"/>
          </p:cNvSpPr>
          <p:nvPr>
            <p:ph idx="1"/>
          </p:nvPr>
        </p:nvSpPr>
        <p:spPr>
          <a:xfrm>
            <a:off x="677334" y="1219201"/>
            <a:ext cx="8596668" cy="4822162"/>
          </a:xfrm>
        </p:spPr>
        <p:txBody>
          <a:bodyPr rtlCol="0">
            <a:normAutofit fontScale="92500" lnSpcReduction="10000"/>
          </a:bodyPr>
          <a:lstStyle/>
          <a:p>
            <a:pPr>
              <a:lnSpc>
                <a:spcPct val="120000"/>
              </a:lnSpc>
              <a:buClr>
                <a:schemeClr val="accent6">
                  <a:lumMod val="75000"/>
                </a:schemeClr>
              </a:buClr>
              <a:buFont typeface="Wingdings" pitchFamily="2" charset="2"/>
              <a:buChar char="Ø"/>
              <a:defRPr/>
            </a:pPr>
            <a:r>
              <a:rPr lang="en-IE" dirty="0"/>
              <a:t>3 large projects under construction:</a:t>
            </a:r>
          </a:p>
          <a:p>
            <a:pPr lvl="1">
              <a:lnSpc>
                <a:spcPct val="120000"/>
              </a:lnSpc>
              <a:buClr>
                <a:schemeClr val="accent6">
                  <a:lumMod val="75000"/>
                </a:schemeClr>
              </a:buClr>
              <a:buFont typeface="Wingdings" pitchFamily="2" charset="2"/>
              <a:buChar char="Ø"/>
              <a:defRPr/>
            </a:pPr>
            <a:r>
              <a:rPr lang="en-IE" sz="1800" dirty="0"/>
              <a:t>Abbey Quarter - Public Realm/Park/Other		€4.7m</a:t>
            </a:r>
          </a:p>
          <a:p>
            <a:pPr lvl="1">
              <a:lnSpc>
                <a:spcPct val="120000"/>
              </a:lnSpc>
              <a:buClr>
                <a:schemeClr val="accent6">
                  <a:lumMod val="75000"/>
                </a:schemeClr>
              </a:buClr>
              <a:buFont typeface="Wingdings" pitchFamily="2" charset="2"/>
              <a:buChar char="Ø"/>
              <a:defRPr/>
            </a:pPr>
            <a:r>
              <a:rPr lang="en-IE" sz="1800" dirty="0" err="1"/>
              <a:t>Breagagh</a:t>
            </a:r>
            <a:r>
              <a:rPr lang="en-IE" sz="1800" dirty="0"/>
              <a:t> Valley infrastructure				€15.3m</a:t>
            </a:r>
          </a:p>
          <a:p>
            <a:pPr lvl="1">
              <a:lnSpc>
                <a:spcPct val="120000"/>
              </a:lnSpc>
              <a:buClr>
                <a:schemeClr val="accent6">
                  <a:lumMod val="75000"/>
                </a:schemeClr>
              </a:buClr>
              <a:buFont typeface="Wingdings" pitchFamily="2" charset="2"/>
              <a:buChar char="Ø"/>
              <a:defRPr/>
            </a:pPr>
            <a:r>
              <a:rPr lang="en-IE" sz="1800" dirty="0"/>
              <a:t>Butler Gallery					€6.3m</a:t>
            </a:r>
          </a:p>
          <a:p>
            <a:pPr lvl="1">
              <a:lnSpc>
                <a:spcPct val="120000"/>
              </a:lnSpc>
              <a:buClr>
                <a:schemeClr val="accent6">
                  <a:lumMod val="75000"/>
                </a:schemeClr>
              </a:buClr>
              <a:buFont typeface="Wingdings" pitchFamily="2" charset="2"/>
              <a:buChar char="Ø"/>
              <a:defRPr/>
            </a:pPr>
            <a:r>
              <a:rPr lang="en-IE" sz="1800" b="1" dirty="0"/>
              <a:t>Total Estimated expenditure				€26.3m.</a:t>
            </a:r>
          </a:p>
          <a:p>
            <a:pPr lvl="1">
              <a:lnSpc>
                <a:spcPct val="120000"/>
              </a:lnSpc>
              <a:buClr>
                <a:schemeClr val="accent6">
                  <a:lumMod val="75000"/>
                </a:schemeClr>
              </a:buClr>
              <a:buFont typeface="Wingdings" pitchFamily="2" charset="2"/>
              <a:buChar char="Ø"/>
              <a:defRPr/>
            </a:pPr>
            <a:endParaRPr lang="en-IE" sz="1800" dirty="0"/>
          </a:p>
          <a:p>
            <a:pPr lvl="1">
              <a:lnSpc>
                <a:spcPct val="120000"/>
              </a:lnSpc>
              <a:buClr>
                <a:schemeClr val="accent6">
                  <a:lumMod val="75000"/>
                </a:schemeClr>
              </a:buClr>
              <a:buFont typeface="Wingdings" pitchFamily="2" charset="2"/>
              <a:buChar char="Ø"/>
              <a:defRPr/>
            </a:pPr>
            <a:r>
              <a:rPr lang="en-IE" sz="1800" dirty="0"/>
              <a:t>Additional match funding required in 2020 to complete these 3 projects - €6.1m.</a:t>
            </a:r>
          </a:p>
          <a:p>
            <a:pPr>
              <a:lnSpc>
                <a:spcPct val="120000"/>
              </a:lnSpc>
              <a:buClr>
                <a:schemeClr val="accent6">
                  <a:lumMod val="75000"/>
                </a:schemeClr>
              </a:buClr>
              <a:buFont typeface="Wingdings" pitchFamily="2" charset="2"/>
              <a:buChar char="Ø"/>
              <a:defRPr/>
            </a:pPr>
            <a:r>
              <a:rPr lang="en-IE" dirty="0"/>
              <a:t>St Francis Bridge:</a:t>
            </a:r>
          </a:p>
          <a:p>
            <a:pPr lvl="1">
              <a:lnSpc>
                <a:spcPct val="120000"/>
              </a:lnSpc>
              <a:buClr>
                <a:schemeClr val="accent6">
                  <a:lumMod val="75000"/>
                </a:schemeClr>
              </a:buClr>
              <a:buFont typeface="Wingdings" pitchFamily="2" charset="2"/>
              <a:buChar char="Ø"/>
              <a:defRPr/>
            </a:pPr>
            <a:r>
              <a:rPr lang="en-IE" sz="1800" dirty="0"/>
              <a:t>Final payment to contractor has yet to be paid </a:t>
            </a:r>
          </a:p>
          <a:p>
            <a:pPr lvl="2">
              <a:lnSpc>
                <a:spcPct val="120000"/>
              </a:lnSpc>
              <a:buClr>
                <a:schemeClr val="accent6">
                  <a:lumMod val="75000"/>
                </a:schemeClr>
              </a:buClr>
              <a:buFont typeface="Wingdings" pitchFamily="2" charset="2"/>
              <a:buChar char="Ø"/>
              <a:defRPr/>
            </a:pPr>
            <a:r>
              <a:rPr lang="en-IE" sz="1800" dirty="0"/>
              <a:t>Estimate of €1.3m.</a:t>
            </a:r>
          </a:p>
          <a:p>
            <a:pPr lvl="2">
              <a:lnSpc>
                <a:spcPct val="120000"/>
              </a:lnSpc>
              <a:buClr>
                <a:schemeClr val="accent6">
                  <a:lumMod val="75000"/>
                </a:schemeClr>
              </a:buClr>
              <a:buFont typeface="Wingdings" pitchFamily="2" charset="2"/>
              <a:buChar char="Ø"/>
              <a:defRPr/>
            </a:pPr>
            <a:r>
              <a:rPr lang="en-IE" sz="1800" dirty="0"/>
              <a:t>Waiting on the contractor to revert.</a:t>
            </a:r>
          </a:p>
        </p:txBody>
      </p:sp>
      <p:sp>
        <p:nvSpPr>
          <p:cNvPr id="6" name="Date Placeholder 5"/>
          <p:cNvSpPr>
            <a:spLocks noGrp="1"/>
          </p:cNvSpPr>
          <p:nvPr>
            <p:ph type="dt" sz="quarter" idx="10"/>
          </p:nvPr>
        </p:nvSpPr>
        <p:spPr/>
        <p:txBody>
          <a:bodyPr/>
          <a:lstStyle/>
          <a:p>
            <a:pPr>
              <a:defRPr/>
            </a:pPr>
            <a:fld id="{CC953E5E-DDBB-4BCA-B622-2150996638B6}" type="datetime3">
              <a:rPr lang="en-US" smtClean="0"/>
              <a:t>20 July 2020</a:t>
            </a:fld>
            <a:endParaRPr lang="en-IE" dirty="0"/>
          </a:p>
        </p:txBody>
      </p:sp>
      <p:sp>
        <p:nvSpPr>
          <p:cNvPr id="7" name="Slide Number Placeholder 6"/>
          <p:cNvSpPr>
            <a:spLocks noGrp="1"/>
          </p:cNvSpPr>
          <p:nvPr>
            <p:ph type="sldNum" sz="quarter" idx="12"/>
          </p:nvPr>
        </p:nvSpPr>
        <p:spPr/>
        <p:txBody>
          <a:bodyPr/>
          <a:lstStyle/>
          <a:p>
            <a:pPr>
              <a:defRPr/>
            </a:pPr>
            <a:fld id="{34C52E61-7329-4B10-9A2E-FE1888335D23}" type="slidenum">
              <a:rPr lang="en-IE"/>
              <a:pPr>
                <a:defRPr/>
              </a:pPr>
              <a:t>40</a:t>
            </a:fld>
            <a:endParaRPr lang="en-IE" dirty="0"/>
          </a:p>
        </p:txBody>
      </p:sp>
    </p:spTree>
    <p:extLst>
      <p:ext uri="{BB962C8B-B14F-4D97-AF65-F5344CB8AC3E}">
        <p14:creationId xmlns:p14="http://schemas.microsoft.com/office/powerpoint/2010/main" val="8760918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063" y="313968"/>
            <a:ext cx="8229600" cy="1095375"/>
          </a:xfrm>
        </p:spPr>
        <p:txBody>
          <a:bodyPr rtlCol="0">
            <a:noAutofit/>
          </a:bodyPr>
          <a:lstStyle/>
          <a:p>
            <a:pPr>
              <a:defRPr/>
            </a:pPr>
            <a:r>
              <a:rPr lang="en-IE" sz="2800" b="1" dirty="0">
                <a:solidFill>
                  <a:schemeClr val="tx1"/>
                </a:solidFill>
              </a:rPr>
              <a:t>Capital programme </a:t>
            </a:r>
            <a:r>
              <a:rPr lang="en-IE" sz="2800" b="1" dirty="0" err="1">
                <a:solidFill>
                  <a:schemeClr val="tx1"/>
                </a:solidFill>
              </a:rPr>
              <a:t>excl</a:t>
            </a:r>
            <a:r>
              <a:rPr lang="en-IE" sz="2800" b="1" dirty="0">
                <a:solidFill>
                  <a:schemeClr val="tx1"/>
                </a:solidFill>
              </a:rPr>
              <a:t> Housing &amp; Roads (100% grant funded)</a:t>
            </a:r>
            <a:br>
              <a:rPr lang="en-IE" sz="2800" b="1" dirty="0">
                <a:solidFill>
                  <a:schemeClr val="tx1"/>
                </a:solidFill>
              </a:rPr>
            </a:br>
            <a:r>
              <a:rPr lang="en-IE" sz="2800" dirty="0"/>
              <a:t> </a:t>
            </a:r>
            <a:endParaRPr lang="en-US" sz="2800" dirty="0"/>
          </a:p>
        </p:txBody>
      </p:sp>
      <p:sp>
        <p:nvSpPr>
          <p:cNvPr id="3" name="Content Placeholder 2"/>
          <p:cNvSpPr>
            <a:spLocks noGrp="1"/>
          </p:cNvSpPr>
          <p:nvPr>
            <p:ph idx="1"/>
          </p:nvPr>
        </p:nvSpPr>
        <p:spPr>
          <a:xfrm>
            <a:off x="469032" y="1515399"/>
            <a:ext cx="8229600" cy="4525963"/>
          </a:xfrm>
        </p:spPr>
        <p:txBody>
          <a:bodyPr rtlCol="0">
            <a:normAutofit/>
          </a:bodyPr>
          <a:lstStyle/>
          <a:p>
            <a:pPr>
              <a:lnSpc>
                <a:spcPct val="120000"/>
              </a:lnSpc>
              <a:buClr>
                <a:schemeClr val="accent6">
                  <a:lumMod val="75000"/>
                </a:schemeClr>
              </a:buClr>
              <a:buFont typeface="Wingdings" pitchFamily="2" charset="2"/>
              <a:buChar char="Ø"/>
              <a:defRPr/>
            </a:pPr>
            <a:r>
              <a:rPr lang="en-IE" dirty="0"/>
              <a:t>Other projects under construction:</a:t>
            </a:r>
          </a:p>
          <a:p>
            <a:pPr lvl="1">
              <a:lnSpc>
                <a:spcPct val="120000"/>
              </a:lnSpc>
              <a:buClr>
                <a:schemeClr val="accent6">
                  <a:lumMod val="75000"/>
                </a:schemeClr>
              </a:buClr>
              <a:buFont typeface="Wingdings" pitchFamily="2" charset="2"/>
              <a:buChar char="Ø"/>
              <a:defRPr/>
            </a:pPr>
            <a:r>
              <a:rPr lang="en-IE" sz="1800" dirty="0"/>
              <a:t>Total Expenditure - €5.9m.</a:t>
            </a:r>
          </a:p>
          <a:p>
            <a:pPr lvl="1">
              <a:lnSpc>
                <a:spcPct val="120000"/>
              </a:lnSpc>
              <a:buClr>
                <a:schemeClr val="accent6">
                  <a:lumMod val="75000"/>
                </a:schemeClr>
              </a:buClr>
              <a:buFont typeface="Wingdings" pitchFamily="2" charset="2"/>
              <a:buChar char="Ø"/>
              <a:defRPr/>
            </a:pPr>
            <a:r>
              <a:rPr lang="en-IE" sz="1800" dirty="0"/>
              <a:t>Match funding required - €1.4m.</a:t>
            </a:r>
          </a:p>
          <a:p>
            <a:pPr>
              <a:lnSpc>
                <a:spcPct val="120000"/>
              </a:lnSpc>
              <a:buClr>
                <a:schemeClr val="accent6">
                  <a:lumMod val="75000"/>
                </a:schemeClr>
              </a:buClr>
              <a:buFont typeface="Wingdings" pitchFamily="2" charset="2"/>
              <a:buChar char="Ø"/>
              <a:defRPr/>
            </a:pPr>
            <a:endParaRPr lang="en-IE" dirty="0"/>
          </a:p>
          <a:p>
            <a:pPr>
              <a:lnSpc>
                <a:spcPct val="120000"/>
              </a:lnSpc>
              <a:buClr>
                <a:schemeClr val="accent6">
                  <a:lumMod val="75000"/>
                </a:schemeClr>
              </a:buClr>
              <a:buFont typeface="Wingdings" pitchFamily="2" charset="2"/>
              <a:buChar char="Ø"/>
              <a:defRPr/>
            </a:pPr>
            <a:endParaRPr lang="en-IE" dirty="0"/>
          </a:p>
          <a:p>
            <a:pPr>
              <a:lnSpc>
                <a:spcPct val="120000"/>
              </a:lnSpc>
              <a:buClr>
                <a:schemeClr val="accent6">
                  <a:lumMod val="75000"/>
                </a:schemeClr>
              </a:buClr>
              <a:buFont typeface="Wingdings" pitchFamily="2" charset="2"/>
              <a:buChar char="Ø"/>
              <a:defRPr/>
            </a:pPr>
            <a:endParaRPr lang="en-IE" dirty="0"/>
          </a:p>
        </p:txBody>
      </p:sp>
      <p:sp>
        <p:nvSpPr>
          <p:cNvPr id="6" name="Date Placeholder 5"/>
          <p:cNvSpPr>
            <a:spLocks noGrp="1"/>
          </p:cNvSpPr>
          <p:nvPr>
            <p:ph type="dt" sz="quarter" idx="10"/>
          </p:nvPr>
        </p:nvSpPr>
        <p:spPr/>
        <p:txBody>
          <a:bodyPr/>
          <a:lstStyle/>
          <a:p>
            <a:pPr>
              <a:defRPr/>
            </a:pPr>
            <a:fld id="{CA24C627-46F3-44DA-AA5A-2B496D463ABD}" type="datetime3">
              <a:rPr lang="en-US" smtClean="0"/>
              <a:t>20 July 2020</a:t>
            </a:fld>
            <a:endParaRPr lang="en-IE" dirty="0"/>
          </a:p>
        </p:txBody>
      </p:sp>
      <p:sp>
        <p:nvSpPr>
          <p:cNvPr id="7" name="Slide Number Placeholder 6"/>
          <p:cNvSpPr>
            <a:spLocks noGrp="1"/>
          </p:cNvSpPr>
          <p:nvPr>
            <p:ph type="sldNum" sz="quarter" idx="12"/>
          </p:nvPr>
        </p:nvSpPr>
        <p:spPr/>
        <p:txBody>
          <a:bodyPr/>
          <a:lstStyle/>
          <a:p>
            <a:pPr>
              <a:defRPr/>
            </a:pPr>
            <a:fld id="{34C52E61-7329-4B10-9A2E-FE1888335D23}" type="slidenum">
              <a:rPr lang="en-IE"/>
              <a:pPr>
                <a:defRPr/>
              </a:pPr>
              <a:t>41</a:t>
            </a:fld>
            <a:endParaRPr lang="en-IE" dirty="0"/>
          </a:p>
        </p:txBody>
      </p:sp>
      <p:graphicFrame>
        <p:nvGraphicFramePr>
          <p:cNvPr id="5" name="Table 4">
            <a:extLst>
              <a:ext uri="{FF2B5EF4-FFF2-40B4-BE49-F238E27FC236}">
                <a16:creationId xmlns:a16="http://schemas.microsoft.com/office/drawing/2014/main" id="{9134125D-5733-4CD1-AF1A-4DADD970F846}"/>
              </a:ext>
            </a:extLst>
          </p:cNvPr>
          <p:cNvGraphicFramePr>
            <a:graphicFrameLocks noGrp="1"/>
          </p:cNvGraphicFramePr>
          <p:nvPr>
            <p:extLst>
              <p:ext uri="{D42A27DB-BD31-4B8C-83A1-F6EECF244321}">
                <p14:modId xmlns:p14="http://schemas.microsoft.com/office/powerpoint/2010/main" val="1139556675"/>
              </p:ext>
            </p:extLst>
          </p:nvPr>
        </p:nvGraphicFramePr>
        <p:xfrm>
          <a:off x="1168531" y="2897991"/>
          <a:ext cx="4608512" cy="3143371"/>
        </p:xfrm>
        <a:graphic>
          <a:graphicData uri="http://schemas.openxmlformats.org/drawingml/2006/table">
            <a:tbl>
              <a:tblPr>
                <a:tableStyleId>{5C22544A-7EE6-4342-B048-85BDC9FD1C3A}</a:tableStyleId>
              </a:tblPr>
              <a:tblGrid>
                <a:gridCol w="3837750">
                  <a:extLst>
                    <a:ext uri="{9D8B030D-6E8A-4147-A177-3AD203B41FA5}">
                      <a16:colId xmlns:a16="http://schemas.microsoft.com/office/drawing/2014/main" val="2011889629"/>
                    </a:ext>
                  </a:extLst>
                </a:gridCol>
                <a:gridCol w="770762">
                  <a:extLst>
                    <a:ext uri="{9D8B030D-6E8A-4147-A177-3AD203B41FA5}">
                      <a16:colId xmlns:a16="http://schemas.microsoft.com/office/drawing/2014/main" val="1342311730"/>
                    </a:ext>
                  </a:extLst>
                </a:gridCol>
              </a:tblGrid>
              <a:tr h="217776">
                <a:tc>
                  <a:txBody>
                    <a:bodyPr/>
                    <a:lstStyle/>
                    <a:p>
                      <a:pPr algn="l" fontAlgn="b"/>
                      <a:r>
                        <a:rPr lang="en-GB" sz="1100" u="sng" strike="noStrike" dirty="0">
                          <a:effectLst/>
                        </a:rPr>
                        <a:t>Project</a:t>
                      </a:r>
                      <a:endParaRPr lang="en-GB" sz="1100" b="1" i="0" u="sng"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100" u="sng" strike="noStrike">
                          <a:effectLst/>
                        </a:rPr>
                        <a:t>€'000's</a:t>
                      </a:r>
                      <a:endParaRPr lang="en-GB" sz="1100" b="1" i="0" u="sng"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27189842"/>
                  </a:ext>
                </a:extLst>
              </a:tr>
              <a:tr h="217776">
                <a:tc>
                  <a:txBody>
                    <a:bodyPr/>
                    <a:lstStyle/>
                    <a:p>
                      <a:pPr algn="l" fontAlgn="b"/>
                      <a:r>
                        <a:rPr lang="en-GB" sz="1100" u="none" strike="noStrike">
                          <a:effectLst/>
                        </a:rPr>
                        <a:t>Ferrybank Park</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700</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39320395"/>
                  </a:ext>
                </a:extLst>
              </a:tr>
              <a:tr h="217776">
                <a:tc>
                  <a:txBody>
                    <a:bodyPr/>
                    <a:lstStyle/>
                    <a:p>
                      <a:pPr algn="l" fontAlgn="b"/>
                      <a:r>
                        <a:rPr lang="en-GB" sz="1100" u="none" strike="noStrike">
                          <a:effectLst/>
                        </a:rPr>
                        <a:t>Medieval Mile extension to Parliament Street</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873</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0535496"/>
                  </a:ext>
                </a:extLst>
              </a:tr>
              <a:tr h="217776">
                <a:tc>
                  <a:txBody>
                    <a:bodyPr/>
                    <a:lstStyle/>
                    <a:p>
                      <a:pPr algn="l" fontAlgn="b"/>
                      <a:r>
                        <a:rPr lang="en-GB" sz="1100" u="none" strike="noStrike">
                          <a:effectLst/>
                        </a:rPr>
                        <a:t>Refurbishment of Vicar Street &amp; Greensbridge St.</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600</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21743167"/>
                  </a:ext>
                </a:extLst>
              </a:tr>
              <a:tr h="217776">
                <a:tc>
                  <a:txBody>
                    <a:bodyPr/>
                    <a:lstStyle/>
                    <a:p>
                      <a:pPr algn="l" fontAlgn="b"/>
                      <a:r>
                        <a:rPr lang="en-GB" sz="1100" u="none" strike="noStrike">
                          <a:effectLst/>
                        </a:rPr>
                        <a:t>Kilkenny - Off Street Connectivity</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600</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34003873"/>
                  </a:ext>
                </a:extLst>
              </a:tr>
              <a:tr h="217776">
                <a:tc>
                  <a:txBody>
                    <a:bodyPr/>
                    <a:lstStyle/>
                    <a:p>
                      <a:pPr algn="l" fontAlgn="b"/>
                      <a:r>
                        <a:rPr lang="en-GB" sz="1100" u="none" strike="noStrike">
                          <a:effectLst/>
                        </a:rPr>
                        <a:t>Lighting up the Medieval Mile</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730</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57133336"/>
                  </a:ext>
                </a:extLst>
              </a:tr>
              <a:tr h="301277">
                <a:tc>
                  <a:txBody>
                    <a:bodyPr/>
                    <a:lstStyle/>
                    <a:p>
                      <a:pPr algn="l" fontAlgn="b"/>
                      <a:r>
                        <a:rPr lang="en-GB" sz="1100" u="none" strike="noStrike">
                          <a:effectLst/>
                        </a:rPr>
                        <a:t>City Demarcation &amp; Gateways</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430</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59412314"/>
                  </a:ext>
                </a:extLst>
              </a:tr>
              <a:tr h="217776">
                <a:tc>
                  <a:txBody>
                    <a:bodyPr/>
                    <a:lstStyle/>
                    <a:p>
                      <a:pPr algn="l" fontAlgn="b"/>
                      <a:r>
                        <a:rPr lang="en-GB" sz="1100" u="none" strike="noStrike">
                          <a:effectLst/>
                        </a:rPr>
                        <a:t>Callan - Fair Green</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399</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264831667"/>
                  </a:ext>
                </a:extLst>
              </a:tr>
              <a:tr h="217776">
                <a:tc>
                  <a:txBody>
                    <a:bodyPr/>
                    <a:lstStyle/>
                    <a:p>
                      <a:pPr algn="l" fontAlgn="b"/>
                      <a:r>
                        <a:rPr lang="en-GB" sz="1100" u="none" strike="noStrike">
                          <a:effectLst/>
                        </a:rPr>
                        <a:t>Callan - Motte Field</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360</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82064658"/>
                  </a:ext>
                </a:extLst>
              </a:tr>
              <a:tr h="217776">
                <a:tc>
                  <a:txBody>
                    <a:bodyPr/>
                    <a:lstStyle/>
                    <a:p>
                      <a:pPr algn="l" fontAlgn="b"/>
                      <a:r>
                        <a:rPr lang="en-GB" sz="1100" u="none" strike="noStrike">
                          <a:effectLst/>
                        </a:rPr>
                        <a:t>Callan - Bridge Street/Mill Street</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150</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07891491"/>
                  </a:ext>
                </a:extLst>
              </a:tr>
              <a:tr h="217776">
                <a:tc>
                  <a:txBody>
                    <a:bodyPr/>
                    <a:lstStyle/>
                    <a:p>
                      <a:pPr algn="l" fontAlgn="b"/>
                      <a:r>
                        <a:rPr lang="en-GB" sz="1100" u="none" strike="noStrike">
                          <a:effectLst/>
                        </a:rPr>
                        <a:t>Thomastown Public Realm</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900</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31063375"/>
                  </a:ext>
                </a:extLst>
              </a:tr>
              <a:tr h="217776">
                <a:tc>
                  <a:txBody>
                    <a:bodyPr/>
                    <a:lstStyle/>
                    <a:p>
                      <a:pPr algn="l" fontAlgn="b"/>
                      <a:r>
                        <a:rPr lang="en-GB" sz="1100" u="none" strike="noStrike">
                          <a:effectLst/>
                        </a:rPr>
                        <a:t>Thomastown Quayside Car Park</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a:effectLst/>
                        </a:rPr>
                        <a:t>128</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41406761"/>
                  </a:ext>
                </a:extLst>
              </a:tr>
              <a:tr h="223279">
                <a:tc>
                  <a:txBody>
                    <a:bodyPr/>
                    <a:lstStyle/>
                    <a:p>
                      <a:pPr algn="l" fontAlgn="b"/>
                      <a:r>
                        <a:rPr lang="en-GB" sz="1100" u="none" strike="noStrike">
                          <a:effectLst/>
                        </a:rPr>
                        <a:t>Thomastown Maudlin St Regeneration</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dirty="0">
                          <a:effectLst/>
                        </a:rPr>
                        <a:t>65</a:t>
                      </a:r>
                      <a:endParaRPr lang="en-GB"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50888667"/>
                  </a:ext>
                </a:extLst>
              </a:tr>
              <a:tr h="223279">
                <a:tc>
                  <a:txBody>
                    <a:bodyPr/>
                    <a:lstStyle/>
                    <a:p>
                      <a:pPr algn="l" fontAlgn="b"/>
                      <a:r>
                        <a:rPr lang="en-GB" sz="1100" u="none" strike="noStrike">
                          <a:effectLst/>
                        </a:rPr>
                        <a:t>Total Expenditure</a:t>
                      </a:r>
                      <a:endParaRPr lang="en-GB" sz="110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100" u="none" strike="noStrike" dirty="0">
                          <a:effectLst/>
                        </a:rPr>
                        <a:t>5,935</a:t>
                      </a:r>
                      <a:endParaRPr lang="en-GB"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79820407"/>
                  </a:ext>
                </a:extLst>
              </a:tr>
            </a:tbl>
          </a:graphicData>
        </a:graphic>
      </p:graphicFrame>
    </p:spTree>
    <p:extLst>
      <p:ext uri="{BB962C8B-B14F-4D97-AF65-F5344CB8AC3E}">
        <p14:creationId xmlns:p14="http://schemas.microsoft.com/office/powerpoint/2010/main" val="23551522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658" y="235310"/>
            <a:ext cx="8229600" cy="1095375"/>
          </a:xfrm>
        </p:spPr>
        <p:txBody>
          <a:bodyPr rtlCol="0">
            <a:noAutofit/>
          </a:bodyPr>
          <a:lstStyle/>
          <a:p>
            <a:pPr>
              <a:defRPr/>
            </a:pPr>
            <a:r>
              <a:rPr lang="en-IE" sz="2800" b="1" dirty="0">
                <a:solidFill>
                  <a:schemeClr val="tx1"/>
                </a:solidFill>
              </a:rPr>
              <a:t>Capital programme – Future projects </a:t>
            </a:r>
            <a:br>
              <a:rPr lang="en-IE" sz="2800" dirty="0"/>
            </a:br>
            <a:r>
              <a:rPr lang="en-IE" sz="2800" dirty="0"/>
              <a:t> </a:t>
            </a:r>
            <a:endParaRPr lang="en-US" sz="2800" dirty="0"/>
          </a:p>
        </p:txBody>
      </p:sp>
      <p:sp>
        <p:nvSpPr>
          <p:cNvPr id="3" name="Content Placeholder 2"/>
          <p:cNvSpPr>
            <a:spLocks noGrp="1"/>
          </p:cNvSpPr>
          <p:nvPr>
            <p:ph idx="1"/>
          </p:nvPr>
        </p:nvSpPr>
        <p:spPr>
          <a:xfrm>
            <a:off x="1981200" y="1814938"/>
            <a:ext cx="8229600" cy="4525963"/>
          </a:xfrm>
        </p:spPr>
        <p:txBody>
          <a:bodyPr rtlCol="0">
            <a:normAutofit/>
          </a:bodyPr>
          <a:lstStyle/>
          <a:p>
            <a:pPr>
              <a:lnSpc>
                <a:spcPct val="120000"/>
              </a:lnSpc>
              <a:buClr>
                <a:schemeClr val="accent6">
                  <a:lumMod val="75000"/>
                </a:schemeClr>
              </a:buClr>
              <a:buFont typeface="Wingdings" pitchFamily="2" charset="2"/>
              <a:buChar char="Ø"/>
              <a:defRPr/>
            </a:pPr>
            <a:endParaRPr lang="en-IE" dirty="0"/>
          </a:p>
          <a:p>
            <a:pPr>
              <a:lnSpc>
                <a:spcPct val="120000"/>
              </a:lnSpc>
              <a:buClr>
                <a:schemeClr val="accent6">
                  <a:lumMod val="75000"/>
                </a:schemeClr>
              </a:buClr>
              <a:buFont typeface="Wingdings" pitchFamily="2" charset="2"/>
              <a:buChar char="Ø"/>
              <a:defRPr/>
            </a:pPr>
            <a:endParaRPr lang="en-IE" dirty="0"/>
          </a:p>
        </p:txBody>
      </p:sp>
      <p:sp>
        <p:nvSpPr>
          <p:cNvPr id="6" name="Date Placeholder 5"/>
          <p:cNvSpPr>
            <a:spLocks noGrp="1"/>
          </p:cNvSpPr>
          <p:nvPr>
            <p:ph type="dt" sz="quarter" idx="10"/>
          </p:nvPr>
        </p:nvSpPr>
        <p:spPr/>
        <p:txBody>
          <a:bodyPr/>
          <a:lstStyle/>
          <a:p>
            <a:pPr>
              <a:defRPr/>
            </a:pPr>
            <a:fld id="{C9D74B7D-FD67-4242-A51A-43DD7BBFFC6C}" type="datetime3">
              <a:rPr lang="en-US" smtClean="0"/>
              <a:t>20 July 2020</a:t>
            </a:fld>
            <a:endParaRPr lang="en-IE" dirty="0"/>
          </a:p>
        </p:txBody>
      </p:sp>
      <p:sp>
        <p:nvSpPr>
          <p:cNvPr id="7" name="Slide Number Placeholder 6"/>
          <p:cNvSpPr>
            <a:spLocks noGrp="1"/>
          </p:cNvSpPr>
          <p:nvPr>
            <p:ph type="sldNum" sz="quarter" idx="12"/>
          </p:nvPr>
        </p:nvSpPr>
        <p:spPr/>
        <p:txBody>
          <a:bodyPr/>
          <a:lstStyle/>
          <a:p>
            <a:pPr>
              <a:defRPr/>
            </a:pPr>
            <a:fld id="{34C52E61-7329-4B10-9A2E-FE1888335D23}" type="slidenum">
              <a:rPr lang="en-IE"/>
              <a:pPr>
                <a:defRPr/>
              </a:pPr>
              <a:t>42</a:t>
            </a:fld>
            <a:endParaRPr lang="en-IE" dirty="0"/>
          </a:p>
        </p:txBody>
      </p:sp>
      <p:graphicFrame>
        <p:nvGraphicFramePr>
          <p:cNvPr id="8" name="Table 7">
            <a:extLst>
              <a:ext uri="{FF2B5EF4-FFF2-40B4-BE49-F238E27FC236}">
                <a16:creationId xmlns:a16="http://schemas.microsoft.com/office/drawing/2014/main" id="{83932ED1-7A81-4C4E-8FB6-A6C91DE27DE5}"/>
              </a:ext>
            </a:extLst>
          </p:cNvPr>
          <p:cNvGraphicFramePr>
            <a:graphicFrameLocks noGrp="1"/>
          </p:cNvGraphicFramePr>
          <p:nvPr>
            <p:extLst>
              <p:ext uri="{D42A27DB-BD31-4B8C-83A1-F6EECF244321}">
                <p14:modId xmlns:p14="http://schemas.microsoft.com/office/powerpoint/2010/main" val="698789196"/>
              </p:ext>
            </p:extLst>
          </p:nvPr>
        </p:nvGraphicFramePr>
        <p:xfrm>
          <a:off x="1361709" y="1222801"/>
          <a:ext cx="7488833" cy="4752975"/>
        </p:xfrm>
        <a:graphic>
          <a:graphicData uri="http://schemas.openxmlformats.org/drawingml/2006/table">
            <a:tbl>
              <a:tblPr/>
              <a:tblGrid>
                <a:gridCol w="4193411">
                  <a:extLst>
                    <a:ext uri="{9D8B030D-6E8A-4147-A177-3AD203B41FA5}">
                      <a16:colId xmlns:a16="http://schemas.microsoft.com/office/drawing/2014/main" val="4164813254"/>
                    </a:ext>
                  </a:extLst>
                </a:gridCol>
                <a:gridCol w="1691566">
                  <a:extLst>
                    <a:ext uri="{9D8B030D-6E8A-4147-A177-3AD203B41FA5}">
                      <a16:colId xmlns:a16="http://schemas.microsoft.com/office/drawing/2014/main" val="3677436134"/>
                    </a:ext>
                  </a:extLst>
                </a:gridCol>
                <a:gridCol w="801928">
                  <a:extLst>
                    <a:ext uri="{9D8B030D-6E8A-4147-A177-3AD203B41FA5}">
                      <a16:colId xmlns:a16="http://schemas.microsoft.com/office/drawing/2014/main" val="4064215098"/>
                    </a:ext>
                  </a:extLst>
                </a:gridCol>
                <a:gridCol w="801928">
                  <a:extLst>
                    <a:ext uri="{9D8B030D-6E8A-4147-A177-3AD203B41FA5}">
                      <a16:colId xmlns:a16="http://schemas.microsoft.com/office/drawing/2014/main" val="4261029672"/>
                    </a:ext>
                  </a:extLst>
                </a:gridCol>
              </a:tblGrid>
              <a:tr h="674181">
                <a:tc>
                  <a:txBody>
                    <a:bodyPr/>
                    <a:lstStyle/>
                    <a:p>
                      <a:pPr algn="l" fontAlgn="b"/>
                      <a:r>
                        <a:rPr lang="en-GB" sz="1100" b="1" i="0" u="none" strike="noStrike" dirty="0">
                          <a:solidFill>
                            <a:srgbClr val="000000"/>
                          </a:solidFill>
                          <a:effectLst/>
                          <a:latin typeface="Calibri" panose="020F0502020204030204" pitchFamily="34" charset="0"/>
                        </a:rPr>
                        <a:t>Project Name</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en-GB" sz="1100" b="1" i="0" u="none" strike="noStrike">
                          <a:solidFill>
                            <a:srgbClr val="000000"/>
                          </a:solidFill>
                          <a:effectLst/>
                          <a:latin typeface="Calibri" panose="020F0502020204030204" pitchFamily="34" charset="0"/>
                        </a:rPr>
                        <a:t>Grant Status</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en-GB" sz="1100" b="1" i="0" u="none" strike="noStrike">
                          <a:solidFill>
                            <a:srgbClr val="000000"/>
                          </a:solidFill>
                          <a:effectLst/>
                          <a:latin typeface="Calibri" panose="020F0502020204030204" pitchFamily="34" charset="0"/>
                        </a:rPr>
                        <a:t>Project Cost Estimate</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en-GB" sz="1100" b="1" i="0" u="none" strike="noStrike">
                          <a:solidFill>
                            <a:srgbClr val="000000"/>
                          </a:solidFill>
                          <a:effectLst/>
                          <a:latin typeface="Calibri" panose="020F0502020204030204" pitchFamily="34" charset="0"/>
                        </a:rPr>
                        <a:t>Match Funding Required</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FBFBF"/>
                    </a:solidFill>
                  </a:tcPr>
                </a:tc>
                <a:extLst>
                  <a:ext uri="{0D108BD9-81ED-4DB2-BD59-A6C34878D82A}">
                    <a16:rowId xmlns:a16="http://schemas.microsoft.com/office/drawing/2014/main" val="3661375717"/>
                  </a:ext>
                </a:extLst>
              </a:tr>
              <a:tr h="235963">
                <a:tc>
                  <a:txBody>
                    <a:bodyPr/>
                    <a:lstStyle/>
                    <a:p>
                      <a:pPr algn="l" fontAlgn="b"/>
                      <a:r>
                        <a:rPr lang="en-GB" sz="11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1100" b="1" i="0" u="none" strike="noStrike">
                          <a:solidFill>
                            <a:srgbClr val="000000"/>
                          </a:solidFill>
                          <a:effectLst/>
                          <a:latin typeface="Calibri" panose="020F0502020204030204" pitchFamily="34" charset="0"/>
                        </a:rPr>
                        <a:t>€'000's</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1100" b="1" i="0" u="none" strike="noStrike">
                          <a:solidFill>
                            <a:srgbClr val="000000"/>
                          </a:solidFill>
                          <a:effectLst/>
                          <a:latin typeface="Calibri" panose="020F0502020204030204" pitchFamily="34" charset="0"/>
                        </a:rPr>
                        <a:t>€'000's</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613261710"/>
                  </a:ext>
                </a:extLst>
              </a:tr>
              <a:tr h="224727">
                <a:tc>
                  <a:txBody>
                    <a:bodyPr/>
                    <a:lstStyle/>
                    <a:p>
                      <a:pPr algn="l" fontAlgn="b"/>
                      <a:r>
                        <a:rPr lang="en-GB" sz="1100" b="0" i="0" u="none" strike="noStrike">
                          <a:solidFill>
                            <a:srgbClr val="000000"/>
                          </a:solidFill>
                          <a:effectLst/>
                          <a:latin typeface="Calibri" panose="020F0502020204030204" pitchFamily="34" charset="0"/>
                        </a:rPr>
                        <a:t>Mayfair Library &amp; Public Realm</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GB" sz="1100" b="0" i="0" u="none" strike="noStrike">
                          <a:solidFill>
                            <a:srgbClr val="000000"/>
                          </a:solidFill>
                          <a:effectLst/>
                          <a:latin typeface="Calibri" panose="020F0502020204030204" pitchFamily="34" charset="0"/>
                        </a:rPr>
                        <a:t>Grant approved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1100" b="0" i="0" u="none" strike="noStrike">
                          <a:solidFill>
                            <a:srgbClr val="000000"/>
                          </a:solidFill>
                          <a:effectLst/>
                          <a:latin typeface="Calibri" panose="020F0502020204030204" pitchFamily="34" charset="0"/>
                        </a:rPr>
                        <a:t>6,842</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GB" sz="1100" b="0" i="0" u="none" strike="noStrike">
                          <a:solidFill>
                            <a:srgbClr val="000000"/>
                          </a:solidFill>
                          <a:effectLst/>
                          <a:latin typeface="Calibri" panose="020F0502020204030204" pitchFamily="34" charset="0"/>
                        </a:rPr>
                        <a:t>3,835</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70637781"/>
                  </a:ext>
                </a:extLst>
              </a:tr>
              <a:tr h="224727">
                <a:tc>
                  <a:txBody>
                    <a:bodyPr/>
                    <a:lstStyle/>
                    <a:p>
                      <a:pPr algn="l" fontAlgn="b"/>
                      <a:r>
                        <a:rPr lang="en-GB" sz="1100" b="0" i="0" u="none" strike="noStrike">
                          <a:solidFill>
                            <a:srgbClr val="000000"/>
                          </a:solidFill>
                          <a:effectLst/>
                          <a:latin typeface="Calibri" panose="020F0502020204030204" pitchFamily="34" charset="0"/>
                        </a:rPr>
                        <a:t>AQ Urban Street, Park Project and other </a:t>
                      </a:r>
                    </a:p>
                  </a:txBody>
                  <a:tcPr marL="0" marR="0" marT="0"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Grant applied for </a:t>
                      </a:r>
                    </a:p>
                  </a:txBody>
                  <a:tcPr marL="0" marR="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14,614</a:t>
                      </a:r>
                    </a:p>
                  </a:txBody>
                  <a:tcPr marL="0" marR="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3,651</a:t>
                      </a:r>
                    </a:p>
                  </a:txBody>
                  <a:tcPr marL="0" marR="0" marT="0" marB="0" anchor="b">
                    <a:lnL>
                      <a:noFill/>
                    </a:lnL>
                    <a:lnR>
                      <a:noFill/>
                    </a:lnR>
                    <a:lnT>
                      <a:noFill/>
                    </a:lnT>
                    <a:lnB>
                      <a:noFill/>
                    </a:lnB>
                  </a:tcPr>
                </a:tc>
                <a:extLst>
                  <a:ext uri="{0D108BD9-81ED-4DB2-BD59-A6C34878D82A}">
                    <a16:rowId xmlns:a16="http://schemas.microsoft.com/office/drawing/2014/main" val="3240313354"/>
                  </a:ext>
                </a:extLst>
              </a:tr>
              <a:tr h="224727">
                <a:tc>
                  <a:txBody>
                    <a:bodyPr/>
                    <a:lstStyle/>
                    <a:p>
                      <a:pPr algn="l" fontAlgn="b"/>
                      <a:r>
                        <a:rPr lang="en-GB" sz="1100" b="0" i="0" u="none" strike="noStrike">
                          <a:solidFill>
                            <a:srgbClr val="000000"/>
                          </a:solidFill>
                          <a:effectLst/>
                          <a:latin typeface="Calibri" panose="020F0502020204030204" pitchFamily="34" charset="0"/>
                        </a:rPr>
                        <a:t>Public Lighting</a:t>
                      </a:r>
                    </a:p>
                  </a:txBody>
                  <a:tcPr marL="0" marR="0" marT="0"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No Grant </a:t>
                      </a:r>
                    </a:p>
                  </a:txBody>
                  <a:tcPr marL="0" marR="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4,929</a:t>
                      </a:r>
                    </a:p>
                  </a:txBody>
                  <a:tcPr marL="0" marR="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3,940</a:t>
                      </a:r>
                    </a:p>
                  </a:txBody>
                  <a:tcPr marL="0" marR="0" marT="0" marB="0" anchor="b">
                    <a:lnL>
                      <a:noFill/>
                    </a:lnL>
                    <a:lnR>
                      <a:noFill/>
                    </a:lnR>
                    <a:lnT>
                      <a:noFill/>
                    </a:lnT>
                    <a:lnB>
                      <a:noFill/>
                    </a:lnB>
                  </a:tcPr>
                </a:tc>
                <a:extLst>
                  <a:ext uri="{0D108BD9-81ED-4DB2-BD59-A6C34878D82A}">
                    <a16:rowId xmlns:a16="http://schemas.microsoft.com/office/drawing/2014/main" val="2097517819"/>
                  </a:ext>
                </a:extLst>
              </a:tr>
              <a:tr h="224727">
                <a:tc>
                  <a:txBody>
                    <a:bodyPr/>
                    <a:lstStyle/>
                    <a:p>
                      <a:pPr algn="l" fontAlgn="b"/>
                      <a:r>
                        <a:rPr lang="en-GB" sz="1100" b="0" i="0" u="none" strike="noStrike">
                          <a:solidFill>
                            <a:srgbClr val="000000"/>
                          </a:solidFill>
                          <a:effectLst/>
                          <a:latin typeface="Calibri" panose="020F0502020204030204" pitchFamily="34" charset="0"/>
                        </a:rPr>
                        <a:t>Tholsel</a:t>
                      </a:r>
                    </a:p>
                  </a:txBody>
                  <a:tcPr marL="0" marR="0" marT="0"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Grant applied for </a:t>
                      </a:r>
                    </a:p>
                  </a:txBody>
                  <a:tcPr marL="0" marR="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4,965</a:t>
                      </a:r>
                    </a:p>
                  </a:txBody>
                  <a:tcPr marL="0" marR="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1,683</a:t>
                      </a:r>
                    </a:p>
                  </a:txBody>
                  <a:tcPr marL="0" marR="0" marT="0" marB="0" anchor="b">
                    <a:lnL>
                      <a:noFill/>
                    </a:lnL>
                    <a:lnR>
                      <a:noFill/>
                    </a:lnR>
                    <a:lnT>
                      <a:noFill/>
                    </a:lnT>
                    <a:lnB>
                      <a:noFill/>
                    </a:lnB>
                  </a:tcPr>
                </a:tc>
                <a:extLst>
                  <a:ext uri="{0D108BD9-81ED-4DB2-BD59-A6C34878D82A}">
                    <a16:rowId xmlns:a16="http://schemas.microsoft.com/office/drawing/2014/main" val="1740908537"/>
                  </a:ext>
                </a:extLst>
              </a:tr>
              <a:tr h="224727">
                <a:tc>
                  <a:txBody>
                    <a:bodyPr/>
                    <a:lstStyle/>
                    <a:p>
                      <a:pPr algn="l" fontAlgn="b"/>
                      <a:r>
                        <a:rPr lang="en-GB" sz="1100" b="0" i="0" u="none" strike="noStrike">
                          <a:solidFill>
                            <a:srgbClr val="000000"/>
                          </a:solidFill>
                          <a:effectLst/>
                          <a:latin typeface="Calibri" panose="020F0502020204030204" pitchFamily="34" charset="0"/>
                        </a:rPr>
                        <a:t>Tomastown Sessions House</a:t>
                      </a:r>
                    </a:p>
                  </a:txBody>
                  <a:tcPr marL="0" marR="0" marT="0"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Grant approved </a:t>
                      </a:r>
                    </a:p>
                  </a:txBody>
                  <a:tcPr marL="0" marR="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1,427</a:t>
                      </a:r>
                    </a:p>
                  </a:txBody>
                  <a:tcPr marL="0" marR="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517</a:t>
                      </a:r>
                    </a:p>
                  </a:txBody>
                  <a:tcPr marL="0" marR="0" marT="0" marB="0" anchor="b">
                    <a:lnL>
                      <a:noFill/>
                    </a:lnL>
                    <a:lnR>
                      <a:noFill/>
                    </a:lnR>
                    <a:lnT>
                      <a:noFill/>
                    </a:lnT>
                    <a:lnB>
                      <a:noFill/>
                    </a:lnB>
                  </a:tcPr>
                </a:tc>
                <a:extLst>
                  <a:ext uri="{0D108BD9-81ED-4DB2-BD59-A6C34878D82A}">
                    <a16:rowId xmlns:a16="http://schemas.microsoft.com/office/drawing/2014/main" val="699996164"/>
                  </a:ext>
                </a:extLst>
              </a:tr>
              <a:tr h="224727">
                <a:tc>
                  <a:txBody>
                    <a:bodyPr/>
                    <a:lstStyle/>
                    <a:p>
                      <a:pPr algn="l" fontAlgn="b"/>
                      <a:r>
                        <a:rPr lang="en-GB" sz="1100" b="0" i="0" u="none" strike="noStrike">
                          <a:solidFill>
                            <a:srgbClr val="000000"/>
                          </a:solidFill>
                          <a:effectLst/>
                          <a:latin typeface="Calibri" panose="020F0502020204030204" pitchFamily="34" charset="0"/>
                        </a:rPr>
                        <a:t>Thomastown Library</a:t>
                      </a:r>
                    </a:p>
                  </a:txBody>
                  <a:tcPr marL="0" marR="0" marT="0"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Grant approved </a:t>
                      </a:r>
                    </a:p>
                  </a:txBody>
                  <a:tcPr marL="0" marR="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2,911</a:t>
                      </a:r>
                    </a:p>
                  </a:txBody>
                  <a:tcPr marL="0" marR="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2,425</a:t>
                      </a:r>
                    </a:p>
                  </a:txBody>
                  <a:tcPr marL="0" marR="0" marT="0" marB="0" anchor="b">
                    <a:lnL>
                      <a:noFill/>
                    </a:lnL>
                    <a:lnR>
                      <a:noFill/>
                    </a:lnR>
                    <a:lnT>
                      <a:noFill/>
                    </a:lnT>
                    <a:lnB>
                      <a:noFill/>
                    </a:lnB>
                  </a:tcPr>
                </a:tc>
                <a:extLst>
                  <a:ext uri="{0D108BD9-81ED-4DB2-BD59-A6C34878D82A}">
                    <a16:rowId xmlns:a16="http://schemas.microsoft.com/office/drawing/2014/main" val="4043130546"/>
                  </a:ext>
                </a:extLst>
              </a:tr>
              <a:tr h="224727">
                <a:tc>
                  <a:txBody>
                    <a:bodyPr/>
                    <a:lstStyle/>
                    <a:p>
                      <a:pPr algn="l" fontAlgn="b"/>
                      <a:r>
                        <a:rPr lang="en-GB" sz="1100" b="0" i="0" u="none" strike="noStrike">
                          <a:solidFill>
                            <a:srgbClr val="000000"/>
                          </a:solidFill>
                          <a:effectLst/>
                          <a:latin typeface="Calibri" panose="020F0502020204030204" pitchFamily="34" charset="0"/>
                        </a:rPr>
                        <a:t>Oromonde Street Capital works</a:t>
                      </a:r>
                    </a:p>
                  </a:txBody>
                  <a:tcPr marL="0" marR="0" marT="0"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Grant applied for </a:t>
                      </a:r>
                    </a:p>
                  </a:txBody>
                  <a:tcPr marL="0" marR="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1,000</a:t>
                      </a:r>
                    </a:p>
                  </a:txBody>
                  <a:tcPr marL="0" marR="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265</a:t>
                      </a:r>
                    </a:p>
                  </a:txBody>
                  <a:tcPr marL="0" marR="0" marT="0" marB="0" anchor="b">
                    <a:lnL>
                      <a:noFill/>
                    </a:lnL>
                    <a:lnR>
                      <a:noFill/>
                    </a:lnR>
                    <a:lnT>
                      <a:noFill/>
                    </a:lnT>
                    <a:lnB>
                      <a:noFill/>
                    </a:lnB>
                  </a:tcPr>
                </a:tc>
                <a:extLst>
                  <a:ext uri="{0D108BD9-81ED-4DB2-BD59-A6C34878D82A}">
                    <a16:rowId xmlns:a16="http://schemas.microsoft.com/office/drawing/2014/main" val="3718357303"/>
                  </a:ext>
                </a:extLst>
              </a:tr>
              <a:tr h="224727">
                <a:tc>
                  <a:txBody>
                    <a:bodyPr/>
                    <a:lstStyle/>
                    <a:p>
                      <a:pPr algn="l" fontAlgn="b"/>
                      <a:r>
                        <a:rPr lang="en-GB" sz="1100" b="0" i="0" u="none" strike="noStrike">
                          <a:solidFill>
                            <a:srgbClr val="000000"/>
                          </a:solidFill>
                          <a:effectLst/>
                          <a:latin typeface="Calibri" panose="020F0502020204030204" pitchFamily="34" charset="0"/>
                        </a:rPr>
                        <a:t>Kilkenny Greenway</a:t>
                      </a:r>
                    </a:p>
                  </a:txBody>
                  <a:tcPr marL="0" marR="0" marT="0"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Grant approved </a:t>
                      </a:r>
                    </a:p>
                  </a:txBody>
                  <a:tcPr marL="0" marR="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15,000</a:t>
                      </a:r>
                    </a:p>
                  </a:txBody>
                  <a:tcPr marL="0" marR="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3,000</a:t>
                      </a:r>
                    </a:p>
                  </a:txBody>
                  <a:tcPr marL="0" marR="0" marT="0" marB="0" anchor="b">
                    <a:lnL>
                      <a:noFill/>
                    </a:lnL>
                    <a:lnR>
                      <a:noFill/>
                    </a:lnR>
                    <a:lnT>
                      <a:noFill/>
                    </a:lnT>
                    <a:lnB>
                      <a:noFill/>
                    </a:lnB>
                  </a:tcPr>
                </a:tc>
                <a:extLst>
                  <a:ext uri="{0D108BD9-81ED-4DB2-BD59-A6C34878D82A}">
                    <a16:rowId xmlns:a16="http://schemas.microsoft.com/office/drawing/2014/main" val="2116273237"/>
                  </a:ext>
                </a:extLst>
              </a:tr>
              <a:tr h="224727">
                <a:tc>
                  <a:txBody>
                    <a:bodyPr/>
                    <a:lstStyle/>
                    <a:p>
                      <a:pPr algn="l" fontAlgn="b"/>
                      <a:r>
                        <a:rPr lang="en-GB" sz="1100" b="0" i="0" u="none" strike="noStrike">
                          <a:solidFill>
                            <a:srgbClr val="000000"/>
                          </a:solidFill>
                          <a:effectLst/>
                          <a:latin typeface="Calibri" panose="020F0502020204030204" pitchFamily="34" charset="0"/>
                        </a:rPr>
                        <a:t>Greensbridge Board walk to AQ</a:t>
                      </a:r>
                    </a:p>
                  </a:txBody>
                  <a:tcPr marL="0" marR="0" marT="0"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Grant applied for </a:t>
                      </a:r>
                    </a:p>
                  </a:txBody>
                  <a:tcPr marL="0" marR="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1,000</a:t>
                      </a:r>
                    </a:p>
                  </a:txBody>
                  <a:tcPr marL="0" marR="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250</a:t>
                      </a:r>
                    </a:p>
                  </a:txBody>
                  <a:tcPr marL="0" marR="0" marT="0" marB="0" anchor="b">
                    <a:lnL>
                      <a:noFill/>
                    </a:lnL>
                    <a:lnR>
                      <a:noFill/>
                    </a:lnR>
                    <a:lnT>
                      <a:noFill/>
                    </a:lnT>
                    <a:lnB>
                      <a:noFill/>
                    </a:lnB>
                  </a:tcPr>
                </a:tc>
                <a:extLst>
                  <a:ext uri="{0D108BD9-81ED-4DB2-BD59-A6C34878D82A}">
                    <a16:rowId xmlns:a16="http://schemas.microsoft.com/office/drawing/2014/main" val="2183182264"/>
                  </a:ext>
                </a:extLst>
              </a:tr>
              <a:tr h="224727">
                <a:tc>
                  <a:txBody>
                    <a:bodyPr/>
                    <a:lstStyle/>
                    <a:p>
                      <a:pPr algn="l" fontAlgn="b"/>
                      <a:r>
                        <a:rPr lang="en-GB" sz="1100" b="0" i="0" u="none" strike="noStrike">
                          <a:solidFill>
                            <a:srgbClr val="000000"/>
                          </a:solidFill>
                          <a:effectLst/>
                          <a:latin typeface="Calibri" panose="020F0502020204030204" pitchFamily="34" charset="0"/>
                        </a:rPr>
                        <a:t>City Mobility improvements (High St.&amp; Rose Inn St.)</a:t>
                      </a:r>
                    </a:p>
                  </a:txBody>
                  <a:tcPr marL="0" marR="0" marT="0"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Grant applied for </a:t>
                      </a:r>
                    </a:p>
                  </a:txBody>
                  <a:tcPr marL="0" marR="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4,068</a:t>
                      </a:r>
                    </a:p>
                  </a:txBody>
                  <a:tcPr marL="0" marR="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1,017</a:t>
                      </a:r>
                    </a:p>
                  </a:txBody>
                  <a:tcPr marL="0" marR="0" marT="0" marB="0" anchor="b">
                    <a:lnL>
                      <a:noFill/>
                    </a:lnL>
                    <a:lnR>
                      <a:noFill/>
                    </a:lnR>
                    <a:lnT>
                      <a:noFill/>
                    </a:lnT>
                    <a:lnB>
                      <a:noFill/>
                    </a:lnB>
                  </a:tcPr>
                </a:tc>
                <a:extLst>
                  <a:ext uri="{0D108BD9-81ED-4DB2-BD59-A6C34878D82A}">
                    <a16:rowId xmlns:a16="http://schemas.microsoft.com/office/drawing/2014/main" val="1546766796"/>
                  </a:ext>
                </a:extLst>
              </a:tr>
              <a:tr h="224727">
                <a:tc>
                  <a:txBody>
                    <a:bodyPr/>
                    <a:lstStyle/>
                    <a:p>
                      <a:pPr algn="l" fontAlgn="b"/>
                      <a:r>
                        <a:rPr lang="en-GB" sz="1100" b="0" i="0" u="none" strike="noStrike">
                          <a:solidFill>
                            <a:srgbClr val="000000"/>
                          </a:solidFill>
                          <a:effectLst/>
                          <a:latin typeface="Calibri" panose="020F0502020204030204" pitchFamily="34" charset="0"/>
                        </a:rPr>
                        <a:t>Ormonde St Upgrade</a:t>
                      </a:r>
                    </a:p>
                  </a:txBody>
                  <a:tcPr marL="0" marR="0" marT="0"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Grant applied for </a:t>
                      </a:r>
                    </a:p>
                  </a:txBody>
                  <a:tcPr marL="0" marR="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1,061</a:t>
                      </a:r>
                    </a:p>
                  </a:txBody>
                  <a:tcPr marL="0" marR="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265</a:t>
                      </a:r>
                    </a:p>
                  </a:txBody>
                  <a:tcPr marL="0" marR="0" marT="0" marB="0" anchor="b">
                    <a:lnL>
                      <a:noFill/>
                    </a:lnL>
                    <a:lnR>
                      <a:noFill/>
                    </a:lnR>
                    <a:lnT>
                      <a:noFill/>
                    </a:lnT>
                    <a:lnB>
                      <a:noFill/>
                    </a:lnB>
                  </a:tcPr>
                </a:tc>
                <a:extLst>
                  <a:ext uri="{0D108BD9-81ED-4DB2-BD59-A6C34878D82A}">
                    <a16:rowId xmlns:a16="http://schemas.microsoft.com/office/drawing/2014/main" val="3275042618"/>
                  </a:ext>
                </a:extLst>
              </a:tr>
              <a:tr h="224727">
                <a:tc>
                  <a:txBody>
                    <a:bodyPr/>
                    <a:lstStyle/>
                    <a:p>
                      <a:pPr algn="l" fontAlgn="b"/>
                      <a:r>
                        <a:rPr lang="en-GB" sz="1100" b="0" i="0" u="none" strike="noStrike" dirty="0" err="1">
                          <a:solidFill>
                            <a:srgbClr val="000000"/>
                          </a:solidFill>
                          <a:effectLst/>
                          <a:latin typeface="Calibri" panose="020F0502020204030204" pitchFamily="34" charset="0"/>
                        </a:rPr>
                        <a:t>Carneige</a:t>
                      </a:r>
                      <a:r>
                        <a:rPr lang="en-GB" sz="1100" b="0" i="0" u="none" strike="noStrike" dirty="0">
                          <a:solidFill>
                            <a:srgbClr val="000000"/>
                          </a:solidFill>
                          <a:effectLst/>
                          <a:latin typeface="Calibri" panose="020F0502020204030204" pitchFamily="34" charset="0"/>
                        </a:rPr>
                        <a:t> Plaza and Barrack Lane</a:t>
                      </a:r>
                    </a:p>
                  </a:txBody>
                  <a:tcPr marL="0" marR="0" marT="0"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Grant applied for </a:t>
                      </a:r>
                    </a:p>
                  </a:txBody>
                  <a:tcPr marL="0" marR="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1,805</a:t>
                      </a:r>
                    </a:p>
                  </a:txBody>
                  <a:tcPr marL="0" marR="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451</a:t>
                      </a:r>
                    </a:p>
                  </a:txBody>
                  <a:tcPr marL="0" marR="0" marT="0" marB="0" anchor="b">
                    <a:lnL>
                      <a:noFill/>
                    </a:lnL>
                    <a:lnR>
                      <a:noFill/>
                    </a:lnR>
                    <a:lnT>
                      <a:noFill/>
                    </a:lnT>
                    <a:lnB>
                      <a:noFill/>
                    </a:lnB>
                  </a:tcPr>
                </a:tc>
                <a:extLst>
                  <a:ext uri="{0D108BD9-81ED-4DB2-BD59-A6C34878D82A}">
                    <a16:rowId xmlns:a16="http://schemas.microsoft.com/office/drawing/2014/main" val="2403950502"/>
                  </a:ext>
                </a:extLst>
              </a:tr>
              <a:tr h="224727">
                <a:tc>
                  <a:txBody>
                    <a:bodyPr/>
                    <a:lstStyle/>
                    <a:p>
                      <a:pPr algn="l" fontAlgn="b"/>
                      <a:r>
                        <a:rPr lang="en-GB" sz="1100" b="0" i="0" u="none" strike="noStrike" dirty="0">
                          <a:solidFill>
                            <a:srgbClr val="000000"/>
                          </a:solidFill>
                          <a:effectLst/>
                          <a:latin typeface="Calibri" panose="020F0502020204030204" pitchFamily="34" charset="0"/>
                        </a:rPr>
                        <a:t>Upgrade St Mary's precinct</a:t>
                      </a:r>
                    </a:p>
                  </a:txBody>
                  <a:tcPr marL="0" marR="0" marT="0"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Grant applied for </a:t>
                      </a:r>
                    </a:p>
                  </a:txBody>
                  <a:tcPr marL="0" marR="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955</a:t>
                      </a:r>
                    </a:p>
                  </a:txBody>
                  <a:tcPr marL="0" marR="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239</a:t>
                      </a:r>
                    </a:p>
                  </a:txBody>
                  <a:tcPr marL="0" marR="0" marT="0" marB="0" anchor="b">
                    <a:lnL>
                      <a:noFill/>
                    </a:lnL>
                    <a:lnR>
                      <a:noFill/>
                    </a:lnR>
                    <a:lnT>
                      <a:noFill/>
                    </a:lnT>
                    <a:lnB>
                      <a:noFill/>
                    </a:lnB>
                  </a:tcPr>
                </a:tc>
                <a:extLst>
                  <a:ext uri="{0D108BD9-81ED-4DB2-BD59-A6C34878D82A}">
                    <a16:rowId xmlns:a16="http://schemas.microsoft.com/office/drawing/2014/main" val="936777477"/>
                  </a:ext>
                </a:extLst>
              </a:tr>
              <a:tr h="224727">
                <a:tc>
                  <a:txBody>
                    <a:bodyPr/>
                    <a:lstStyle/>
                    <a:p>
                      <a:pPr algn="l" fontAlgn="b"/>
                      <a:r>
                        <a:rPr lang="en-GB" sz="1100" b="0" i="0" u="none" strike="noStrike">
                          <a:solidFill>
                            <a:srgbClr val="000000"/>
                          </a:solidFill>
                          <a:effectLst/>
                          <a:latin typeface="Calibri" panose="020F0502020204030204" pitchFamily="34" charset="0"/>
                        </a:rPr>
                        <a:t>Ferrybank/Belview link / N29</a:t>
                      </a: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14,000</a:t>
                      </a:r>
                    </a:p>
                  </a:txBody>
                  <a:tcPr marL="0" marR="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3,500</a:t>
                      </a:r>
                    </a:p>
                  </a:txBody>
                  <a:tcPr marL="0" marR="0" marT="0" marB="0" anchor="b">
                    <a:lnL>
                      <a:noFill/>
                    </a:lnL>
                    <a:lnR>
                      <a:noFill/>
                    </a:lnR>
                    <a:lnT>
                      <a:noFill/>
                    </a:lnT>
                    <a:lnB>
                      <a:noFill/>
                    </a:lnB>
                  </a:tcPr>
                </a:tc>
                <a:extLst>
                  <a:ext uri="{0D108BD9-81ED-4DB2-BD59-A6C34878D82A}">
                    <a16:rowId xmlns:a16="http://schemas.microsoft.com/office/drawing/2014/main" val="3656935933"/>
                  </a:ext>
                </a:extLst>
              </a:tr>
              <a:tr h="224727">
                <a:tc>
                  <a:txBody>
                    <a:bodyPr/>
                    <a:lstStyle/>
                    <a:p>
                      <a:pPr algn="l" fontAlgn="b"/>
                      <a:r>
                        <a:rPr lang="en-GB" sz="1100" b="0" i="0" u="none" strike="noStrike">
                          <a:solidFill>
                            <a:srgbClr val="000000"/>
                          </a:solidFill>
                          <a:effectLst/>
                          <a:latin typeface="Calibri" panose="020F0502020204030204" pitchFamily="34" charset="0"/>
                        </a:rPr>
                        <a:t>Northern Ring Road</a:t>
                      </a: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300</a:t>
                      </a:r>
                    </a:p>
                  </a:txBody>
                  <a:tcPr marL="0" marR="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300</a:t>
                      </a:r>
                    </a:p>
                  </a:txBody>
                  <a:tcPr marL="0" marR="0" marT="0" marB="0" anchor="b">
                    <a:lnL>
                      <a:noFill/>
                    </a:lnL>
                    <a:lnR>
                      <a:noFill/>
                    </a:lnR>
                    <a:lnT>
                      <a:noFill/>
                    </a:lnT>
                    <a:lnB>
                      <a:noFill/>
                    </a:lnB>
                  </a:tcPr>
                </a:tc>
                <a:extLst>
                  <a:ext uri="{0D108BD9-81ED-4DB2-BD59-A6C34878D82A}">
                    <a16:rowId xmlns:a16="http://schemas.microsoft.com/office/drawing/2014/main" val="2149909126"/>
                  </a:ext>
                </a:extLst>
              </a:tr>
              <a:tr h="235963">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C65911"/>
                      </a:solidFill>
                      <a:prstDash val="solid"/>
                      <a:round/>
                      <a:headEnd type="none" w="med" len="med"/>
                      <a:tailEnd type="none" w="med" len="med"/>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C65911"/>
                      </a:solidFill>
                      <a:prstDash val="solid"/>
                      <a:round/>
                      <a:headEnd type="none" w="med" len="med"/>
                      <a:tailEnd type="none" w="med" len="med"/>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C65911"/>
                      </a:solidFill>
                      <a:prstDash val="solid"/>
                      <a:round/>
                      <a:headEnd type="none" w="med" len="med"/>
                      <a:tailEnd type="none" w="med" len="med"/>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4017191525"/>
                  </a:ext>
                </a:extLst>
              </a:tr>
              <a:tr h="235963">
                <a:tc>
                  <a:txBody>
                    <a:bodyPr/>
                    <a:lstStyle/>
                    <a:p>
                      <a:pPr algn="l" fontAlgn="b"/>
                      <a:r>
                        <a:rPr lang="en-GB" sz="1100" b="1" i="0" u="none" strike="noStrike">
                          <a:solidFill>
                            <a:srgbClr val="000000"/>
                          </a:solidFill>
                          <a:effectLst/>
                          <a:latin typeface="Calibri" panose="020F0502020204030204" pitchFamily="34" charset="0"/>
                        </a:rPr>
                        <a:t>Overall Total</a:t>
                      </a:r>
                    </a:p>
                  </a:txBody>
                  <a:tcPr marL="0" marR="0" marT="0" marB="0" anchor="b">
                    <a:lnL w="12700" cap="flat" cmpd="sng" algn="ctr">
                      <a:solidFill>
                        <a:srgbClr val="C65911"/>
                      </a:solidFill>
                      <a:prstDash val="solid"/>
                      <a:round/>
                      <a:headEnd type="none" w="med" len="med"/>
                      <a:tailEnd type="none" w="med" len="med"/>
                    </a:lnL>
                    <a:lnR>
                      <a:noFill/>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a:txBody>
                    <a:bodyPr/>
                    <a:lstStyle/>
                    <a:p>
                      <a:pPr algn="r" fontAlgn="b"/>
                      <a:r>
                        <a:rPr lang="en-GB" sz="1100" b="1" i="0" u="none" strike="noStrike">
                          <a:solidFill>
                            <a:srgbClr val="000000"/>
                          </a:solidFill>
                          <a:effectLst/>
                          <a:latin typeface="Calibri" panose="020F0502020204030204" pitchFamily="34" charset="0"/>
                        </a:rPr>
                        <a:t>74,877</a:t>
                      </a:r>
                    </a:p>
                  </a:txBody>
                  <a:tcPr marL="0" marR="0" marT="0" marB="0" anchor="b">
                    <a:lnL>
                      <a:noFill/>
                    </a:lnL>
                    <a:lnR>
                      <a:noFill/>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tc>
                  <a:txBody>
                    <a:bodyPr/>
                    <a:lstStyle/>
                    <a:p>
                      <a:pPr algn="r" fontAlgn="b"/>
                      <a:r>
                        <a:rPr lang="en-GB" sz="1100" b="1" i="0" u="none" strike="noStrike" dirty="0">
                          <a:solidFill>
                            <a:srgbClr val="000000"/>
                          </a:solidFill>
                          <a:effectLst/>
                          <a:latin typeface="Calibri" panose="020F0502020204030204" pitchFamily="34" charset="0"/>
                        </a:rPr>
                        <a:t>25,339</a:t>
                      </a:r>
                    </a:p>
                  </a:txBody>
                  <a:tcPr marL="0" marR="0" marT="0" marB="0" anchor="b">
                    <a:lnL>
                      <a:noFill/>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C65911"/>
                      </a:solidFill>
                      <a:prstDash val="solid"/>
                      <a:round/>
                      <a:headEnd type="none" w="med" len="med"/>
                      <a:tailEnd type="none" w="med" len="med"/>
                    </a:lnB>
                  </a:tcPr>
                </a:tc>
                <a:extLst>
                  <a:ext uri="{0D108BD9-81ED-4DB2-BD59-A6C34878D82A}">
                    <a16:rowId xmlns:a16="http://schemas.microsoft.com/office/drawing/2014/main" val="1525685686"/>
                  </a:ext>
                </a:extLst>
              </a:tr>
            </a:tbl>
          </a:graphicData>
        </a:graphic>
      </p:graphicFrame>
    </p:spTree>
    <p:extLst>
      <p:ext uri="{BB962C8B-B14F-4D97-AF65-F5344CB8AC3E}">
        <p14:creationId xmlns:p14="http://schemas.microsoft.com/office/powerpoint/2010/main" val="6259135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851" y="245143"/>
            <a:ext cx="8229600" cy="1095375"/>
          </a:xfrm>
        </p:spPr>
        <p:txBody>
          <a:bodyPr rtlCol="0">
            <a:noAutofit/>
          </a:bodyPr>
          <a:lstStyle/>
          <a:p>
            <a:pPr>
              <a:defRPr/>
            </a:pPr>
            <a:r>
              <a:rPr lang="en-IE" sz="2800" b="1" dirty="0">
                <a:solidFill>
                  <a:schemeClr val="tx1"/>
                </a:solidFill>
              </a:rPr>
              <a:t>Capital programme – Summary </a:t>
            </a:r>
            <a:endParaRPr lang="en-US" sz="2800" b="1" dirty="0">
              <a:solidFill>
                <a:schemeClr val="tx1"/>
              </a:solidFill>
            </a:endParaRPr>
          </a:p>
        </p:txBody>
      </p:sp>
      <p:graphicFrame>
        <p:nvGraphicFramePr>
          <p:cNvPr id="4" name="Content Placeholder 3">
            <a:extLst>
              <a:ext uri="{FF2B5EF4-FFF2-40B4-BE49-F238E27FC236}">
                <a16:creationId xmlns:a16="http://schemas.microsoft.com/office/drawing/2014/main" id="{BC88FD75-FCCE-40FC-AF3F-D8C354D78CC2}"/>
              </a:ext>
            </a:extLst>
          </p:cNvPr>
          <p:cNvGraphicFramePr>
            <a:graphicFrameLocks noGrp="1"/>
          </p:cNvGraphicFramePr>
          <p:nvPr>
            <p:ph idx="1"/>
            <p:extLst>
              <p:ext uri="{D42A27DB-BD31-4B8C-83A1-F6EECF244321}">
                <p14:modId xmlns:p14="http://schemas.microsoft.com/office/powerpoint/2010/main" val="250740246"/>
              </p:ext>
            </p:extLst>
          </p:nvPr>
        </p:nvGraphicFramePr>
        <p:xfrm>
          <a:off x="749211" y="1737852"/>
          <a:ext cx="8075240" cy="3235960"/>
        </p:xfrm>
        <a:graphic>
          <a:graphicData uri="http://schemas.openxmlformats.org/drawingml/2006/table">
            <a:tbl>
              <a:tblPr firstRow="1" bandRow="1">
                <a:tableStyleId>{5C22544A-7EE6-4342-B048-85BDC9FD1C3A}</a:tableStyleId>
              </a:tblPr>
              <a:tblGrid>
                <a:gridCol w="3960440">
                  <a:extLst>
                    <a:ext uri="{9D8B030D-6E8A-4147-A177-3AD203B41FA5}">
                      <a16:colId xmlns:a16="http://schemas.microsoft.com/office/drawing/2014/main" val="2199657893"/>
                    </a:ext>
                  </a:extLst>
                </a:gridCol>
                <a:gridCol w="1944216">
                  <a:extLst>
                    <a:ext uri="{9D8B030D-6E8A-4147-A177-3AD203B41FA5}">
                      <a16:colId xmlns:a16="http://schemas.microsoft.com/office/drawing/2014/main" val="3536271923"/>
                    </a:ext>
                  </a:extLst>
                </a:gridCol>
                <a:gridCol w="2170584">
                  <a:extLst>
                    <a:ext uri="{9D8B030D-6E8A-4147-A177-3AD203B41FA5}">
                      <a16:colId xmlns:a16="http://schemas.microsoft.com/office/drawing/2014/main" val="3421395445"/>
                    </a:ext>
                  </a:extLst>
                </a:gridCol>
              </a:tblGrid>
              <a:tr h="370840">
                <a:tc>
                  <a:txBody>
                    <a:bodyPr/>
                    <a:lstStyle/>
                    <a:p>
                      <a:endParaRPr lang="en-GB" dirty="0"/>
                    </a:p>
                  </a:txBody>
                  <a:tcPr/>
                </a:tc>
                <a:tc>
                  <a:txBody>
                    <a:bodyPr/>
                    <a:lstStyle/>
                    <a:p>
                      <a:r>
                        <a:rPr lang="en-GB" dirty="0"/>
                        <a:t>Estimated Cost - €’m</a:t>
                      </a:r>
                    </a:p>
                  </a:txBody>
                  <a:tcPr/>
                </a:tc>
                <a:tc>
                  <a:txBody>
                    <a:bodyPr/>
                    <a:lstStyle/>
                    <a:p>
                      <a:r>
                        <a:rPr lang="en-GB" dirty="0"/>
                        <a:t>Match Funding required - €’m</a:t>
                      </a:r>
                    </a:p>
                  </a:txBody>
                  <a:tcPr/>
                </a:tc>
                <a:extLst>
                  <a:ext uri="{0D108BD9-81ED-4DB2-BD59-A6C34878D82A}">
                    <a16:rowId xmlns:a16="http://schemas.microsoft.com/office/drawing/2014/main" val="3502088385"/>
                  </a:ext>
                </a:extLst>
              </a:tr>
              <a:tr h="370840">
                <a:tc>
                  <a:txBody>
                    <a:bodyPr/>
                    <a:lstStyle/>
                    <a:p>
                      <a:r>
                        <a:rPr lang="en-GB" dirty="0"/>
                        <a:t>Large Projects under construction</a:t>
                      </a:r>
                    </a:p>
                  </a:txBody>
                  <a:tcPr/>
                </a:tc>
                <a:tc>
                  <a:txBody>
                    <a:bodyPr/>
                    <a:lstStyle/>
                    <a:p>
                      <a:pPr algn="ctr"/>
                      <a:r>
                        <a:rPr lang="en-GB" dirty="0"/>
                        <a:t>26.3</a:t>
                      </a:r>
                    </a:p>
                  </a:txBody>
                  <a:tcPr/>
                </a:tc>
                <a:tc>
                  <a:txBody>
                    <a:bodyPr/>
                    <a:lstStyle/>
                    <a:p>
                      <a:pPr algn="ctr"/>
                      <a:r>
                        <a:rPr lang="en-GB" dirty="0"/>
                        <a:t>6.1</a:t>
                      </a:r>
                    </a:p>
                  </a:txBody>
                  <a:tcPr/>
                </a:tc>
                <a:extLst>
                  <a:ext uri="{0D108BD9-81ED-4DB2-BD59-A6C34878D82A}">
                    <a16:rowId xmlns:a16="http://schemas.microsoft.com/office/drawing/2014/main" val="1994431580"/>
                  </a:ext>
                </a:extLst>
              </a:tr>
              <a:tr h="370840">
                <a:tc>
                  <a:txBody>
                    <a:bodyPr/>
                    <a:lstStyle/>
                    <a:p>
                      <a:r>
                        <a:rPr lang="en-GB" dirty="0"/>
                        <a:t>Smaller Projects under construction</a:t>
                      </a:r>
                    </a:p>
                  </a:txBody>
                  <a:tcPr/>
                </a:tc>
                <a:tc>
                  <a:txBody>
                    <a:bodyPr/>
                    <a:lstStyle/>
                    <a:p>
                      <a:pPr algn="ctr"/>
                      <a:r>
                        <a:rPr lang="en-GB" dirty="0"/>
                        <a:t>5.9</a:t>
                      </a:r>
                    </a:p>
                  </a:txBody>
                  <a:tcPr/>
                </a:tc>
                <a:tc>
                  <a:txBody>
                    <a:bodyPr/>
                    <a:lstStyle/>
                    <a:p>
                      <a:pPr algn="ctr"/>
                      <a:r>
                        <a:rPr lang="en-GB" dirty="0"/>
                        <a:t>1.4</a:t>
                      </a:r>
                    </a:p>
                  </a:txBody>
                  <a:tcPr/>
                </a:tc>
                <a:extLst>
                  <a:ext uri="{0D108BD9-81ED-4DB2-BD59-A6C34878D82A}">
                    <a16:rowId xmlns:a16="http://schemas.microsoft.com/office/drawing/2014/main" val="4147498142"/>
                  </a:ext>
                </a:extLst>
              </a:tr>
              <a:tr h="370840">
                <a:tc>
                  <a:txBody>
                    <a:bodyPr/>
                    <a:lstStyle/>
                    <a:p>
                      <a:r>
                        <a:rPr lang="en-GB" dirty="0"/>
                        <a:t>St Francis Bridge</a:t>
                      </a:r>
                    </a:p>
                  </a:txBody>
                  <a:tcPr/>
                </a:tc>
                <a:tc>
                  <a:txBody>
                    <a:bodyPr/>
                    <a:lstStyle/>
                    <a:p>
                      <a:pPr algn="ctr"/>
                      <a:r>
                        <a:rPr lang="en-GB" dirty="0"/>
                        <a:t>1.3</a:t>
                      </a:r>
                    </a:p>
                  </a:txBody>
                  <a:tcPr/>
                </a:tc>
                <a:tc>
                  <a:txBody>
                    <a:bodyPr/>
                    <a:lstStyle/>
                    <a:p>
                      <a:pPr algn="ctr"/>
                      <a:r>
                        <a:rPr lang="en-GB" dirty="0"/>
                        <a:t>1.3</a:t>
                      </a:r>
                    </a:p>
                  </a:txBody>
                  <a:tcPr/>
                </a:tc>
                <a:extLst>
                  <a:ext uri="{0D108BD9-81ED-4DB2-BD59-A6C34878D82A}">
                    <a16:rowId xmlns:a16="http://schemas.microsoft.com/office/drawing/2014/main" val="31245994"/>
                  </a:ext>
                </a:extLst>
              </a:tr>
              <a:tr h="370840">
                <a:tc>
                  <a:txBody>
                    <a:bodyPr/>
                    <a:lstStyle/>
                    <a:p>
                      <a:r>
                        <a:rPr lang="en-GB" b="1" dirty="0"/>
                        <a:t>Total Committed</a:t>
                      </a:r>
                    </a:p>
                  </a:txBody>
                  <a:tcPr/>
                </a:tc>
                <a:tc>
                  <a:txBody>
                    <a:bodyPr/>
                    <a:lstStyle/>
                    <a:p>
                      <a:pPr algn="ctr"/>
                      <a:r>
                        <a:rPr lang="en-GB" b="1" dirty="0"/>
                        <a:t>33.5</a:t>
                      </a:r>
                    </a:p>
                  </a:txBody>
                  <a:tcPr/>
                </a:tc>
                <a:tc>
                  <a:txBody>
                    <a:bodyPr/>
                    <a:lstStyle/>
                    <a:p>
                      <a:pPr algn="ctr"/>
                      <a:r>
                        <a:rPr lang="en-GB" b="1" dirty="0">
                          <a:solidFill>
                            <a:srgbClr val="FF0000"/>
                          </a:solidFill>
                          <a:highlight>
                            <a:srgbClr val="FFFF00"/>
                          </a:highlight>
                        </a:rPr>
                        <a:t>8.8</a:t>
                      </a:r>
                    </a:p>
                  </a:txBody>
                  <a:tcPr/>
                </a:tc>
                <a:extLst>
                  <a:ext uri="{0D108BD9-81ED-4DB2-BD59-A6C34878D82A}">
                    <a16:rowId xmlns:a16="http://schemas.microsoft.com/office/drawing/2014/main" val="2199902253"/>
                  </a:ext>
                </a:extLst>
              </a:tr>
              <a:tr h="370840">
                <a:tc>
                  <a:txBody>
                    <a:bodyPr/>
                    <a:lstStyle/>
                    <a:p>
                      <a:endParaRPr lang="en-GB" dirty="0"/>
                    </a:p>
                  </a:txBody>
                  <a:tcPr/>
                </a:tc>
                <a:tc>
                  <a:txBody>
                    <a:bodyPr/>
                    <a:lstStyle/>
                    <a:p>
                      <a:pPr algn="ctr"/>
                      <a:endParaRPr lang="en-GB"/>
                    </a:p>
                  </a:txBody>
                  <a:tcPr/>
                </a:tc>
                <a:tc>
                  <a:txBody>
                    <a:bodyPr/>
                    <a:lstStyle/>
                    <a:p>
                      <a:pPr algn="ctr"/>
                      <a:endParaRPr lang="en-GB" dirty="0"/>
                    </a:p>
                  </a:txBody>
                  <a:tcPr/>
                </a:tc>
                <a:extLst>
                  <a:ext uri="{0D108BD9-81ED-4DB2-BD59-A6C34878D82A}">
                    <a16:rowId xmlns:a16="http://schemas.microsoft.com/office/drawing/2014/main" val="3563515762"/>
                  </a:ext>
                </a:extLst>
              </a:tr>
              <a:tr h="370840">
                <a:tc>
                  <a:txBody>
                    <a:bodyPr/>
                    <a:lstStyle/>
                    <a:p>
                      <a:r>
                        <a:rPr lang="en-GB" dirty="0"/>
                        <a:t>Future Projects </a:t>
                      </a:r>
                    </a:p>
                  </a:txBody>
                  <a:tcPr/>
                </a:tc>
                <a:tc>
                  <a:txBody>
                    <a:bodyPr/>
                    <a:lstStyle/>
                    <a:p>
                      <a:pPr algn="ctr"/>
                      <a:r>
                        <a:rPr lang="en-GB" dirty="0"/>
                        <a:t>74.9</a:t>
                      </a:r>
                    </a:p>
                  </a:txBody>
                  <a:tcPr/>
                </a:tc>
                <a:tc>
                  <a:txBody>
                    <a:bodyPr/>
                    <a:lstStyle/>
                    <a:p>
                      <a:pPr algn="ctr"/>
                      <a:r>
                        <a:rPr lang="en-GB" dirty="0"/>
                        <a:t>25.0</a:t>
                      </a:r>
                    </a:p>
                  </a:txBody>
                  <a:tcPr/>
                </a:tc>
                <a:extLst>
                  <a:ext uri="{0D108BD9-81ED-4DB2-BD59-A6C34878D82A}">
                    <a16:rowId xmlns:a16="http://schemas.microsoft.com/office/drawing/2014/main" val="7457466"/>
                  </a:ext>
                </a:extLst>
              </a:tr>
              <a:tr h="370840">
                <a:tc>
                  <a:txBody>
                    <a:bodyPr/>
                    <a:lstStyle/>
                    <a:p>
                      <a:endParaRPr lang="en-GB" dirty="0"/>
                    </a:p>
                  </a:txBody>
                  <a:tcPr/>
                </a:tc>
                <a:tc>
                  <a:txBody>
                    <a:bodyPr/>
                    <a:lstStyle/>
                    <a:p>
                      <a:pPr algn="ctr"/>
                      <a:endParaRPr lang="en-GB"/>
                    </a:p>
                  </a:txBody>
                  <a:tcPr/>
                </a:tc>
                <a:tc>
                  <a:txBody>
                    <a:bodyPr/>
                    <a:lstStyle/>
                    <a:p>
                      <a:pPr algn="ctr"/>
                      <a:endParaRPr lang="en-GB" dirty="0"/>
                    </a:p>
                  </a:txBody>
                  <a:tcPr/>
                </a:tc>
                <a:extLst>
                  <a:ext uri="{0D108BD9-81ED-4DB2-BD59-A6C34878D82A}">
                    <a16:rowId xmlns:a16="http://schemas.microsoft.com/office/drawing/2014/main" val="2950091953"/>
                  </a:ext>
                </a:extLst>
              </a:tr>
            </a:tbl>
          </a:graphicData>
        </a:graphic>
      </p:graphicFrame>
      <p:sp>
        <p:nvSpPr>
          <p:cNvPr id="6" name="Date Placeholder 5"/>
          <p:cNvSpPr>
            <a:spLocks noGrp="1"/>
          </p:cNvSpPr>
          <p:nvPr>
            <p:ph type="dt" sz="quarter" idx="10"/>
          </p:nvPr>
        </p:nvSpPr>
        <p:spPr/>
        <p:txBody>
          <a:bodyPr/>
          <a:lstStyle/>
          <a:p>
            <a:pPr>
              <a:defRPr/>
            </a:pPr>
            <a:fld id="{CEE7E886-DEEE-4508-95F4-E4772B5CA223}" type="datetime3">
              <a:rPr lang="en-US" smtClean="0"/>
              <a:t>20 July 2020</a:t>
            </a:fld>
            <a:endParaRPr lang="en-IE" dirty="0"/>
          </a:p>
        </p:txBody>
      </p:sp>
      <p:sp>
        <p:nvSpPr>
          <p:cNvPr id="7" name="Slide Number Placeholder 6"/>
          <p:cNvSpPr>
            <a:spLocks noGrp="1"/>
          </p:cNvSpPr>
          <p:nvPr>
            <p:ph type="sldNum" sz="quarter" idx="12"/>
          </p:nvPr>
        </p:nvSpPr>
        <p:spPr/>
        <p:txBody>
          <a:bodyPr/>
          <a:lstStyle/>
          <a:p>
            <a:pPr>
              <a:defRPr/>
            </a:pPr>
            <a:fld id="{34C52E61-7329-4B10-9A2E-FE1888335D23}" type="slidenum">
              <a:rPr lang="en-IE"/>
              <a:pPr>
                <a:defRPr/>
              </a:pPr>
              <a:t>43</a:t>
            </a:fld>
            <a:endParaRPr lang="en-IE" dirty="0"/>
          </a:p>
        </p:txBody>
      </p:sp>
    </p:spTree>
    <p:extLst>
      <p:ext uri="{BB962C8B-B14F-4D97-AF65-F5344CB8AC3E}">
        <p14:creationId xmlns:p14="http://schemas.microsoft.com/office/powerpoint/2010/main" val="25230342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367" y="268950"/>
            <a:ext cx="8229600" cy="1095375"/>
          </a:xfrm>
        </p:spPr>
        <p:txBody>
          <a:bodyPr rtlCol="0">
            <a:noAutofit/>
          </a:bodyPr>
          <a:lstStyle/>
          <a:p>
            <a:pPr>
              <a:defRPr/>
            </a:pPr>
            <a:r>
              <a:rPr lang="en-IE" sz="2800" b="1" dirty="0">
                <a:solidFill>
                  <a:schemeClr val="tx1"/>
                </a:solidFill>
              </a:rPr>
              <a:t>Capital Programme</a:t>
            </a:r>
            <a:endParaRPr lang="en-US" sz="2800" b="1" dirty="0">
              <a:solidFill>
                <a:schemeClr val="tx1"/>
              </a:solidFill>
            </a:endParaRPr>
          </a:p>
        </p:txBody>
      </p:sp>
      <p:sp>
        <p:nvSpPr>
          <p:cNvPr id="3" name="Content Placeholder 2"/>
          <p:cNvSpPr>
            <a:spLocks noGrp="1"/>
          </p:cNvSpPr>
          <p:nvPr>
            <p:ph idx="1"/>
          </p:nvPr>
        </p:nvSpPr>
        <p:spPr>
          <a:xfrm>
            <a:off x="447367" y="1364325"/>
            <a:ext cx="8596668" cy="4584191"/>
          </a:xfrm>
        </p:spPr>
        <p:txBody>
          <a:bodyPr rtlCol="0">
            <a:normAutofit fontScale="92500" lnSpcReduction="20000"/>
          </a:bodyPr>
          <a:lstStyle/>
          <a:p>
            <a:pPr>
              <a:lnSpc>
                <a:spcPct val="120000"/>
              </a:lnSpc>
              <a:buClr>
                <a:schemeClr val="accent6">
                  <a:lumMod val="75000"/>
                </a:schemeClr>
              </a:buClr>
              <a:buFont typeface="Wingdings" pitchFamily="2" charset="2"/>
              <a:buChar char="Ø"/>
              <a:defRPr/>
            </a:pPr>
            <a:r>
              <a:rPr lang="en-IE" dirty="0"/>
              <a:t>Existing Borrowings </a:t>
            </a:r>
          </a:p>
          <a:p>
            <a:pPr lvl="1">
              <a:lnSpc>
                <a:spcPct val="120000"/>
              </a:lnSpc>
              <a:buClr>
                <a:schemeClr val="accent6">
                  <a:lumMod val="75000"/>
                </a:schemeClr>
              </a:buClr>
              <a:buFont typeface="Wingdings" pitchFamily="2" charset="2"/>
              <a:buChar char="Ø"/>
              <a:defRPr/>
            </a:pPr>
            <a:r>
              <a:rPr lang="en-IE" sz="1800" dirty="0"/>
              <a:t>Term Loan at the end of 2019 				€11.7m</a:t>
            </a:r>
          </a:p>
          <a:p>
            <a:pPr lvl="1">
              <a:lnSpc>
                <a:spcPct val="120000"/>
              </a:lnSpc>
              <a:buClr>
                <a:schemeClr val="accent6">
                  <a:lumMod val="75000"/>
                </a:schemeClr>
              </a:buClr>
              <a:buFont typeface="Wingdings" pitchFamily="2" charset="2"/>
              <a:buChar char="Ø"/>
              <a:defRPr/>
            </a:pPr>
            <a:r>
              <a:rPr lang="en-IE" sz="1800" dirty="0"/>
              <a:t>New loan drawn down in 2020				€ 5.0m</a:t>
            </a:r>
          </a:p>
          <a:p>
            <a:pPr lvl="1">
              <a:lnSpc>
                <a:spcPct val="120000"/>
              </a:lnSpc>
              <a:buClr>
                <a:schemeClr val="accent6">
                  <a:lumMod val="75000"/>
                </a:schemeClr>
              </a:buClr>
              <a:buFont typeface="Wingdings" pitchFamily="2" charset="2"/>
              <a:buChar char="Ø"/>
              <a:defRPr/>
            </a:pPr>
            <a:r>
              <a:rPr lang="en-IE" sz="1800" dirty="0"/>
              <a:t>Capital Commitments on completed projects 		€10.3m</a:t>
            </a:r>
          </a:p>
          <a:p>
            <a:pPr lvl="1">
              <a:lnSpc>
                <a:spcPct val="120000"/>
              </a:lnSpc>
              <a:buClr>
                <a:schemeClr val="accent6">
                  <a:lumMod val="75000"/>
                </a:schemeClr>
              </a:buClr>
              <a:buFont typeface="Wingdings" pitchFamily="2" charset="2"/>
              <a:buChar char="Ø"/>
              <a:defRPr/>
            </a:pPr>
            <a:r>
              <a:rPr lang="en-IE" sz="1800" dirty="0"/>
              <a:t>Total Loan liability					€27.0m</a:t>
            </a:r>
          </a:p>
          <a:p>
            <a:pPr lvl="1">
              <a:lnSpc>
                <a:spcPct val="120000"/>
              </a:lnSpc>
              <a:buClr>
                <a:schemeClr val="accent6">
                  <a:lumMod val="75000"/>
                </a:schemeClr>
              </a:buClr>
              <a:buFont typeface="Wingdings" pitchFamily="2" charset="2"/>
              <a:buChar char="Ø"/>
              <a:defRPr/>
            </a:pPr>
            <a:endParaRPr lang="en-IE" sz="1800" dirty="0"/>
          </a:p>
          <a:p>
            <a:pPr lvl="1">
              <a:lnSpc>
                <a:spcPct val="120000"/>
              </a:lnSpc>
              <a:buClr>
                <a:schemeClr val="accent6">
                  <a:lumMod val="75000"/>
                </a:schemeClr>
              </a:buClr>
              <a:buFont typeface="Wingdings" pitchFamily="2" charset="2"/>
              <a:buChar char="Ø"/>
              <a:defRPr/>
            </a:pPr>
            <a:r>
              <a:rPr lang="en-IE" sz="1800" dirty="0"/>
              <a:t>Additional Loan Finance required in 2020/early 2021	€7.5m</a:t>
            </a:r>
          </a:p>
          <a:p>
            <a:pPr lvl="2">
              <a:lnSpc>
                <a:spcPct val="120000"/>
              </a:lnSpc>
              <a:buClr>
                <a:schemeClr val="accent6">
                  <a:lumMod val="75000"/>
                </a:schemeClr>
              </a:buClr>
              <a:buFont typeface="Wingdings" pitchFamily="2" charset="2"/>
              <a:buChar char="Ø"/>
              <a:defRPr/>
            </a:pPr>
            <a:r>
              <a:rPr lang="en-IE" sz="1800" dirty="0"/>
              <a:t>€5M provided for in the 2020 budget.</a:t>
            </a:r>
          </a:p>
          <a:p>
            <a:pPr marL="914400" lvl="2" indent="0">
              <a:lnSpc>
                <a:spcPct val="120000"/>
              </a:lnSpc>
              <a:buClr>
                <a:schemeClr val="accent6">
                  <a:lumMod val="75000"/>
                </a:schemeClr>
              </a:buClr>
              <a:buNone/>
              <a:defRPr/>
            </a:pPr>
            <a:endParaRPr lang="en-IE" sz="1800" dirty="0"/>
          </a:p>
          <a:p>
            <a:pPr lvl="1">
              <a:lnSpc>
                <a:spcPct val="120000"/>
              </a:lnSpc>
              <a:buClr>
                <a:schemeClr val="accent6">
                  <a:lumMod val="75000"/>
                </a:schemeClr>
              </a:buClr>
              <a:buFont typeface="Wingdings" pitchFamily="2" charset="2"/>
              <a:buChar char="Ø"/>
              <a:defRPr/>
            </a:pPr>
            <a:r>
              <a:rPr lang="en-IE" sz="1800" dirty="0"/>
              <a:t>This will bring total borrowings to €35m.</a:t>
            </a:r>
          </a:p>
          <a:p>
            <a:pPr>
              <a:lnSpc>
                <a:spcPct val="120000"/>
              </a:lnSpc>
              <a:buClr>
                <a:schemeClr val="accent6">
                  <a:lumMod val="75000"/>
                </a:schemeClr>
              </a:buClr>
              <a:buFont typeface="Wingdings" pitchFamily="2" charset="2"/>
              <a:buChar char="Ø"/>
              <a:defRPr/>
            </a:pPr>
            <a:r>
              <a:rPr lang="en-IE" dirty="0"/>
              <a:t>CCMA Submission has been made on behalf of  the sector to provide additional grant funding for shovel ready projects. </a:t>
            </a:r>
          </a:p>
          <a:p>
            <a:pPr marL="457200" lvl="1" indent="0">
              <a:lnSpc>
                <a:spcPct val="120000"/>
              </a:lnSpc>
              <a:buClr>
                <a:schemeClr val="accent6">
                  <a:lumMod val="75000"/>
                </a:schemeClr>
              </a:buClr>
              <a:buNone/>
              <a:defRPr/>
            </a:pPr>
            <a:endParaRPr lang="en-IE" sz="1800" dirty="0"/>
          </a:p>
          <a:p>
            <a:pPr lvl="1">
              <a:lnSpc>
                <a:spcPct val="120000"/>
              </a:lnSpc>
              <a:buClr>
                <a:schemeClr val="accent6">
                  <a:lumMod val="75000"/>
                </a:schemeClr>
              </a:buClr>
              <a:buFont typeface="Wingdings" pitchFamily="2" charset="2"/>
              <a:buChar char="Ø"/>
              <a:defRPr/>
            </a:pPr>
            <a:endParaRPr lang="en-IE" sz="1800" dirty="0"/>
          </a:p>
          <a:p>
            <a:pPr lvl="1">
              <a:lnSpc>
                <a:spcPct val="120000"/>
              </a:lnSpc>
              <a:buClr>
                <a:schemeClr val="accent6">
                  <a:lumMod val="75000"/>
                </a:schemeClr>
              </a:buClr>
              <a:buFont typeface="Wingdings" pitchFamily="2" charset="2"/>
              <a:buChar char="Ø"/>
              <a:defRPr/>
            </a:pPr>
            <a:endParaRPr lang="en-IE" sz="1800" dirty="0"/>
          </a:p>
        </p:txBody>
      </p:sp>
      <p:sp>
        <p:nvSpPr>
          <p:cNvPr id="6" name="Date Placeholder 5"/>
          <p:cNvSpPr>
            <a:spLocks noGrp="1"/>
          </p:cNvSpPr>
          <p:nvPr>
            <p:ph type="dt" sz="quarter" idx="10"/>
          </p:nvPr>
        </p:nvSpPr>
        <p:spPr/>
        <p:txBody>
          <a:bodyPr/>
          <a:lstStyle/>
          <a:p>
            <a:pPr>
              <a:defRPr/>
            </a:pPr>
            <a:fld id="{1C4570D9-E467-4D66-AEE9-54EB69831ECC}" type="datetime3">
              <a:rPr lang="en-US" smtClean="0"/>
              <a:t>20 July 2020</a:t>
            </a:fld>
            <a:endParaRPr lang="en-IE" dirty="0"/>
          </a:p>
        </p:txBody>
      </p:sp>
      <p:sp>
        <p:nvSpPr>
          <p:cNvPr id="7" name="Slide Number Placeholder 6"/>
          <p:cNvSpPr>
            <a:spLocks noGrp="1"/>
          </p:cNvSpPr>
          <p:nvPr>
            <p:ph type="sldNum" sz="quarter" idx="12"/>
          </p:nvPr>
        </p:nvSpPr>
        <p:spPr/>
        <p:txBody>
          <a:bodyPr/>
          <a:lstStyle/>
          <a:p>
            <a:pPr>
              <a:defRPr/>
            </a:pPr>
            <a:fld id="{34C52E61-7329-4B10-9A2E-FE1888335D23}" type="slidenum">
              <a:rPr lang="en-IE"/>
              <a:pPr>
                <a:defRPr/>
              </a:pPr>
              <a:t>44</a:t>
            </a:fld>
            <a:endParaRPr lang="en-IE" dirty="0"/>
          </a:p>
        </p:txBody>
      </p:sp>
    </p:spTree>
    <p:extLst>
      <p:ext uri="{BB962C8B-B14F-4D97-AF65-F5344CB8AC3E}">
        <p14:creationId xmlns:p14="http://schemas.microsoft.com/office/powerpoint/2010/main" val="16223365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17755"/>
          </a:xfrm>
        </p:spPr>
        <p:txBody>
          <a:bodyPr rtlCol="0">
            <a:normAutofit fontScale="90000"/>
          </a:bodyPr>
          <a:lstStyle/>
          <a:p>
            <a:pPr>
              <a:defRPr/>
            </a:pPr>
            <a:r>
              <a:rPr lang="en-IE" b="1" dirty="0">
                <a:solidFill>
                  <a:schemeClr val="tx1"/>
                </a:solidFill>
              </a:rPr>
              <a:t>Cash</a:t>
            </a:r>
            <a:br>
              <a:rPr lang="en-IE" dirty="0"/>
            </a:br>
            <a:endParaRPr lang="en-US" dirty="0"/>
          </a:p>
        </p:txBody>
      </p:sp>
      <p:sp>
        <p:nvSpPr>
          <p:cNvPr id="3" name="Content Placeholder 2"/>
          <p:cNvSpPr>
            <a:spLocks noGrp="1"/>
          </p:cNvSpPr>
          <p:nvPr>
            <p:ph idx="1"/>
          </p:nvPr>
        </p:nvSpPr>
        <p:spPr>
          <a:xfrm>
            <a:off x="677334" y="1179871"/>
            <a:ext cx="8596668" cy="4861491"/>
          </a:xfrm>
        </p:spPr>
        <p:txBody>
          <a:bodyPr rtlCol="0">
            <a:normAutofit/>
          </a:bodyPr>
          <a:lstStyle/>
          <a:p>
            <a:pPr>
              <a:lnSpc>
                <a:spcPct val="120000"/>
              </a:lnSpc>
              <a:buClr>
                <a:schemeClr val="accent6">
                  <a:lumMod val="75000"/>
                </a:schemeClr>
              </a:buClr>
              <a:buFont typeface="Wingdings" pitchFamily="2" charset="2"/>
              <a:buChar char="Ø"/>
              <a:defRPr/>
            </a:pPr>
            <a:r>
              <a:rPr lang="en-IE" dirty="0"/>
              <a:t>Key focus on cash collection from all grant sources.</a:t>
            </a:r>
          </a:p>
          <a:p>
            <a:pPr lvl="1">
              <a:lnSpc>
                <a:spcPct val="120000"/>
              </a:lnSpc>
              <a:buClr>
                <a:schemeClr val="accent6">
                  <a:lumMod val="75000"/>
                </a:schemeClr>
              </a:buClr>
              <a:buFont typeface="Wingdings" pitchFamily="2" charset="2"/>
              <a:buChar char="Ø"/>
              <a:defRPr/>
            </a:pPr>
            <a:r>
              <a:rPr lang="en-IE" sz="1800" dirty="0"/>
              <a:t>Government departments have processed grant claims much quicker.</a:t>
            </a:r>
          </a:p>
          <a:p>
            <a:pPr lvl="1">
              <a:lnSpc>
                <a:spcPct val="120000"/>
              </a:lnSpc>
              <a:buClr>
                <a:schemeClr val="accent6">
                  <a:lumMod val="75000"/>
                </a:schemeClr>
              </a:buClr>
              <a:buFont typeface="Wingdings" pitchFamily="2" charset="2"/>
              <a:buChar char="Ø"/>
              <a:defRPr/>
            </a:pPr>
            <a:r>
              <a:rPr lang="en-IE" sz="1800" dirty="0"/>
              <a:t>€4M of LPT allocation paid early, 2/3rds of annual allocation now paid up.</a:t>
            </a:r>
          </a:p>
          <a:p>
            <a:pPr lvl="1">
              <a:lnSpc>
                <a:spcPct val="120000"/>
              </a:lnSpc>
              <a:buClr>
                <a:schemeClr val="accent6">
                  <a:lumMod val="75000"/>
                </a:schemeClr>
              </a:buClr>
              <a:buFont typeface="Wingdings" pitchFamily="2" charset="2"/>
              <a:buChar char="Ø"/>
              <a:defRPr/>
            </a:pPr>
            <a:r>
              <a:rPr lang="en-IE" sz="1800" dirty="0"/>
              <a:t>Increase in the turnaround time on housing grant applications which has made a significant impact on cashflow.</a:t>
            </a:r>
          </a:p>
          <a:p>
            <a:pPr lvl="1">
              <a:lnSpc>
                <a:spcPct val="120000"/>
              </a:lnSpc>
              <a:buClr>
                <a:schemeClr val="accent6">
                  <a:lumMod val="75000"/>
                </a:schemeClr>
              </a:buClr>
              <a:buFont typeface="Wingdings" pitchFamily="2" charset="2"/>
              <a:buChar char="Ø"/>
              <a:defRPr/>
            </a:pPr>
            <a:r>
              <a:rPr lang="en-IE" sz="1800" dirty="0"/>
              <a:t>Council has been able to pay all bills on time since the beginning of the crisis.</a:t>
            </a:r>
          </a:p>
          <a:p>
            <a:pPr lvl="1">
              <a:lnSpc>
                <a:spcPct val="120000"/>
              </a:lnSpc>
              <a:buClr>
                <a:schemeClr val="accent6">
                  <a:lumMod val="75000"/>
                </a:schemeClr>
              </a:buClr>
              <a:buFont typeface="Wingdings" pitchFamily="2" charset="2"/>
              <a:buChar char="Ø"/>
              <a:defRPr/>
            </a:pPr>
            <a:r>
              <a:rPr lang="en-IE" sz="1800" dirty="0"/>
              <a:t>Available cash balance at the end of last week of approx. €7.5m.</a:t>
            </a:r>
          </a:p>
          <a:p>
            <a:pPr lvl="1">
              <a:lnSpc>
                <a:spcPct val="120000"/>
              </a:lnSpc>
              <a:buClr>
                <a:schemeClr val="accent6">
                  <a:lumMod val="75000"/>
                </a:schemeClr>
              </a:buClr>
              <a:buFont typeface="Wingdings" pitchFamily="2" charset="2"/>
              <a:buChar char="Ø"/>
              <a:defRPr/>
            </a:pPr>
            <a:r>
              <a:rPr lang="en-IE" sz="1800" dirty="0"/>
              <a:t>Overdraft facility has been increased from €13m to €20m in March.</a:t>
            </a:r>
          </a:p>
          <a:p>
            <a:pPr lvl="2">
              <a:lnSpc>
                <a:spcPct val="120000"/>
              </a:lnSpc>
              <a:buClr>
                <a:schemeClr val="accent6">
                  <a:lumMod val="75000"/>
                </a:schemeClr>
              </a:buClr>
              <a:buFont typeface="Wingdings" pitchFamily="2" charset="2"/>
              <a:buChar char="Ø"/>
              <a:defRPr/>
            </a:pPr>
            <a:r>
              <a:rPr lang="en-IE" sz="1800" dirty="0"/>
              <a:t>Overdraft is only for working capital purposes.</a:t>
            </a:r>
          </a:p>
          <a:p>
            <a:pPr lvl="2">
              <a:lnSpc>
                <a:spcPct val="120000"/>
              </a:lnSpc>
              <a:buClr>
                <a:schemeClr val="accent6">
                  <a:lumMod val="75000"/>
                </a:schemeClr>
              </a:buClr>
              <a:buFont typeface="Wingdings" pitchFamily="2" charset="2"/>
              <a:buChar char="Ø"/>
              <a:defRPr/>
            </a:pPr>
            <a:r>
              <a:rPr lang="en-IE" sz="1800" dirty="0"/>
              <a:t>The temporary increase is purely an emergency measure.</a:t>
            </a:r>
          </a:p>
          <a:p>
            <a:pPr>
              <a:lnSpc>
                <a:spcPct val="120000"/>
              </a:lnSpc>
              <a:buClr>
                <a:schemeClr val="accent6">
                  <a:lumMod val="75000"/>
                </a:schemeClr>
              </a:buClr>
              <a:buFont typeface="Wingdings" pitchFamily="2" charset="2"/>
              <a:buChar char="Ø"/>
              <a:defRPr/>
            </a:pPr>
            <a:endParaRPr lang="en-IE" sz="1900" dirty="0"/>
          </a:p>
          <a:p>
            <a:pPr>
              <a:lnSpc>
                <a:spcPct val="120000"/>
              </a:lnSpc>
              <a:buClr>
                <a:schemeClr val="accent6">
                  <a:lumMod val="75000"/>
                </a:schemeClr>
              </a:buClr>
              <a:buFont typeface="Wingdings" pitchFamily="2" charset="2"/>
              <a:buChar char="Ø"/>
              <a:defRPr/>
            </a:pPr>
            <a:endParaRPr lang="en-IE" sz="1900" dirty="0"/>
          </a:p>
          <a:p>
            <a:pPr>
              <a:lnSpc>
                <a:spcPct val="120000"/>
              </a:lnSpc>
              <a:buClr>
                <a:schemeClr val="accent6">
                  <a:lumMod val="75000"/>
                </a:schemeClr>
              </a:buClr>
              <a:buFont typeface="Wingdings" pitchFamily="2" charset="2"/>
              <a:buChar char="Ø"/>
              <a:defRPr/>
            </a:pPr>
            <a:endParaRPr lang="en-IE" sz="1900" dirty="0"/>
          </a:p>
        </p:txBody>
      </p:sp>
      <p:sp>
        <p:nvSpPr>
          <p:cNvPr id="6" name="Date Placeholder 5"/>
          <p:cNvSpPr>
            <a:spLocks noGrp="1"/>
          </p:cNvSpPr>
          <p:nvPr>
            <p:ph type="dt" sz="quarter" idx="10"/>
          </p:nvPr>
        </p:nvSpPr>
        <p:spPr/>
        <p:txBody>
          <a:bodyPr/>
          <a:lstStyle/>
          <a:p>
            <a:pPr>
              <a:defRPr/>
            </a:pPr>
            <a:fld id="{CF8ADA23-4EF6-4207-BF72-20DD2B0CD2CA}" type="datetime3">
              <a:rPr lang="en-US" smtClean="0"/>
              <a:t>20 July 2020</a:t>
            </a:fld>
            <a:endParaRPr lang="en-IE" dirty="0"/>
          </a:p>
        </p:txBody>
      </p:sp>
      <p:sp>
        <p:nvSpPr>
          <p:cNvPr id="7" name="Slide Number Placeholder 6"/>
          <p:cNvSpPr>
            <a:spLocks noGrp="1"/>
          </p:cNvSpPr>
          <p:nvPr>
            <p:ph type="sldNum" sz="quarter" idx="12"/>
          </p:nvPr>
        </p:nvSpPr>
        <p:spPr/>
        <p:txBody>
          <a:bodyPr/>
          <a:lstStyle/>
          <a:p>
            <a:pPr>
              <a:defRPr/>
            </a:pPr>
            <a:fld id="{34C52E61-7329-4B10-9A2E-FE1888335D23}" type="slidenum">
              <a:rPr lang="en-IE"/>
              <a:pPr>
                <a:defRPr/>
              </a:pPr>
              <a:t>45</a:t>
            </a:fld>
            <a:endParaRPr lang="en-IE" dirty="0"/>
          </a:p>
        </p:txBody>
      </p:sp>
    </p:spTree>
    <p:extLst>
      <p:ext uri="{BB962C8B-B14F-4D97-AF65-F5344CB8AC3E}">
        <p14:creationId xmlns:p14="http://schemas.microsoft.com/office/powerpoint/2010/main" val="606885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063" y="306783"/>
            <a:ext cx="8229600" cy="850106"/>
          </a:xfrm>
        </p:spPr>
        <p:txBody>
          <a:bodyPr rtlCol="0">
            <a:noAutofit/>
          </a:bodyPr>
          <a:lstStyle/>
          <a:p>
            <a:pPr>
              <a:defRPr/>
            </a:pPr>
            <a:r>
              <a:rPr lang="en-IE" sz="2800" b="1" dirty="0">
                <a:solidFill>
                  <a:schemeClr val="tx1"/>
                </a:solidFill>
              </a:rPr>
              <a:t>Summary	</a:t>
            </a:r>
            <a:endParaRPr lang="en-US" sz="2800" b="1" dirty="0">
              <a:solidFill>
                <a:schemeClr val="tx1"/>
              </a:solidFill>
            </a:endParaRPr>
          </a:p>
        </p:txBody>
      </p:sp>
      <p:sp>
        <p:nvSpPr>
          <p:cNvPr id="3" name="Content Placeholder 2"/>
          <p:cNvSpPr>
            <a:spLocks noGrp="1"/>
          </p:cNvSpPr>
          <p:nvPr>
            <p:ph idx="1"/>
          </p:nvPr>
        </p:nvSpPr>
        <p:spPr>
          <a:xfrm>
            <a:off x="585019" y="1098416"/>
            <a:ext cx="8229600" cy="5528526"/>
          </a:xfrm>
        </p:spPr>
        <p:txBody>
          <a:bodyPr rtlCol="0">
            <a:normAutofit/>
          </a:bodyPr>
          <a:lstStyle/>
          <a:p>
            <a:pPr>
              <a:lnSpc>
                <a:spcPct val="120000"/>
              </a:lnSpc>
              <a:buClr>
                <a:schemeClr val="accent6">
                  <a:lumMod val="75000"/>
                </a:schemeClr>
              </a:buClr>
              <a:buFont typeface="Wingdings" pitchFamily="2" charset="2"/>
              <a:buChar char="Ø"/>
              <a:defRPr/>
            </a:pPr>
            <a:r>
              <a:rPr lang="en-IE" dirty="0"/>
              <a:t>Council facing significant income reduction for 2020.</a:t>
            </a:r>
          </a:p>
          <a:p>
            <a:pPr lvl="2">
              <a:lnSpc>
                <a:spcPct val="120000"/>
              </a:lnSpc>
              <a:buClr>
                <a:schemeClr val="accent6">
                  <a:lumMod val="75000"/>
                </a:schemeClr>
              </a:buClr>
              <a:buFont typeface="Wingdings" pitchFamily="2" charset="2"/>
              <a:buChar char="Ø"/>
              <a:defRPr/>
            </a:pPr>
            <a:r>
              <a:rPr lang="en-IE" sz="1800" dirty="0"/>
              <a:t>Currently estimated at €7.9m.</a:t>
            </a:r>
          </a:p>
          <a:p>
            <a:pPr>
              <a:lnSpc>
                <a:spcPct val="120000"/>
              </a:lnSpc>
              <a:buClr>
                <a:schemeClr val="accent6">
                  <a:lumMod val="75000"/>
                </a:schemeClr>
              </a:buClr>
              <a:buFont typeface="Wingdings" pitchFamily="2" charset="2"/>
              <a:buChar char="Ø"/>
              <a:defRPr/>
            </a:pPr>
            <a:r>
              <a:rPr lang="en-IE" dirty="0"/>
              <a:t>Still a high degree of uncertainty for businesses.</a:t>
            </a:r>
          </a:p>
          <a:p>
            <a:pPr>
              <a:lnSpc>
                <a:spcPct val="120000"/>
              </a:lnSpc>
              <a:buClr>
                <a:schemeClr val="accent6">
                  <a:lumMod val="75000"/>
                </a:schemeClr>
              </a:buClr>
              <a:buFont typeface="Wingdings" pitchFamily="2" charset="2"/>
              <a:buChar char="Ø"/>
              <a:defRPr/>
            </a:pPr>
            <a:r>
              <a:rPr lang="en-IE" dirty="0"/>
              <a:t>More Government support is needed for the LG sector.</a:t>
            </a:r>
          </a:p>
          <a:p>
            <a:pPr>
              <a:lnSpc>
                <a:spcPct val="120000"/>
              </a:lnSpc>
              <a:buClr>
                <a:schemeClr val="accent6">
                  <a:lumMod val="75000"/>
                </a:schemeClr>
              </a:buClr>
              <a:buFont typeface="Wingdings" pitchFamily="2" charset="2"/>
              <a:buChar char="Ø"/>
              <a:defRPr/>
            </a:pPr>
            <a:r>
              <a:rPr lang="en-IE" dirty="0"/>
              <a:t>Need to source additional grant funding to deliver on planned capital projects.</a:t>
            </a:r>
          </a:p>
          <a:p>
            <a:pPr>
              <a:lnSpc>
                <a:spcPct val="120000"/>
              </a:lnSpc>
              <a:buClr>
                <a:schemeClr val="accent6">
                  <a:lumMod val="75000"/>
                </a:schemeClr>
              </a:buClr>
              <a:buFont typeface="Wingdings" pitchFamily="2" charset="2"/>
              <a:buChar char="Ø"/>
              <a:defRPr/>
            </a:pPr>
            <a:r>
              <a:rPr lang="en-IE" dirty="0"/>
              <a:t>We must proactively manage the situation we find ourselves in.</a:t>
            </a:r>
          </a:p>
          <a:p>
            <a:pPr lvl="1">
              <a:lnSpc>
                <a:spcPct val="120000"/>
              </a:lnSpc>
              <a:buClr>
                <a:schemeClr val="accent6">
                  <a:lumMod val="75000"/>
                </a:schemeClr>
              </a:buClr>
              <a:buFont typeface="Wingdings" pitchFamily="2" charset="2"/>
              <a:buChar char="Ø"/>
              <a:defRPr/>
            </a:pPr>
            <a:r>
              <a:rPr lang="en-IE" sz="1800" dirty="0"/>
              <a:t>Doing nothing is not an option.</a:t>
            </a:r>
          </a:p>
        </p:txBody>
      </p:sp>
      <p:sp>
        <p:nvSpPr>
          <p:cNvPr id="6" name="Date Placeholder 5"/>
          <p:cNvSpPr>
            <a:spLocks noGrp="1"/>
          </p:cNvSpPr>
          <p:nvPr>
            <p:ph type="dt" sz="quarter" idx="10"/>
          </p:nvPr>
        </p:nvSpPr>
        <p:spPr/>
        <p:txBody>
          <a:bodyPr/>
          <a:lstStyle/>
          <a:p>
            <a:pPr>
              <a:defRPr/>
            </a:pPr>
            <a:fld id="{4A5EE5A9-1FAD-48D2-BB50-7B61D9D46AB7}" type="datetime3">
              <a:rPr lang="en-US" smtClean="0"/>
              <a:t>20 July 2020</a:t>
            </a:fld>
            <a:endParaRPr lang="en-IE" dirty="0"/>
          </a:p>
        </p:txBody>
      </p:sp>
      <p:sp>
        <p:nvSpPr>
          <p:cNvPr id="7" name="Slide Number Placeholder 6"/>
          <p:cNvSpPr>
            <a:spLocks noGrp="1"/>
          </p:cNvSpPr>
          <p:nvPr>
            <p:ph type="sldNum" sz="quarter" idx="12"/>
          </p:nvPr>
        </p:nvSpPr>
        <p:spPr/>
        <p:txBody>
          <a:bodyPr/>
          <a:lstStyle/>
          <a:p>
            <a:pPr>
              <a:defRPr/>
            </a:pPr>
            <a:fld id="{34C52E61-7329-4B10-9A2E-FE1888335D23}" type="slidenum">
              <a:rPr lang="en-IE"/>
              <a:pPr>
                <a:defRPr/>
              </a:pPr>
              <a:t>46</a:t>
            </a:fld>
            <a:endParaRPr lang="en-IE" dirty="0"/>
          </a:p>
        </p:txBody>
      </p:sp>
    </p:spTree>
    <p:extLst>
      <p:ext uri="{BB962C8B-B14F-4D97-AF65-F5344CB8AC3E}">
        <p14:creationId xmlns:p14="http://schemas.microsoft.com/office/powerpoint/2010/main" val="2377495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08B08-AE45-4684-83CB-708DC1FEF358}"/>
              </a:ext>
            </a:extLst>
          </p:cNvPr>
          <p:cNvSpPr>
            <a:spLocks noGrp="1"/>
          </p:cNvSpPr>
          <p:nvPr>
            <p:ph type="title"/>
          </p:nvPr>
        </p:nvSpPr>
        <p:spPr/>
        <p:txBody>
          <a:bodyPr/>
          <a:lstStyle/>
          <a:p>
            <a:r>
              <a:rPr lang="en-GB" dirty="0"/>
              <a:t>Post 18</a:t>
            </a:r>
            <a:r>
              <a:rPr lang="en-GB" baseline="30000" dirty="0"/>
              <a:t>th</a:t>
            </a:r>
            <a:r>
              <a:rPr lang="en-GB" dirty="0"/>
              <a:t> May, 2020</a:t>
            </a:r>
            <a:endParaRPr lang="en-IE" dirty="0"/>
          </a:p>
        </p:txBody>
      </p:sp>
      <p:sp>
        <p:nvSpPr>
          <p:cNvPr id="3" name="Content Placeholder 2">
            <a:extLst>
              <a:ext uri="{FF2B5EF4-FFF2-40B4-BE49-F238E27FC236}">
                <a16:creationId xmlns:a16="http://schemas.microsoft.com/office/drawing/2014/main" id="{5FDDF1C4-83BB-4717-AF99-A6BE31E92D45}"/>
              </a:ext>
            </a:extLst>
          </p:cNvPr>
          <p:cNvSpPr>
            <a:spLocks noGrp="1"/>
          </p:cNvSpPr>
          <p:nvPr>
            <p:ph idx="1"/>
          </p:nvPr>
        </p:nvSpPr>
        <p:spPr>
          <a:xfrm>
            <a:off x="677334" y="1770077"/>
            <a:ext cx="8596668" cy="4271285"/>
          </a:xfrm>
        </p:spPr>
        <p:txBody>
          <a:bodyPr>
            <a:normAutofit fontScale="92500" lnSpcReduction="10000"/>
          </a:bodyPr>
          <a:lstStyle/>
          <a:p>
            <a:r>
              <a:rPr lang="en-GB" sz="2000" dirty="0"/>
              <a:t>Induction for all staff – conducted by line managers </a:t>
            </a:r>
          </a:p>
          <a:p>
            <a:r>
              <a:rPr lang="en-GB" sz="2000" dirty="0"/>
              <a:t>All staff completed Return to Work Form</a:t>
            </a:r>
          </a:p>
          <a:p>
            <a:r>
              <a:rPr lang="en-GB" sz="2000" dirty="0"/>
              <a:t>Standard Operation Guidance for all operations functions</a:t>
            </a:r>
          </a:p>
          <a:p>
            <a:r>
              <a:rPr lang="en-GB" sz="2000" dirty="0"/>
              <a:t>Social distancing paramount and good hand washing hygiene, sneezing and coughing etiquette  </a:t>
            </a:r>
          </a:p>
          <a:p>
            <a:r>
              <a:rPr lang="en-GB" sz="2000" dirty="0"/>
              <a:t>Changes to office layouts</a:t>
            </a:r>
          </a:p>
          <a:p>
            <a:r>
              <a:rPr lang="en-GB" sz="2000" dirty="0"/>
              <a:t>COVID-19 Risk assessment</a:t>
            </a:r>
          </a:p>
          <a:p>
            <a:r>
              <a:rPr lang="en-GB" sz="2000" dirty="0"/>
              <a:t>Line managers to ensure that all guidance is adhered to </a:t>
            </a:r>
          </a:p>
          <a:p>
            <a:r>
              <a:rPr lang="en-GB" sz="2000" dirty="0"/>
              <a:t>COVID-19 Compliance Officers appointed to review service areas</a:t>
            </a:r>
          </a:p>
          <a:p>
            <a:r>
              <a:rPr lang="en-GB" sz="2000" dirty="0"/>
              <a:t>Local safety representatives in each area to raise concerns of staff also</a:t>
            </a:r>
          </a:p>
          <a:p>
            <a:r>
              <a:rPr lang="en-GB" sz="2000" dirty="0"/>
              <a:t>Engagement Unions and Management</a:t>
            </a:r>
          </a:p>
          <a:p>
            <a:endParaRPr lang="en-IE" dirty="0"/>
          </a:p>
        </p:txBody>
      </p:sp>
    </p:spTree>
    <p:extLst>
      <p:ext uri="{BB962C8B-B14F-4D97-AF65-F5344CB8AC3E}">
        <p14:creationId xmlns:p14="http://schemas.microsoft.com/office/powerpoint/2010/main" val="899660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D323A-61F8-4DEF-9F68-885ACD5CCC01}"/>
              </a:ext>
            </a:extLst>
          </p:cNvPr>
          <p:cNvSpPr>
            <a:spLocks noGrp="1"/>
          </p:cNvSpPr>
          <p:nvPr>
            <p:ph type="title"/>
          </p:nvPr>
        </p:nvSpPr>
        <p:spPr/>
        <p:txBody>
          <a:bodyPr/>
          <a:lstStyle/>
          <a:p>
            <a:r>
              <a:rPr lang="en-IE" dirty="0"/>
              <a:t>New Working Arrangements post 18</a:t>
            </a:r>
            <a:r>
              <a:rPr lang="en-IE" baseline="30000" dirty="0"/>
              <a:t>th</a:t>
            </a:r>
            <a:r>
              <a:rPr lang="en-IE" dirty="0"/>
              <a:t> May</a:t>
            </a:r>
          </a:p>
        </p:txBody>
      </p:sp>
      <p:sp>
        <p:nvSpPr>
          <p:cNvPr id="3" name="Content Placeholder 2">
            <a:extLst>
              <a:ext uri="{FF2B5EF4-FFF2-40B4-BE49-F238E27FC236}">
                <a16:creationId xmlns:a16="http://schemas.microsoft.com/office/drawing/2014/main" id="{B2C7B562-9844-4C7A-97A8-914F65939654}"/>
              </a:ext>
            </a:extLst>
          </p:cNvPr>
          <p:cNvSpPr>
            <a:spLocks noGrp="1"/>
          </p:cNvSpPr>
          <p:nvPr>
            <p:ph idx="1"/>
          </p:nvPr>
        </p:nvSpPr>
        <p:spPr>
          <a:xfrm>
            <a:off x="677334" y="1930401"/>
            <a:ext cx="8596668" cy="4110962"/>
          </a:xfrm>
        </p:spPr>
        <p:txBody>
          <a:bodyPr>
            <a:normAutofit fontScale="92500" lnSpcReduction="20000"/>
          </a:bodyPr>
          <a:lstStyle/>
          <a:p>
            <a:endParaRPr lang="en-IE" sz="2000" dirty="0"/>
          </a:p>
          <a:p>
            <a:r>
              <a:rPr lang="en-IE" sz="2000" dirty="0"/>
              <a:t>Remote working  available for staff and those who can work from home to remain so for present</a:t>
            </a:r>
          </a:p>
          <a:p>
            <a:r>
              <a:rPr lang="en-IE" sz="2000" dirty="0"/>
              <a:t>Rota for Office Work with extended working days to facilitate social distancing</a:t>
            </a:r>
          </a:p>
          <a:p>
            <a:r>
              <a:rPr lang="en-IE" sz="2000" dirty="0"/>
              <a:t>Continue to offer services to customers on-line, email or by phone</a:t>
            </a:r>
          </a:p>
          <a:p>
            <a:r>
              <a:rPr lang="en-IE" sz="2000" dirty="0"/>
              <a:t>Return to work under new procedures – standard operating guidance and compliance check for adherence to public health requirements</a:t>
            </a:r>
          </a:p>
          <a:p>
            <a:r>
              <a:rPr lang="en-IE" sz="2000" dirty="0"/>
              <a:t>Water had additional complication of drought conditions for a 3 month period </a:t>
            </a:r>
            <a:r>
              <a:rPr lang="en-GB" sz="2000" dirty="0"/>
              <a:t>Significant issue with supplies due to drought – driest May since 1850, restrictions now lifted</a:t>
            </a:r>
          </a:p>
          <a:p>
            <a:r>
              <a:rPr lang="en-GB" sz="2000" dirty="0"/>
              <a:t>Recent rain has helped along with the work of our find and fix and water conservation crews</a:t>
            </a:r>
          </a:p>
          <a:p>
            <a:pPr marL="0" indent="0">
              <a:buNone/>
            </a:pPr>
            <a:endParaRPr lang="en-IE" sz="2000" dirty="0"/>
          </a:p>
          <a:p>
            <a:endParaRPr lang="en-IE" dirty="0"/>
          </a:p>
        </p:txBody>
      </p:sp>
    </p:spTree>
    <p:extLst>
      <p:ext uri="{BB962C8B-B14F-4D97-AF65-F5344CB8AC3E}">
        <p14:creationId xmlns:p14="http://schemas.microsoft.com/office/powerpoint/2010/main" val="1316632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9BA86-3939-4907-94BC-902329807340}"/>
              </a:ext>
            </a:extLst>
          </p:cNvPr>
          <p:cNvSpPr>
            <a:spLocks noGrp="1"/>
          </p:cNvSpPr>
          <p:nvPr>
            <p:ph type="title"/>
          </p:nvPr>
        </p:nvSpPr>
        <p:spPr>
          <a:xfrm>
            <a:off x="677334" y="609600"/>
            <a:ext cx="8596668" cy="715861"/>
          </a:xfrm>
        </p:spPr>
        <p:txBody>
          <a:bodyPr>
            <a:normAutofit fontScale="90000"/>
          </a:bodyPr>
          <a:lstStyle/>
          <a:p>
            <a:r>
              <a:rPr lang="en-IE" dirty="0"/>
              <a:t>Housing - </a:t>
            </a:r>
            <a:r>
              <a:rPr lang="en-US" b="1" dirty="0"/>
              <a:t>Covid19 Challenges:</a:t>
            </a:r>
            <a:br>
              <a:rPr lang="en-US" b="1" dirty="0"/>
            </a:br>
            <a:br>
              <a:rPr lang="en-IE" sz="1600" dirty="0"/>
            </a:br>
            <a:endParaRPr lang="en-IE" dirty="0"/>
          </a:p>
        </p:txBody>
      </p:sp>
      <p:sp>
        <p:nvSpPr>
          <p:cNvPr id="3" name="Content Placeholder 2">
            <a:extLst>
              <a:ext uri="{FF2B5EF4-FFF2-40B4-BE49-F238E27FC236}">
                <a16:creationId xmlns:a16="http://schemas.microsoft.com/office/drawing/2014/main" id="{4D02F24B-E08B-4907-AB87-9615E646F772}"/>
              </a:ext>
            </a:extLst>
          </p:cNvPr>
          <p:cNvSpPr>
            <a:spLocks noGrp="1"/>
          </p:cNvSpPr>
          <p:nvPr>
            <p:ph idx="1"/>
          </p:nvPr>
        </p:nvSpPr>
        <p:spPr>
          <a:xfrm>
            <a:off x="677334" y="1166070"/>
            <a:ext cx="8596668" cy="5553511"/>
          </a:xfrm>
        </p:spPr>
        <p:txBody>
          <a:bodyPr>
            <a:normAutofit/>
          </a:bodyPr>
          <a:lstStyle/>
          <a:p>
            <a:pPr>
              <a:buFont typeface="Wingdings" panose="05000000000000000000" pitchFamily="2" charset="2"/>
              <a:buChar char="v"/>
            </a:pPr>
            <a:r>
              <a:rPr lang="en-IE" i="1" dirty="0">
                <a:solidFill>
                  <a:schemeClr val="tx1"/>
                </a:solidFill>
              </a:rPr>
              <a:t>All applications for all services accepted. Desktop assessments were carried out where possible. </a:t>
            </a:r>
          </a:p>
          <a:p>
            <a:pPr>
              <a:buFont typeface="Wingdings" panose="05000000000000000000" pitchFamily="2" charset="2"/>
              <a:buChar char="v"/>
            </a:pPr>
            <a:r>
              <a:rPr lang="en-IE" i="1" dirty="0">
                <a:solidFill>
                  <a:schemeClr val="tx1"/>
                </a:solidFill>
              </a:rPr>
              <a:t>Appointments available for face to face meetings</a:t>
            </a:r>
          </a:p>
          <a:p>
            <a:pPr>
              <a:buFont typeface="Wingdings" panose="05000000000000000000" pitchFamily="2" charset="2"/>
              <a:buChar char="v"/>
            </a:pPr>
            <a:r>
              <a:rPr lang="en-IE" i="1" dirty="0">
                <a:solidFill>
                  <a:schemeClr val="tx1"/>
                </a:solidFill>
              </a:rPr>
              <a:t>Homeless assessments continued. Emergency accommodation provided.</a:t>
            </a:r>
          </a:p>
          <a:p>
            <a:pPr>
              <a:buFont typeface="Wingdings" panose="05000000000000000000" pitchFamily="2" charset="2"/>
              <a:buChar char="v"/>
            </a:pPr>
            <a:r>
              <a:rPr lang="en-IE" i="1" dirty="0">
                <a:solidFill>
                  <a:schemeClr val="tx1"/>
                </a:solidFill>
              </a:rPr>
              <a:t>All rent assessments carried out on those in receipt of COVID </a:t>
            </a:r>
            <a:r>
              <a:rPr lang="en-IE" i="1" dirty="0" err="1">
                <a:solidFill>
                  <a:schemeClr val="tx1"/>
                </a:solidFill>
              </a:rPr>
              <a:t>payment.Activity</a:t>
            </a:r>
            <a:r>
              <a:rPr lang="en-IE" i="1" dirty="0">
                <a:solidFill>
                  <a:schemeClr val="tx1"/>
                </a:solidFill>
              </a:rPr>
              <a:t> resumed post 18</a:t>
            </a:r>
            <a:r>
              <a:rPr lang="en-IE" i="1" baseline="30000" dirty="0">
                <a:solidFill>
                  <a:schemeClr val="tx1"/>
                </a:solidFill>
              </a:rPr>
              <a:t>th</a:t>
            </a:r>
            <a:r>
              <a:rPr lang="en-IE" i="1" dirty="0">
                <a:solidFill>
                  <a:schemeClr val="tx1"/>
                </a:solidFill>
              </a:rPr>
              <a:t> May on construction sites.</a:t>
            </a:r>
          </a:p>
          <a:p>
            <a:pPr>
              <a:buFont typeface="Wingdings" panose="05000000000000000000" pitchFamily="2" charset="2"/>
              <a:buChar char="v"/>
            </a:pPr>
            <a:r>
              <a:rPr lang="en-IE" i="1" dirty="0">
                <a:solidFill>
                  <a:schemeClr val="tx1"/>
                </a:solidFill>
              </a:rPr>
              <a:t>Backlog of works on housing grant works after the restrictions lifted.</a:t>
            </a:r>
          </a:p>
          <a:p>
            <a:pPr>
              <a:buFont typeface="Wingdings" panose="05000000000000000000" pitchFamily="2" charset="2"/>
              <a:buChar char="v"/>
            </a:pPr>
            <a:r>
              <a:rPr lang="en-IE" i="1" dirty="0">
                <a:solidFill>
                  <a:schemeClr val="tx1"/>
                </a:solidFill>
              </a:rPr>
              <a:t>Occupational Therapists were unable to carry out assessments during restrictions. They are now resuming work but they will need to follow restrictions/guidelines from HSE.</a:t>
            </a:r>
          </a:p>
          <a:p>
            <a:pPr marL="0" indent="0">
              <a:buNone/>
            </a:pPr>
            <a:r>
              <a:rPr lang="en-IE" sz="1400" i="1" dirty="0">
                <a:solidFill>
                  <a:schemeClr val="tx1"/>
                </a:solidFill>
              </a:rPr>
              <a:t>                     </a:t>
            </a:r>
            <a:r>
              <a:rPr lang="en-IE" sz="1200" i="1" dirty="0">
                <a:solidFill>
                  <a:schemeClr val="tx1"/>
                </a:solidFill>
              </a:rPr>
              <a:t>Hoban Park Callan                                                                </a:t>
            </a:r>
            <a:r>
              <a:rPr lang="en-IE" sz="1200" i="1" dirty="0" err="1">
                <a:solidFill>
                  <a:schemeClr val="tx1"/>
                </a:solidFill>
              </a:rPr>
              <a:t>Breaghagh</a:t>
            </a:r>
            <a:r>
              <a:rPr lang="en-IE" sz="1200" i="1" dirty="0">
                <a:solidFill>
                  <a:schemeClr val="tx1"/>
                </a:solidFill>
              </a:rPr>
              <a:t> Place </a:t>
            </a:r>
            <a:r>
              <a:rPr lang="en-IE" sz="1200" i="1" dirty="0" err="1">
                <a:solidFill>
                  <a:schemeClr val="tx1"/>
                </a:solidFill>
              </a:rPr>
              <a:t>Piltown</a:t>
            </a:r>
            <a:r>
              <a:rPr lang="en-IE" sz="1200" i="1" dirty="0">
                <a:solidFill>
                  <a:schemeClr val="tx1"/>
                </a:solidFill>
              </a:rPr>
              <a:t> </a:t>
            </a:r>
            <a:br>
              <a:rPr lang="en-IE" sz="1200" i="1" dirty="0">
                <a:solidFill>
                  <a:schemeClr val="tx1"/>
                </a:solidFill>
              </a:rPr>
            </a:br>
            <a:br>
              <a:rPr lang="en-IE" sz="1200" i="1" dirty="0">
                <a:solidFill>
                  <a:schemeClr val="tx1"/>
                </a:solidFill>
              </a:rPr>
            </a:br>
            <a:br>
              <a:rPr lang="en-IE" i="1" dirty="0">
                <a:solidFill>
                  <a:schemeClr val="tx1"/>
                </a:solidFill>
              </a:rPr>
            </a:br>
            <a:endParaRPr lang="en-IE" dirty="0"/>
          </a:p>
        </p:txBody>
      </p:sp>
      <p:pic>
        <p:nvPicPr>
          <p:cNvPr id="4" name="Content Placeholder 5">
            <a:extLst>
              <a:ext uri="{FF2B5EF4-FFF2-40B4-BE49-F238E27FC236}">
                <a16:creationId xmlns:a16="http://schemas.microsoft.com/office/drawing/2014/main" id="{C7D34645-C787-4151-92AF-0CCFD354E282}"/>
              </a:ext>
            </a:extLst>
          </p:cNvPr>
          <p:cNvPicPr>
            <a:picLocks/>
          </p:cNvPicPr>
          <p:nvPr/>
        </p:nvPicPr>
        <p:blipFill rotWithShape="1">
          <a:blip r:embed="rId2" cstate="print">
            <a:extLst>
              <a:ext uri="{28A0092B-C50C-407E-A947-70E740481C1C}">
                <a14:useLocalDpi xmlns:a14="http://schemas.microsoft.com/office/drawing/2010/main" val="0"/>
              </a:ext>
            </a:extLst>
          </a:blip>
          <a:srcRect l="4653"/>
          <a:stretch/>
        </p:blipFill>
        <p:spPr bwMode="auto">
          <a:xfrm>
            <a:off x="1107347" y="4941117"/>
            <a:ext cx="3265991" cy="1640100"/>
          </a:xfrm>
          <a:prstGeom prst="rect">
            <a:avLst/>
          </a:prstGeom>
          <a:ln>
            <a:noFill/>
          </a:ln>
          <a:extLst>
            <a:ext uri="{53640926-AAD7-44D8-BBD7-CCE9431645EC}">
              <a14:shadowObscured xmlns:a14="http://schemas.microsoft.com/office/drawing/2010/main"/>
            </a:ext>
          </a:extLst>
        </p:spPr>
      </p:pic>
      <p:pic>
        <p:nvPicPr>
          <p:cNvPr id="5" name="Content Placeholder 4">
            <a:extLst>
              <a:ext uri="{FF2B5EF4-FFF2-40B4-BE49-F238E27FC236}">
                <a16:creationId xmlns:a16="http://schemas.microsoft.com/office/drawing/2014/main" id="{B7FC965F-1108-4E10-8D4F-FFD3FDF28FFF}"/>
              </a:ext>
            </a:extLst>
          </p:cNvPr>
          <p:cNvPicPr>
            <a:picLocks/>
          </p:cNvPicPr>
          <p:nvPr/>
        </p:nvPicPr>
        <p:blipFill rotWithShape="1">
          <a:blip r:embed="rId3" cstate="print">
            <a:extLst>
              <a:ext uri="{28A0092B-C50C-407E-A947-70E740481C1C}">
                <a14:useLocalDpi xmlns:a14="http://schemas.microsoft.com/office/drawing/2010/main" val="0"/>
              </a:ext>
            </a:extLst>
          </a:blip>
          <a:srcRect l="1163" t="10859" r="-1163" b="24814"/>
          <a:stretch/>
        </p:blipFill>
        <p:spPr bwMode="auto">
          <a:xfrm>
            <a:off x="5071200" y="4941117"/>
            <a:ext cx="3936076" cy="18414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80702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CEBF9-C594-4121-9C91-D912C4D17E4C}"/>
              </a:ext>
            </a:extLst>
          </p:cNvPr>
          <p:cNvSpPr>
            <a:spLocks noGrp="1"/>
          </p:cNvSpPr>
          <p:nvPr>
            <p:ph type="title"/>
          </p:nvPr>
        </p:nvSpPr>
        <p:spPr>
          <a:xfrm>
            <a:off x="677333" y="497118"/>
            <a:ext cx="4330095" cy="1278466"/>
          </a:xfrm>
        </p:spPr>
        <p:txBody>
          <a:bodyPr>
            <a:noAutofit/>
          </a:bodyPr>
          <a:lstStyle/>
          <a:p>
            <a:r>
              <a:rPr lang="en-GB" sz="3600" dirty="0"/>
              <a:t>Machinery Yard and </a:t>
            </a:r>
            <a:br>
              <a:rPr lang="en-GB" sz="3600" dirty="0"/>
            </a:br>
            <a:r>
              <a:rPr lang="en-GB" sz="3600" dirty="0"/>
              <a:t>Area Offices</a:t>
            </a:r>
            <a:endParaRPr lang="en-IE" sz="3600" dirty="0"/>
          </a:p>
        </p:txBody>
      </p:sp>
      <p:pic>
        <p:nvPicPr>
          <p:cNvPr id="5" name="Content Placeholder 4">
            <a:extLst>
              <a:ext uri="{FF2B5EF4-FFF2-40B4-BE49-F238E27FC236}">
                <a16:creationId xmlns:a16="http://schemas.microsoft.com/office/drawing/2014/main" id="{5281BDBE-783D-499A-B050-E9DE95ADCA71}"/>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rot="5400000">
            <a:off x="6367915" y="63064"/>
            <a:ext cx="2584449" cy="3663951"/>
          </a:xfrm>
          <a:prstGeom prst="rect">
            <a:avLst/>
          </a:prstGeom>
          <a:noFill/>
          <a:ln>
            <a:noFill/>
          </a:ln>
        </p:spPr>
      </p:pic>
      <p:sp>
        <p:nvSpPr>
          <p:cNvPr id="3" name="Text Placeholder 2">
            <a:extLst>
              <a:ext uri="{FF2B5EF4-FFF2-40B4-BE49-F238E27FC236}">
                <a16:creationId xmlns:a16="http://schemas.microsoft.com/office/drawing/2014/main" id="{A1C95D8C-0610-42B1-AE17-0BF63FF04E76}"/>
              </a:ext>
            </a:extLst>
          </p:cNvPr>
          <p:cNvSpPr>
            <a:spLocks noGrp="1"/>
          </p:cNvSpPr>
          <p:nvPr>
            <p:ph type="body" sz="half" idx="2"/>
          </p:nvPr>
        </p:nvSpPr>
        <p:spPr>
          <a:xfrm>
            <a:off x="677334" y="2777069"/>
            <a:ext cx="3854528" cy="2584449"/>
          </a:xfrm>
        </p:spPr>
        <p:txBody>
          <a:bodyPr>
            <a:normAutofit fontScale="92500" lnSpcReduction="10000"/>
          </a:bodyPr>
          <a:lstStyle/>
          <a:p>
            <a:pPr marL="342900" indent="-342900">
              <a:buFont typeface="Wingdings" panose="05000000000000000000" pitchFamily="2" charset="2"/>
              <a:buChar char="Ø"/>
            </a:pPr>
            <a:r>
              <a:rPr lang="en-GB" sz="2000" dirty="0"/>
              <a:t>Recommencement of Road Works Programme €29m - €18m on regional and local roads 18</a:t>
            </a:r>
            <a:r>
              <a:rPr lang="en-GB" sz="2000" baseline="30000" dirty="0"/>
              <a:t>th</a:t>
            </a:r>
            <a:r>
              <a:rPr lang="en-GB" sz="2000" dirty="0"/>
              <a:t> May,</a:t>
            </a:r>
          </a:p>
          <a:p>
            <a:pPr marL="342900" indent="-342900">
              <a:buFont typeface="Wingdings" panose="05000000000000000000" pitchFamily="2" charset="2"/>
              <a:buChar char="Ø"/>
            </a:pPr>
            <a:r>
              <a:rPr lang="en-GB" sz="2000" dirty="0"/>
              <a:t>New working arrangements in place,</a:t>
            </a:r>
          </a:p>
          <a:p>
            <a:pPr marL="342900" indent="-342900">
              <a:buFont typeface="Wingdings" panose="05000000000000000000" pitchFamily="2" charset="2"/>
              <a:buChar char="Ø"/>
            </a:pPr>
            <a:r>
              <a:rPr lang="en-GB" sz="2000" dirty="0"/>
              <a:t>Programme 7 weeks in arrears but progress is being made</a:t>
            </a:r>
            <a:endParaRPr lang="en-IE" sz="2000" dirty="0"/>
          </a:p>
        </p:txBody>
      </p:sp>
      <p:pic>
        <p:nvPicPr>
          <p:cNvPr id="7" name="Content Placeholder 6">
            <a:extLst>
              <a:ext uri="{FF2B5EF4-FFF2-40B4-BE49-F238E27FC236}">
                <a16:creationId xmlns:a16="http://schemas.microsoft.com/office/drawing/2014/main" id="{68C3DE72-A27A-4E51-B60D-48264DA988F6}"/>
              </a:ext>
            </a:extLst>
          </p:cNvPr>
          <p:cNvPicPr>
            <a:picLocks noGrp="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5828165" y="3308866"/>
            <a:ext cx="3663950" cy="3124200"/>
          </a:xfrm>
          <a:prstGeom prst="rect">
            <a:avLst/>
          </a:prstGeom>
          <a:noFill/>
          <a:ln>
            <a:noFill/>
          </a:ln>
        </p:spPr>
      </p:pic>
      <p:sp>
        <p:nvSpPr>
          <p:cNvPr id="8" name="Rectangle 7">
            <a:extLst>
              <a:ext uri="{FF2B5EF4-FFF2-40B4-BE49-F238E27FC236}">
                <a16:creationId xmlns:a16="http://schemas.microsoft.com/office/drawing/2014/main" id="{38F6EBB1-D2B6-4CC0-B485-0E384146D8CC}"/>
              </a:ext>
            </a:extLst>
          </p:cNvPr>
          <p:cNvSpPr/>
          <p:nvPr/>
        </p:nvSpPr>
        <p:spPr>
          <a:xfrm>
            <a:off x="5892689" y="6063734"/>
            <a:ext cx="2877711" cy="369332"/>
          </a:xfrm>
          <a:prstGeom prst="rect">
            <a:avLst/>
          </a:prstGeom>
        </p:spPr>
        <p:txBody>
          <a:bodyPr wrap="none">
            <a:spAutoFit/>
          </a:bodyPr>
          <a:lstStyle/>
          <a:p>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Surface dressing at </a:t>
            </a:r>
            <a:r>
              <a:rPr lang="en-US"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Milebush</a:t>
            </a:r>
            <a:endParaRPr lang="en-IE" dirty="0">
              <a:solidFill>
                <a:schemeClr val="bg1"/>
              </a:solidFill>
            </a:endParaRPr>
          </a:p>
        </p:txBody>
      </p:sp>
      <p:sp>
        <p:nvSpPr>
          <p:cNvPr id="9" name="Rectangle 8">
            <a:extLst>
              <a:ext uri="{FF2B5EF4-FFF2-40B4-BE49-F238E27FC236}">
                <a16:creationId xmlns:a16="http://schemas.microsoft.com/office/drawing/2014/main" id="{74077C6E-28B1-4108-9A3C-B8B238FD6AA6}"/>
              </a:ext>
            </a:extLst>
          </p:cNvPr>
          <p:cNvSpPr/>
          <p:nvPr/>
        </p:nvSpPr>
        <p:spPr>
          <a:xfrm>
            <a:off x="5828164" y="2851801"/>
            <a:ext cx="3734164" cy="369332"/>
          </a:xfrm>
          <a:prstGeom prst="rect">
            <a:avLst/>
          </a:prstGeom>
        </p:spPr>
        <p:txBody>
          <a:bodyPr wrap="non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Paving works at Kilkenny Road Callan </a:t>
            </a:r>
            <a:endParaRPr lang="en-IE" dirty="0">
              <a:solidFill>
                <a:schemeClr val="bg1"/>
              </a:solidFill>
            </a:endParaRPr>
          </a:p>
        </p:txBody>
      </p:sp>
    </p:spTree>
    <p:extLst>
      <p:ext uri="{BB962C8B-B14F-4D97-AF65-F5344CB8AC3E}">
        <p14:creationId xmlns:p14="http://schemas.microsoft.com/office/powerpoint/2010/main" val="783633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A776AE-C457-4710-A520-CD36CFDF086E}"/>
              </a:ext>
            </a:extLst>
          </p:cNvPr>
          <p:cNvSpPr>
            <a:spLocks noGrp="1"/>
          </p:cNvSpPr>
          <p:nvPr>
            <p:ph type="title"/>
          </p:nvPr>
        </p:nvSpPr>
        <p:spPr>
          <a:xfrm>
            <a:off x="677334" y="218016"/>
            <a:ext cx="3854528" cy="1278466"/>
          </a:xfrm>
        </p:spPr>
        <p:txBody>
          <a:bodyPr>
            <a:normAutofit/>
          </a:bodyPr>
          <a:lstStyle/>
          <a:p>
            <a:r>
              <a:rPr lang="en-GB" sz="3600" dirty="0"/>
              <a:t>Contract Work - Roads</a:t>
            </a:r>
            <a:endParaRPr lang="en-IE" sz="3600" dirty="0"/>
          </a:p>
        </p:txBody>
      </p:sp>
      <p:pic>
        <p:nvPicPr>
          <p:cNvPr id="7" name="Content Placeholder 6">
            <a:extLst>
              <a:ext uri="{FF2B5EF4-FFF2-40B4-BE49-F238E27FC236}">
                <a16:creationId xmlns:a16="http://schemas.microsoft.com/office/drawing/2014/main" id="{3E479CDA-4BD5-43B1-BF96-FCF4327101E1}"/>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6181217" y="218016"/>
            <a:ext cx="4143821" cy="3599975"/>
          </a:xfrm>
          <a:prstGeom prst="rect">
            <a:avLst/>
          </a:prstGeom>
          <a:noFill/>
          <a:ln>
            <a:noFill/>
          </a:ln>
        </p:spPr>
      </p:pic>
      <p:sp>
        <p:nvSpPr>
          <p:cNvPr id="8" name="Text Placeholder 7">
            <a:extLst>
              <a:ext uri="{FF2B5EF4-FFF2-40B4-BE49-F238E27FC236}">
                <a16:creationId xmlns:a16="http://schemas.microsoft.com/office/drawing/2014/main" id="{CF9C72D5-FE35-44D9-8934-207F77DF3AAD}"/>
              </a:ext>
            </a:extLst>
          </p:cNvPr>
          <p:cNvSpPr>
            <a:spLocks noGrp="1"/>
          </p:cNvSpPr>
          <p:nvPr>
            <p:ph type="body" sz="half" idx="2"/>
          </p:nvPr>
        </p:nvSpPr>
        <p:spPr>
          <a:xfrm>
            <a:off x="623039" y="1876532"/>
            <a:ext cx="3854528" cy="4051301"/>
          </a:xfrm>
        </p:spPr>
        <p:txBody>
          <a:bodyPr>
            <a:normAutofit fontScale="92500" lnSpcReduction="20000"/>
          </a:bodyPr>
          <a:lstStyle/>
          <a:p>
            <a:r>
              <a:rPr lang="en-GB" sz="2000" dirty="0"/>
              <a:t> </a:t>
            </a:r>
          </a:p>
          <a:p>
            <a:pPr marL="342900" indent="-342900">
              <a:buFont typeface="Wingdings" panose="05000000000000000000" pitchFamily="2" charset="2"/>
              <a:buChar char="Ø"/>
            </a:pPr>
            <a:r>
              <a:rPr lang="en-GB" sz="2000" dirty="0"/>
              <a:t>Recommencement of contract works Western Environs, N25 and other contracts, </a:t>
            </a:r>
          </a:p>
          <a:p>
            <a:pPr marL="342900" indent="-342900">
              <a:buFont typeface="Wingdings" panose="05000000000000000000" pitchFamily="2" charset="2"/>
              <a:buChar char="Ø"/>
            </a:pPr>
            <a:r>
              <a:rPr lang="en-GB" sz="2000" dirty="0"/>
              <a:t>Delays to contract inevitable,</a:t>
            </a:r>
          </a:p>
          <a:p>
            <a:pPr marL="342900" indent="-342900">
              <a:buFont typeface="Wingdings" panose="05000000000000000000" pitchFamily="2" charset="2"/>
              <a:buChar char="Ø"/>
            </a:pPr>
            <a:r>
              <a:rPr lang="en-GB" sz="2000" dirty="0"/>
              <a:t>Design works continued on a number of schemes – N25 Waterford to Glenmore and N24 Waterford to Cahir,</a:t>
            </a:r>
          </a:p>
          <a:p>
            <a:pPr marL="342900" indent="-342900">
              <a:buFont typeface="Wingdings" panose="05000000000000000000" pitchFamily="2" charset="2"/>
              <a:buChar char="Ø"/>
            </a:pPr>
            <a:r>
              <a:rPr lang="en-US" sz="2000" dirty="0"/>
              <a:t>N76 €2.5m pavement improvement </a:t>
            </a:r>
            <a:r>
              <a:rPr lang="en-US" sz="2000" dirty="0" err="1"/>
              <a:t>Ballymack</a:t>
            </a:r>
            <a:r>
              <a:rPr lang="en-US" sz="2000" dirty="0"/>
              <a:t> to </a:t>
            </a:r>
            <a:r>
              <a:rPr lang="en-US" sz="2000" dirty="0" err="1"/>
              <a:t>Castletobin</a:t>
            </a:r>
            <a:r>
              <a:rPr lang="en-US" sz="2000" dirty="0"/>
              <a:t> and Brownstown to </a:t>
            </a:r>
            <a:r>
              <a:rPr lang="en-US" sz="2000" dirty="0" err="1"/>
              <a:t>Ballybur</a:t>
            </a:r>
            <a:r>
              <a:rPr lang="en-US" sz="2000" dirty="0"/>
              <a:t> commencing w/c 20</a:t>
            </a:r>
            <a:r>
              <a:rPr lang="en-US" sz="2000" baseline="30000" dirty="0"/>
              <a:t>th</a:t>
            </a:r>
            <a:r>
              <a:rPr lang="en-US" sz="2000" dirty="0"/>
              <a:t> July.</a:t>
            </a:r>
          </a:p>
          <a:p>
            <a:pPr marL="342900" indent="-342900">
              <a:buFont typeface="Wingdings" panose="05000000000000000000" pitchFamily="2" charset="2"/>
              <a:buChar char="Ø"/>
            </a:pPr>
            <a:endParaRPr lang="en-GB" sz="2000" dirty="0"/>
          </a:p>
          <a:p>
            <a:pPr marL="342900" indent="-342900">
              <a:buFont typeface="Wingdings" panose="05000000000000000000" pitchFamily="2" charset="2"/>
              <a:buChar char="Ø"/>
            </a:pPr>
            <a:endParaRPr lang="en-IE" dirty="0"/>
          </a:p>
        </p:txBody>
      </p:sp>
      <p:pic>
        <p:nvPicPr>
          <p:cNvPr id="5" name="Picture 4">
            <a:extLst>
              <a:ext uri="{FF2B5EF4-FFF2-40B4-BE49-F238E27FC236}">
                <a16:creationId xmlns:a16="http://schemas.microsoft.com/office/drawing/2014/main" id="{6C042AC1-BFDC-4E8C-A00B-90B853D8D15E}"/>
              </a:ext>
            </a:extLst>
          </p:cNvPr>
          <p:cNvPicPr/>
          <p:nvPr/>
        </p:nvPicPr>
        <p:blipFill rotWithShape="1">
          <a:blip r:embed="rId3" cstate="print">
            <a:extLst>
              <a:ext uri="{28A0092B-C50C-407E-A947-70E740481C1C}">
                <a14:useLocalDpi xmlns:a14="http://schemas.microsoft.com/office/drawing/2010/main" val="0"/>
              </a:ext>
            </a:extLst>
          </a:blip>
          <a:srcRect r="12810" b="23994"/>
          <a:stretch/>
        </p:blipFill>
        <p:spPr bwMode="auto">
          <a:xfrm>
            <a:off x="6181217" y="3883861"/>
            <a:ext cx="4143821" cy="2612362"/>
          </a:xfrm>
          <a:prstGeom prst="rect">
            <a:avLst/>
          </a:prstGeom>
          <a:noFill/>
          <a:ln>
            <a:noFill/>
          </a:ln>
          <a:effectLst>
            <a:outerShdw blurRad="50800" dist="38100" dir="2700000" algn="tl" rotWithShape="0">
              <a:prstClr val="black">
                <a:alpha val="40000"/>
              </a:prstClr>
            </a:outerShdw>
          </a:effectLst>
        </p:spPr>
      </p:pic>
      <p:sp>
        <p:nvSpPr>
          <p:cNvPr id="2" name="Rectangle 1">
            <a:extLst>
              <a:ext uri="{FF2B5EF4-FFF2-40B4-BE49-F238E27FC236}">
                <a16:creationId xmlns:a16="http://schemas.microsoft.com/office/drawing/2014/main" id="{948121DA-1710-4E86-81B6-6875D121916E}"/>
              </a:ext>
            </a:extLst>
          </p:cNvPr>
          <p:cNvSpPr/>
          <p:nvPr/>
        </p:nvSpPr>
        <p:spPr>
          <a:xfrm>
            <a:off x="6433278" y="5656160"/>
            <a:ext cx="3270258" cy="646331"/>
          </a:xfrm>
          <a:prstGeom prst="rect">
            <a:avLst/>
          </a:prstGeom>
        </p:spPr>
        <p:txBody>
          <a:bodyPr wrap="square">
            <a:spAutoFit/>
          </a:bodyPr>
          <a:lstStyle/>
          <a:p>
            <a:r>
              <a:rPr lang="en-IE" dirty="0">
                <a:solidFill>
                  <a:schemeClr val="bg1"/>
                </a:solidFill>
              </a:rPr>
              <a:t>New bridge and realigned river on Circular Road</a:t>
            </a:r>
          </a:p>
        </p:txBody>
      </p:sp>
      <p:sp>
        <p:nvSpPr>
          <p:cNvPr id="3" name="Rectangle 2">
            <a:extLst>
              <a:ext uri="{FF2B5EF4-FFF2-40B4-BE49-F238E27FC236}">
                <a16:creationId xmlns:a16="http://schemas.microsoft.com/office/drawing/2014/main" id="{B704A544-334C-4BF7-9306-988A4AB1A081}"/>
              </a:ext>
            </a:extLst>
          </p:cNvPr>
          <p:cNvSpPr/>
          <p:nvPr/>
        </p:nvSpPr>
        <p:spPr>
          <a:xfrm>
            <a:off x="6181217" y="2586203"/>
            <a:ext cx="2123368" cy="1200329"/>
          </a:xfrm>
          <a:prstGeom prst="rect">
            <a:avLst/>
          </a:prstGeom>
        </p:spPr>
        <p:txBody>
          <a:bodyPr wrap="square">
            <a:spAutoFit/>
          </a:bodyPr>
          <a:lstStyle/>
          <a:p>
            <a:r>
              <a:rPr lang="en-IE" dirty="0">
                <a:solidFill>
                  <a:schemeClr val="bg1"/>
                </a:solidFill>
                <a:latin typeface="Calibri" panose="020F0502020204030204" pitchFamily="34" charset="0"/>
                <a:ea typeface="Times New Roman" panose="02020603050405020304" pitchFamily="18" charset="0"/>
              </a:rPr>
              <a:t>€0.56m combined pavement/safety scheme on the N25 at </a:t>
            </a:r>
            <a:r>
              <a:rPr lang="en-IE" dirty="0" err="1">
                <a:solidFill>
                  <a:schemeClr val="bg1"/>
                </a:solidFill>
                <a:latin typeface="Calibri" panose="020F0502020204030204" pitchFamily="34" charset="0"/>
                <a:ea typeface="Times New Roman" panose="02020603050405020304" pitchFamily="18" charset="0"/>
              </a:rPr>
              <a:t>Curraghmore</a:t>
            </a:r>
            <a:endParaRPr lang="en-IE" dirty="0">
              <a:solidFill>
                <a:schemeClr val="bg1"/>
              </a:solidFill>
            </a:endParaRPr>
          </a:p>
        </p:txBody>
      </p:sp>
    </p:spTree>
    <p:extLst>
      <p:ext uri="{BB962C8B-B14F-4D97-AF65-F5344CB8AC3E}">
        <p14:creationId xmlns:p14="http://schemas.microsoft.com/office/powerpoint/2010/main" val="117848926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520</TotalTime>
  <Words>3560</Words>
  <Application>Microsoft Office PowerPoint</Application>
  <PresentationFormat>Widescreen</PresentationFormat>
  <Paragraphs>592</Paragraphs>
  <Slides>46</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Calibri</vt:lpstr>
      <vt:lpstr>Open Sans Bold</vt:lpstr>
      <vt:lpstr>Symbol</vt:lpstr>
      <vt:lpstr>Times New Roman</vt:lpstr>
      <vt:lpstr>Trebuchet MS</vt:lpstr>
      <vt:lpstr>Wingdings</vt:lpstr>
      <vt:lpstr>Wingdings 3</vt:lpstr>
      <vt:lpstr>Facet</vt:lpstr>
      <vt:lpstr>COVID Update</vt:lpstr>
      <vt:lpstr>Content</vt:lpstr>
      <vt:lpstr>Lockdown 27th March 2020</vt:lpstr>
      <vt:lpstr>Lockdown 27th March 2020</vt:lpstr>
      <vt:lpstr>Post 18th May, 2020</vt:lpstr>
      <vt:lpstr>New Working Arrangements post 18th May</vt:lpstr>
      <vt:lpstr>Housing - Covid19 Challenges:  </vt:lpstr>
      <vt:lpstr>Machinery Yard and  Area Offices</vt:lpstr>
      <vt:lpstr>Contract Work - Roads</vt:lpstr>
      <vt:lpstr>Planning</vt:lpstr>
      <vt:lpstr>Environment </vt:lpstr>
      <vt:lpstr>Parks, Open Spaces </vt:lpstr>
      <vt:lpstr>Libraries</vt:lpstr>
      <vt:lpstr>Support to Business Local Enterprise Office </vt:lpstr>
      <vt:lpstr>Restart Grant Applications</vt:lpstr>
      <vt:lpstr>Community Call Helpline / Community Forum </vt:lpstr>
      <vt:lpstr>Re-opening City and County</vt:lpstr>
      <vt:lpstr>Re-opening the City</vt:lpstr>
      <vt:lpstr>Pedestrianisation</vt:lpstr>
      <vt:lpstr>Farmers Market &amp; Seating Areas</vt:lpstr>
      <vt:lpstr>PowerPoint Presentation</vt:lpstr>
      <vt:lpstr>PowerPoint Presentation</vt:lpstr>
      <vt:lpstr>PowerPoint Presentation</vt:lpstr>
      <vt:lpstr>Subject to qualifying criteria below, any business that operates from a commercially rateable premises or where rates are paid on behalf of the business, can apply.    Had an annual turnover of less than €5m and employs a maximum of 50  wholetime workers.  Has closed or suffered a projected loss of 25%+ in turnover from 1st April to  30th June.  Commits to remain open or re-open if closed.  Declares intention to retain employees that are on the Temporary Wage  Subsidy Scheme.  </vt:lpstr>
      <vt:lpstr>PowerPoint Presentation</vt:lpstr>
      <vt:lpstr>PowerPoint Presentation</vt:lpstr>
      <vt:lpstr>Initial press release announcing grant.  On-going advertisement on social media platforms – Face-book, Twitter &amp; Instagram, LEO pages and Council pages.  Mail shot via e-mail to over 1900 businesses.  Postal flyer to over 1400 Rate Demand payers.  Advert on K.C.L.R. announcing grant and calling for applications.  Promotion on local radio by Head of Finance.  Shop Kilkenny with KCLR – Promotion by Fiona Deegan, S.E.O., Local Enterprise Office.  On-going advertisement in local press.  Next –  Further press release advising of uptake to date.       Re-Start team members phoning rate payers who have not applied to                         date.             </vt:lpstr>
      <vt:lpstr>PowerPoint Presentation</vt:lpstr>
      <vt:lpstr>Budget 2020 update Introduction</vt:lpstr>
      <vt:lpstr>Budget 2020 update</vt:lpstr>
      <vt:lpstr>Commercial Rates</vt:lpstr>
      <vt:lpstr>Commercial Rates</vt:lpstr>
      <vt:lpstr>Other Income </vt:lpstr>
      <vt:lpstr>Income Reduction </vt:lpstr>
      <vt:lpstr>Additional Costs Arising from Crisis. </vt:lpstr>
      <vt:lpstr>Organisations supported by Council </vt:lpstr>
      <vt:lpstr>Expenditure Review </vt:lpstr>
      <vt:lpstr>Expenditure Review </vt:lpstr>
      <vt:lpstr>Capital Programme </vt:lpstr>
      <vt:lpstr>Capital programme excl Housing &amp; Roads (100% grant funded)  </vt:lpstr>
      <vt:lpstr>Capital programme excl Housing &amp; Roads (100% grant funded)  </vt:lpstr>
      <vt:lpstr>Capital programme – Future projects   </vt:lpstr>
      <vt:lpstr>Capital programme – Summary </vt:lpstr>
      <vt:lpstr>Capital Programme</vt:lpstr>
      <vt:lpstr>Cash </vt:lpstr>
      <vt:lpstr>Summary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 Update</dc:title>
  <dc:creator>Tim Butler</dc:creator>
  <cp:lastModifiedBy>Brenda Kelly</cp:lastModifiedBy>
  <cp:revision>54</cp:revision>
  <cp:lastPrinted>2020-07-06T10:56:10Z</cp:lastPrinted>
  <dcterms:created xsi:type="dcterms:W3CDTF">2020-06-30T15:06:26Z</dcterms:created>
  <dcterms:modified xsi:type="dcterms:W3CDTF">2020-07-20T10:03:11Z</dcterms:modified>
</cp:coreProperties>
</file>