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675" r:id="rId5"/>
    <p:sldId id="282" r:id="rId6"/>
    <p:sldId id="280" r:id="rId7"/>
    <p:sldId id="752" r:id="rId8"/>
    <p:sldId id="291" r:id="rId9"/>
    <p:sldId id="697" r:id="rId10"/>
    <p:sldId id="699" r:id="rId11"/>
    <p:sldId id="677" r:id="rId12"/>
    <p:sldId id="749" r:id="rId13"/>
    <p:sldId id="751" r:id="rId14"/>
    <p:sldId id="750" r:id="rId15"/>
    <p:sldId id="771" r:id="rId16"/>
    <p:sldId id="678" r:id="rId17"/>
    <p:sldId id="791" r:id="rId18"/>
    <p:sldId id="682" r:id="rId19"/>
    <p:sldId id="790" r:id="rId20"/>
    <p:sldId id="684" r:id="rId21"/>
    <p:sldId id="789" r:id="rId22"/>
  </p:sldIdLst>
  <p:sldSz cx="9144000" cy="6858000" type="screen4x3"/>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ating, Sean" initials="KS" lastIdx="0" clrIdx="0">
    <p:extLst>
      <p:ext uri="{19B8F6BF-5375-455C-9EA6-DF929625EA0E}">
        <p15:presenceInfo xmlns:p15="http://schemas.microsoft.com/office/powerpoint/2012/main" userId="S-1-5-21-481470506-702126778-3873785650-34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97AB"/>
    <a:srgbClr val="0B91D0"/>
    <a:srgbClr val="29C1DB"/>
    <a:srgbClr val="1792D1"/>
    <a:srgbClr val="0093D8"/>
    <a:srgbClr val="A65A29"/>
    <a:srgbClr val="A7B140"/>
    <a:srgbClr val="A9B3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94609" autoAdjust="0"/>
  </p:normalViewPr>
  <p:slideViewPr>
    <p:cSldViewPr snapToGrid="0" snapToObjects="1">
      <p:cViewPr varScale="1">
        <p:scale>
          <a:sx n="105" d="100"/>
          <a:sy n="105" d="100"/>
        </p:scale>
        <p:origin x="192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6D7FE74C-8808-4823-B5B9-19BFFDD74673}" type="datetimeFigureOut">
              <a:rPr lang="en-GB" smtClean="0"/>
              <a:t>18/10/2021</a:t>
            </a:fld>
            <a:endParaRPr lang="en-GB"/>
          </a:p>
        </p:txBody>
      </p:sp>
      <p:sp>
        <p:nvSpPr>
          <p:cNvPr id="4" name="Slide Image Placeholder 3"/>
          <p:cNvSpPr>
            <a:spLocks noGrp="1" noRot="1" noChangeAspect="1"/>
          </p:cNvSpPr>
          <p:nvPr>
            <p:ph type="sldImg" idx="2"/>
          </p:nvPr>
        </p:nvSpPr>
        <p:spPr>
          <a:xfrm>
            <a:off x="1168400" y="1243013"/>
            <a:ext cx="4471988"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7ADFAD87-0696-4E68-A47A-EAA37131D9E9}" type="slidenum">
              <a:rPr lang="en-GB" smtClean="0"/>
              <a:t>‹#›</a:t>
            </a:fld>
            <a:endParaRPr lang="en-GB"/>
          </a:p>
        </p:txBody>
      </p:sp>
    </p:spTree>
    <p:extLst>
      <p:ext uri="{BB962C8B-B14F-4D97-AF65-F5344CB8AC3E}">
        <p14:creationId xmlns:p14="http://schemas.microsoft.com/office/powerpoint/2010/main" val="1018776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ADFAD87-0696-4E68-A47A-EAA37131D9E9}" type="slidenum">
              <a:rPr lang="en-GB" smtClean="0"/>
              <a:t>1</a:t>
            </a:fld>
            <a:endParaRPr lang="en-GB"/>
          </a:p>
        </p:txBody>
      </p:sp>
    </p:spTree>
    <p:extLst>
      <p:ext uri="{BB962C8B-B14F-4D97-AF65-F5344CB8AC3E}">
        <p14:creationId xmlns:p14="http://schemas.microsoft.com/office/powerpoint/2010/main" val="2782449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public consultation on a Plan which details how water quality in Kilkenny and across the country will be managed.  It outlines the activities responsible for water quality declines, and the actions that are needed to correct those problems.  </a:t>
            </a:r>
            <a:endParaRPr lang="en-IE" dirty="0"/>
          </a:p>
        </p:txBody>
      </p:sp>
      <p:sp>
        <p:nvSpPr>
          <p:cNvPr id="4" name="Slide Number Placeholder 3"/>
          <p:cNvSpPr>
            <a:spLocks noGrp="1"/>
          </p:cNvSpPr>
          <p:nvPr>
            <p:ph type="sldNum" sz="quarter" idx="5"/>
          </p:nvPr>
        </p:nvSpPr>
        <p:spPr/>
        <p:txBody>
          <a:bodyPr/>
          <a:lstStyle/>
          <a:p>
            <a:fld id="{3D001ED6-2176-4EEC-94E5-A96E52FD9122}" type="slidenum">
              <a:rPr lang="en-GB" smtClean="0"/>
              <a:t>3</a:t>
            </a:fld>
            <a:endParaRPr lang="en-GB"/>
          </a:p>
        </p:txBody>
      </p:sp>
    </p:spTree>
    <p:extLst>
      <p:ext uri="{BB962C8B-B14F-4D97-AF65-F5344CB8AC3E}">
        <p14:creationId xmlns:p14="http://schemas.microsoft.com/office/powerpoint/2010/main" val="571964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0" algn="l">
              <a:lnSpc>
                <a:spcPct val="150000"/>
              </a:lnSpc>
              <a:spcAft>
                <a:spcPts val="2400"/>
              </a:spcAft>
            </a:pPr>
            <a:r>
              <a:rPr lang="en-GB" sz="2400" b="1" spc="-85" dirty="0">
                <a:solidFill>
                  <a:srgbClr val="004D44"/>
                </a:solidFill>
                <a:latin typeface="Arial"/>
                <a:cs typeface="Calibri" charset="0"/>
              </a:rPr>
              <a:t>Key Message: water quality is not improving fast enough.  </a:t>
            </a:r>
          </a:p>
          <a:p>
            <a:pPr lvl="1" indent="0" algn="l">
              <a:lnSpc>
                <a:spcPct val="150000"/>
              </a:lnSpc>
              <a:spcAft>
                <a:spcPts val="2400"/>
              </a:spcAft>
            </a:pPr>
            <a:r>
              <a:rPr lang="en-GB" sz="2400" spc="-85" dirty="0">
                <a:solidFill>
                  <a:srgbClr val="004D44"/>
                </a:solidFill>
                <a:latin typeface="Arial"/>
                <a:cs typeface="Calibri" charset="0"/>
              </a:rPr>
              <a:t>Groundwater 92% of waterbodies are at good status.</a:t>
            </a:r>
          </a:p>
          <a:p>
            <a:pPr lvl="1" indent="0" algn="l">
              <a:spcAft>
                <a:spcPts val="2400"/>
              </a:spcAft>
            </a:pPr>
            <a:r>
              <a:rPr lang="en-GB" sz="2400" spc="-85" dirty="0">
                <a:solidFill>
                  <a:srgbClr val="004D44"/>
                </a:solidFill>
                <a:latin typeface="Arial"/>
                <a:cs typeface="Calibri" charset="0"/>
              </a:rPr>
              <a:t>Just over half (53%) of surface waters are in </a:t>
            </a:r>
            <a:br>
              <a:rPr lang="en-GB" sz="2400" spc="-85" dirty="0">
                <a:solidFill>
                  <a:srgbClr val="004D44"/>
                </a:solidFill>
                <a:latin typeface="Arial"/>
                <a:cs typeface="Calibri" charset="0"/>
              </a:rPr>
            </a:br>
            <a:r>
              <a:rPr lang="en-GB" sz="2400" spc="-85" dirty="0">
                <a:solidFill>
                  <a:srgbClr val="004D44"/>
                </a:solidFill>
                <a:latin typeface="Arial"/>
                <a:cs typeface="Calibri" charset="0"/>
              </a:rPr>
              <a:t>good or high ecological status.</a:t>
            </a:r>
          </a:p>
          <a:p>
            <a:pPr lvl="0" algn="l" hangingPunct="1">
              <a:lnSpc>
                <a:spcPct val="110000"/>
              </a:lnSpc>
            </a:pPr>
            <a:endParaRPr lang="en-GB" sz="2400" dirty="0"/>
          </a:p>
          <a:p>
            <a:pPr lvl="0" algn="l" hangingPunct="1">
              <a:lnSpc>
                <a:spcPct val="110000"/>
              </a:lnSpc>
            </a:pPr>
            <a:r>
              <a:rPr lang="en-GB" sz="2400" spc="-85" dirty="0">
                <a:solidFill>
                  <a:srgbClr val="004D44"/>
                </a:solidFill>
                <a:latin typeface="Arial"/>
                <a:cs typeface="Calibri" charset="0"/>
              </a:rPr>
              <a:t>Summary: </a:t>
            </a:r>
          </a:p>
          <a:p>
            <a:pPr lvl="0" algn="l" hangingPunct="1">
              <a:lnSpc>
                <a:spcPct val="110000"/>
              </a:lnSpc>
            </a:pPr>
            <a:r>
              <a:rPr lang="en-GB" sz="2400" spc="-85" dirty="0">
                <a:solidFill>
                  <a:srgbClr val="004D44"/>
                </a:solidFill>
                <a:latin typeface="Arial"/>
                <a:cs typeface="Calibri" charset="0"/>
              </a:rPr>
              <a:t>	Two thirds did not change in status. </a:t>
            </a:r>
          </a:p>
          <a:p>
            <a:pPr lvl="0" algn="l" hangingPunct="1">
              <a:lnSpc>
                <a:spcPct val="110000"/>
              </a:lnSpc>
            </a:pPr>
            <a:r>
              <a:rPr lang="en-GB" sz="2400" spc="-85" dirty="0">
                <a:solidFill>
                  <a:srgbClr val="004D44"/>
                </a:solidFill>
                <a:latin typeface="Arial"/>
                <a:cs typeface="Calibri" charset="0"/>
              </a:rPr>
              <a:t>	One fifth declined </a:t>
            </a:r>
          </a:p>
          <a:p>
            <a:pPr lvl="0" algn="l" hangingPunct="1">
              <a:lnSpc>
                <a:spcPct val="110000"/>
              </a:lnSpc>
            </a:pPr>
            <a:r>
              <a:rPr lang="en-GB" sz="2400" spc="-85" dirty="0">
                <a:solidFill>
                  <a:srgbClr val="004D44"/>
                </a:solidFill>
                <a:latin typeface="Arial"/>
                <a:cs typeface="Calibri" charset="0"/>
              </a:rPr>
              <a:t>	Just over one in ten improved. </a:t>
            </a:r>
          </a:p>
          <a:p>
            <a:pPr lvl="0" algn="l" hangingPunct="1">
              <a:lnSpc>
                <a:spcPct val="110000"/>
              </a:lnSpc>
            </a:pPr>
            <a:r>
              <a:rPr lang="en-GB" sz="2400" spc="-85" dirty="0">
                <a:solidFill>
                  <a:srgbClr val="004D44"/>
                </a:solidFill>
                <a:latin typeface="Arial"/>
                <a:cs typeface="Calibri" charset="0"/>
              </a:rPr>
              <a:t>	Overall there was a 4.4% net decline in water quality </a:t>
            </a:r>
            <a:r>
              <a:rPr lang="en-GB" sz="2400" u="sng" spc="-85" dirty="0">
                <a:solidFill>
                  <a:srgbClr val="004D44"/>
                </a:solidFill>
                <a:latin typeface="Arial"/>
                <a:cs typeface="Calibri" charset="0"/>
              </a:rPr>
              <a:t>mostly driven by declines in rivers.</a:t>
            </a:r>
          </a:p>
          <a:p>
            <a:pPr lvl="0" algn="l" hangingPunct="1">
              <a:lnSpc>
                <a:spcPct val="110000"/>
              </a:lnSpc>
            </a:pPr>
            <a:endParaRPr lang="en-GB" sz="2400" dirty="0"/>
          </a:p>
          <a:p>
            <a:pPr lvl="1" indent="0" algn="l">
              <a:spcAft>
                <a:spcPts val="2400"/>
              </a:spcAft>
            </a:pPr>
            <a:r>
              <a:rPr lang="en-GB" sz="2400" spc="-85" dirty="0">
                <a:solidFill>
                  <a:srgbClr val="004D44"/>
                </a:solidFill>
                <a:latin typeface="Arial"/>
                <a:cs typeface="Calibri" charset="0"/>
              </a:rPr>
              <a:t>However, assessments in 2019 and 2020 shown that the proportion of rivers improving in quality in the Priority Areas for Action at 21% is higher than the proportion improving outside of these areas at 13%, indicating that the targeting of actions is helping to improve water quality. </a:t>
            </a:r>
          </a:p>
          <a:p>
            <a:pPr lvl="0" algn="l" hangingPunct="1">
              <a:lnSpc>
                <a:spcPct val="110000"/>
              </a:lnSpc>
            </a:pPr>
            <a:endParaRPr lang="en-GB" sz="2400" dirty="0"/>
          </a:p>
          <a:p>
            <a:pPr lvl="1" indent="0" algn="l">
              <a:spcAft>
                <a:spcPts val="2400"/>
              </a:spcAft>
            </a:pPr>
            <a:r>
              <a:rPr lang="en-GB" sz="2800" b="1" spc="-85" dirty="0">
                <a:solidFill>
                  <a:srgbClr val="004D44"/>
                </a:solidFill>
                <a:latin typeface="Arial"/>
                <a:cs typeface="Calibri" charset="0"/>
              </a:rPr>
              <a:t>A large number of river waterbodies are still declining and unless this is addressed, sustained and progressive improvements in water quality will be difficult to achieve.</a:t>
            </a:r>
            <a:endParaRPr lang="en-IE" sz="2800" b="1" spc="-85" dirty="0">
              <a:solidFill>
                <a:srgbClr val="004D44"/>
              </a:solidFill>
              <a:latin typeface="Arial"/>
              <a:cs typeface="Calibri" charset="0"/>
            </a:endParaRPr>
          </a:p>
          <a:p>
            <a:endParaRPr lang="en-GB" dirty="0"/>
          </a:p>
        </p:txBody>
      </p:sp>
      <p:sp>
        <p:nvSpPr>
          <p:cNvPr id="4" name="Slide Number Placeholder 3"/>
          <p:cNvSpPr>
            <a:spLocks noGrp="1"/>
          </p:cNvSpPr>
          <p:nvPr>
            <p:ph type="sldNum" sz="quarter" idx="5"/>
          </p:nvPr>
        </p:nvSpPr>
        <p:spPr/>
        <p:txBody>
          <a:bodyPr/>
          <a:lstStyle/>
          <a:p>
            <a:fld id="{3D001ED6-2176-4EEC-94E5-A96E52FD9122}" type="slidenum">
              <a:rPr lang="en-GB" smtClean="0"/>
              <a:t>4</a:t>
            </a:fld>
            <a:endParaRPr lang="en-GB"/>
          </a:p>
        </p:txBody>
      </p:sp>
    </p:spTree>
    <p:extLst>
      <p:ext uri="{BB962C8B-B14F-4D97-AF65-F5344CB8AC3E}">
        <p14:creationId xmlns:p14="http://schemas.microsoft.com/office/powerpoint/2010/main" val="2048383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Intensive farming, free draining soils, lower rainfall</a:t>
            </a:r>
          </a:p>
          <a:p>
            <a:endParaRPr lang="en-IE" dirty="0"/>
          </a:p>
        </p:txBody>
      </p:sp>
      <p:sp>
        <p:nvSpPr>
          <p:cNvPr id="4" name="Slide Number Placeholder 3"/>
          <p:cNvSpPr>
            <a:spLocks noGrp="1"/>
          </p:cNvSpPr>
          <p:nvPr>
            <p:ph type="sldNum" sz="quarter" idx="5"/>
          </p:nvPr>
        </p:nvSpPr>
        <p:spPr/>
        <p:txBody>
          <a:bodyPr/>
          <a:lstStyle/>
          <a:p>
            <a:fld id="{76880D81-B09F-4374-88FE-13837F649F09}" type="slidenum">
              <a:rPr lang="en-IE" smtClean="0"/>
              <a:t>6</a:t>
            </a:fld>
            <a:endParaRPr lang="en-IE"/>
          </a:p>
        </p:txBody>
      </p:sp>
    </p:spTree>
    <p:extLst>
      <p:ext uri="{BB962C8B-B14F-4D97-AF65-F5344CB8AC3E}">
        <p14:creationId xmlns:p14="http://schemas.microsoft.com/office/powerpoint/2010/main" val="4027357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endParaRPr lang="en-US" sz="1200" b="1" dirty="0">
              <a:solidFill>
                <a:srgbClr val="000000"/>
              </a:solidFill>
              <a:latin typeface="+mn-lt"/>
              <a:ea typeface="Times New Roman" panose="02020603050405020304" pitchFamily="18" charset="0"/>
              <a:cs typeface="Lato-Light"/>
            </a:endParaRPr>
          </a:p>
        </p:txBody>
      </p:sp>
      <p:sp>
        <p:nvSpPr>
          <p:cNvPr id="4" name="Slide Number Placeholder 3"/>
          <p:cNvSpPr>
            <a:spLocks noGrp="1"/>
          </p:cNvSpPr>
          <p:nvPr>
            <p:ph type="sldNum" sz="quarter" idx="5"/>
          </p:nvPr>
        </p:nvSpPr>
        <p:spPr/>
        <p:txBody>
          <a:bodyPr/>
          <a:lstStyle/>
          <a:p>
            <a:fld id="{037BF749-3147-4320-BE4D-76903A0BB79C}" type="slidenum">
              <a:rPr lang="en-GB" smtClean="0"/>
              <a:t>9</a:t>
            </a:fld>
            <a:endParaRPr lang="en-GB"/>
          </a:p>
        </p:txBody>
      </p:sp>
    </p:spTree>
    <p:extLst>
      <p:ext uri="{BB962C8B-B14F-4D97-AF65-F5344CB8AC3E}">
        <p14:creationId xmlns:p14="http://schemas.microsoft.com/office/powerpoint/2010/main" val="2184963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37BF749-3147-4320-BE4D-76903A0BB79C}" type="slidenum">
              <a:rPr lang="en-GB" smtClean="0"/>
              <a:t>11</a:t>
            </a:fld>
            <a:endParaRPr lang="en-GB"/>
          </a:p>
        </p:txBody>
      </p:sp>
    </p:spTree>
    <p:extLst>
      <p:ext uri="{BB962C8B-B14F-4D97-AF65-F5344CB8AC3E}">
        <p14:creationId xmlns:p14="http://schemas.microsoft.com/office/powerpoint/2010/main" val="3280875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t>LAWPRO will compile all submissions and a report will be sent to the Department of Housing, Local Government, and Heritage to ensure local communities have a say in decision making for the final plan.</a:t>
            </a:r>
          </a:p>
          <a:p>
            <a:endParaRPr lang="en-GB" sz="2000" dirty="0"/>
          </a:p>
          <a:p>
            <a:r>
              <a:rPr lang="en-GB" sz="2000" dirty="0"/>
              <a:t>The issues raised will then be sent to the relevant State agency and local authority. </a:t>
            </a:r>
          </a:p>
          <a:p>
            <a:pPr marL="342900" indent="-342900">
              <a:buFont typeface="+mj-lt"/>
              <a:buAutoNum type="arabicPeriod"/>
            </a:pPr>
            <a:endParaRPr lang="en-GB" sz="2000" dirty="0"/>
          </a:p>
          <a:p>
            <a:pPr>
              <a:lnSpc>
                <a:spcPct val="120000"/>
              </a:lnSpc>
              <a:spcAft>
                <a:spcPts val="1300"/>
              </a:spcAft>
            </a:pPr>
            <a:endParaRPr lang="en-US" sz="1300" i="1" dirty="0">
              <a:solidFill>
                <a:srgbClr val="000000"/>
              </a:solidFill>
              <a:latin typeface="Lato-Light"/>
              <a:ea typeface="Times New Roman" panose="02020603050405020304" pitchFamily="18" charset="0"/>
              <a:cs typeface="Lato-Light"/>
            </a:endParaRPr>
          </a:p>
          <a:p>
            <a:endParaRPr lang="en-IE" dirty="0"/>
          </a:p>
        </p:txBody>
      </p:sp>
      <p:sp>
        <p:nvSpPr>
          <p:cNvPr id="4" name="Slide Number Placeholder 3"/>
          <p:cNvSpPr>
            <a:spLocks noGrp="1"/>
          </p:cNvSpPr>
          <p:nvPr>
            <p:ph type="sldNum" sz="quarter" idx="5"/>
          </p:nvPr>
        </p:nvSpPr>
        <p:spPr/>
        <p:txBody>
          <a:bodyPr/>
          <a:lstStyle/>
          <a:p>
            <a:fld id="{037BF749-3147-4320-BE4D-76903A0BB79C}" type="slidenum">
              <a:rPr lang="en-GB" smtClean="0"/>
              <a:t>18</a:t>
            </a:fld>
            <a:endParaRPr lang="en-GB"/>
          </a:p>
        </p:txBody>
      </p:sp>
    </p:spTree>
    <p:extLst>
      <p:ext uri="{BB962C8B-B14F-4D97-AF65-F5344CB8AC3E}">
        <p14:creationId xmlns:p14="http://schemas.microsoft.com/office/powerpoint/2010/main" val="4020803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ga-IE" dirty="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A3E3840-7723-F046-938A-EC2509B4D451}" type="datetimeFigureOut">
              <a:rPr lang="en-US" smtClean="0"/>
              <a:t>10/18/2021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3113509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148666" y="274638"/>
            <a:ext cx="4538133" cy="1143000"/>
          </a:xfrm>
          <a:prstGeom prst="rect">
            <a:avLst/>
          </a:prstGeom>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A3E3840-7723-F046-938A-EC2509B4D451}" type="datetimeFigureOut">
              <a:rPr lang="en-US" smtClean="0"/>
              <a:t>10/18/2021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766195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A3E3840-7723-F046-938A-EC2509B4D451}" type="datetimeFigureOut">
              <a:rPr lang="en-US" smtClean="0"/>
              <a:t>10/18/2021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347967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48666" y="274638"/>
            <a:ext cx="4538133" cy="1143000"/>
          </a:xfrm>
          <a:prstGeom prst="rect">
            <a:avLst/>
          </a:prstGeom>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A3E3840-7723-F046-938A-EC2509B4D451}" type="datetimeFigureOut">
              <a:rPr lang="en-US" smtClean="0"/>
              <a:t>10/18/2021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2291960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ga-IE"/>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A3E3840-7723-F046-938A-EC2509B4D451}" type="datetimeFigureOut">
              <a:rPr lang="en-US" smtClean="0"/>
              <a:t>10/18/2021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2425161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48666" y="274638"/>
            <a:ext cx="4538133" cy="1143000"/>
          </a:xfrm>
          <a:prstGeom prst="rect">
            <a:avLst/>
          </a:prstGeom>
        </p:spPr>
        <p:txBody>
          <a:bodyPr/>
          <a:lstStyle/>
          <a:p>
            <a:r>
              <a:rPr lang="ga-I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A3E3840-7723-F046-938A-EC2509B4D451}" type="datetimeFigureOut">
              <a:rPr lang="en-US" smtClean="0"/>
              <a:t>10/18/2021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2431487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148666" y="274638"/>
            <a:ext cx="4538133" cy="1143000"/>
          </a:xfrm>
          <a:prstGeom prst="rect">
            <a:avLst/>
          </a:prstGeo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A3E3840-7723-F046-938A-EC2509B4D451}" type="datetimeFigureOut">
              <a:rPr lang="en-US" smtClean="0"/>
              <a:t>10/18/2021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322978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48666" y="274638"/>
            <a:ext cx="4538133" cy="1143000"/>
          </a:xfrm>
          <a:prstGeom prst="rect">
            <a:avLst/>
          </a:prstGeom>
        </p:spPr>
        <p:txBody>
          <a:bodyPr/>
          <a:lstStyle/>
          <a:p>
            <a:r>
              <a:rPr lang="ga-IE"/>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A3E3840-7723-F046-938A-EC2509B4D451}" type="datetimeFigureOut">
              <a:rPr lang="en-US" smtClean="0"/>
              <a:t>10/18/2021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145933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A3E3840-7723-F046-938A-EC2509B4D451}" type="datetimeFigureOut">
              <a:rPr lang="en-US" smtClean="0"/>
              <a:t>10/18/2021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3473877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A3E3840-7723-F046-938A-EC2509B4D451}" type="datetimeFigureOut">
              <a:rPr lang="en-US" smtClean="0"/>
              <a:t>10/18/2021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955892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A3E3840-7723-F046-938A-EC2509B4D451}" type="datetimeFigureOut">
              <a:rPr lang="en-US" smtClean="0"/>
              <a:t>10/18/2021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3ED2061-D0EB-4D49-AD5F-CC4847EE1C97}" type="slidenum">
              <a:rPr lang="en-US" smtClean="0"/>
              <a:t>‹#›</a:t>
            </a:fld>
            <a:endParaRPr lang="en-US"/>
          </a:p>
        </p:txBody>
      </p:sp>
    </p:spTree>
    <p:extLst>
      <p:ext uri="{BB962C8B-B14F-4D97-AF65-F5344CB8AC3E}">
        <p14:creationId xmlns:p14="http://schemas.microsoft.com/office/powerpoint/2010/main" val="3646279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pic>
        <p:nvPicPr>
          <p:cNvPr id="6" name="Picture 5" descr="stripes graphic&#10;">
            <a:extLst>
              <a:ext uri="{FF2B5EF4-FFF2-40B4-BE49-F238E27FC236}">
                <a16:creationId xmlns:a16="http://schemas.microsoft.com/office/drawing/2014/main" id="{94E44C88-F5E2-4849-8C30-E72D9A4889C6}"/>
              </a:ext>
            </a:extLst>
          </p:cNvPr>
          <p:cNvPicPr>
            <a:picLocks noChangeAspect="1"/>
          </p:cNvPicPr>
          <p:nvPr userDrawn="1"/>
        </p:nvPicPr>
        <p:blipFill>
          <a:blip r:embed="rId13"/>
          <a:stretch>
            <a:fillRect/>
          </a:stretch>
        </p:blipFill>
        <p:spPr>
          <a:xfrm>
            <a:off x="0" y="6320481"/>
            <a:ext cx="9144000" cy="537520"/>
          </a:xfrm>
          <a:prstGeom prst="rect">
            <a:avLst/>
          </a:prstGeom>
        </p:spPr>
      </p:pic>
      <p:pic>
        <p:nvPicPr>
          <p:cNvPr id="8" name="Picture 7" descr="LAWPRO Logo">
            <a:extLst>
              <a:ext uri="{FF2B5EF4-FFF2-40B4-BE49-F238E27FC236}">
                <a16:creationId xmlns:a16="http://schemas.microsoft.com/office/drawing/2014/main" id="{3A3875B1-486A-1E4D-B7E5-A7A81C5467C6}"/>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148281" y="106480"/>
            <a:ext cx="2113005" cy="967493"/>
          </a:xfrm>
          <a:prstGeom prst="rect">
            <a:avLst/>
          </a:prstGeom>
        </p:spPr>
      </p:pic>
    </p:spTree>
    <p:extLst>
      <p:ext uri="{BB962C8B-B14F-4D97-AF65-F5344CB8AC3E}">
        <p14:creationId xmlns:p14="http://schemas.microsoft.com/office/powerpoint/2010/main" val="704262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lumMod val="65000"/>
              <a:lumOff val="35000"/>
            </a:schemeClr>
          </a:solidFill>
          <a:latin typeface="Calibri"/>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595959"/>
          </a:solidFill>
          <a:latin typeface="Calibri"/>
          <a:ea typeface="+mn-ea"/>
          <a:cs typeface="+mn-cs"/>
        </a:defRPr>
      </a:lvl1pPr>
      <a:lvl2pPr marL="742950" indent="-285750" algn="l" defTabSz="457200" rtl="0" eaLnBrk="1" latinLnBrk="0" hangingPunct="1">
        <a:spcBef>
          <a:spcPct val="20000"/>
        </a:spcBef>
        <a:buFont typeface="Arial"/>
        <a:buChar char="–"/>
        <a:defRPr sz="2800" kern="1200">
          <a:solidFill>
            <a:srgbClr val="595959"/>
          </a:solidFill>
          <a:latin typeface="Calibri"/>
          <a:ea typeface="+mn-ea"/>
          <a:cs typeface="+mn-cs"/>
        </a:defRPr>
      </a:lvl2pPr>
      <a:lvl3pPr marL="1143000" indent="-228600" algn="l" defTabSz="457200" rtl="0" eaLnBrk="1" latinLnBrk="0" hangingPunct="1">
        <a:spcBef>
          <a:spcPct val="20000"/>
        </a:spcBef>
        <a:buFont typeface="Arial"/>
        <a:buChar char="•"/>
        <a:defRPr sz="2400" kern="1200">
          <a:solidFill>
            <a:srgbClr val="595959"/>
          </a:solidFill>
          <a:latin typeface="Calibri"/>
          <a:ea typeface="+mn-ea"/>
          <a:cs typeface="+mn-cs"/>
        </a:defRPr>
      </a:lvl3pPr>
      <a:lvl4pPr marL="1600200" indent="-228600" algn="l" defTabSz="457200" rtl="0" eaLnBrk="1" latinLnBrk="0" hangingPunct="1">
        <a:spcBef>
          <a:spcPct val="20000"/>
        </a:spcBef>
        <a:buFont typeface="Arial"/>
        <a:buChar char="–"/>
        <a:defRPr sz="2000" kern="1200">
          <a:solidFill>
            <a:srgbClr val="595959"/>
          </a:solidFill>
          <a:latin typeface="Calibri"/>
          <a:ea typeface="+mn-ea"/>
          <a:cs typeface="+mn-cs"/>
        </a:defRPr>
      </a:lvl4pPr>
      <a:lvl5pPr marL="2057400" indent="-228600" algn="l" defTabSz="457200" rtl="0" eaLnBrk="1" latinLnBrk="0" hangingPunct="1">
        <a:spcBef>
          <a:spcPct val="20000"/>
        </a:spcBef>
        <a:buFont typeface="Arial"/>
        <a:buChar char="»"/>
        <a:defRPr sz="2000" kern="1200">
          <a:solidFill>
            <a:srgbClr val="595959"/>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gov.ie/en/consultation/2bda0-public-consultation-on-the-draft-river-basin-management-plan-for-ireland-2022-2027/" TargetMode="External"/><Relationship Id="rId7"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hyperlink" Target="http://www.lawaters.ie/" TargetMode="Externa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jpe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FEE7E2-73ED-4776-B151-BBFFE540E87B}"/>
              </a:ext>
            </a:extLst>
          </p:cNvPr>
          <p:cNvSpPr txBox="1"/>
          <p:nvPr/>
        </p:nvSpPr>
        <p:spPr>
          <a:xfrm>
            <a:off x="3647613" y="2047486"/>
            <a:ext cx="5255970" cy="1143000"/>
          </a:xfrm>
          <a:prstGeom prst="rect">
            <a:avLst/>
          </a:prstGeom>
        </p:spPr>
        <p:txBody>
          <a:bodyPr rtlCol="0">
            <a:normAutofit fontScale="70000" lnSpcReduction="20000"/>
          </a:bodyPr>
          <a:lstStyle/>
          <a:p>
            <a:pPr algn="ctr">
              <a:spcBef>
                <a:spcPct val="0"/>
              </a:spcBef>
              <a:spcAft>
                <a:spcPts val="600"/>
              </a:spcAft>
            </a:pPr>
            <a:r>
              <a:rPr lang="en-GB" sz="4400" i="1" dirty="0">
                <a:solidFill>
                  <a:srgbClr val="1D97AB"/>
                </a:solidFill>
                <a:latin typeface="Calibri"/>
                <a:ea typeface="+mj-ea"/>
                <a:cs typeface="+mj-cs"/>
              </a:rPr>
              <a:t>Draft River Basin Management Plan for Ireland 2022 – 2027 </a:t>
            </a:r>
          </a:p>
        </p:txBody>
      </p:sp>
      <p:sp>
        <p:nvSpPr>
          <p:cNvPr id="2" name="Title 1">
            <a:extLst>
              <a:ext uri="{FF2B5EF4-FFF2-40B4-BE49-F238E27FC236}">
                <a16:creationId xmlns:a16="http://schemas.microsoft.com/office/drawing/2014/main" id="{A0A4858B-1591-4018-BF48-CC3D4541C20E}"/>
              </a:ext>
            </a:extLst>
          </p:cNvPr>
          <p:cNvSpPr txBox="1">
            <a:spLocks/>
          </p:cNvSpPr>
          <p:nvPr/>
        </p:nvSpPr>
        <p:spPr>
          <a:xfrm>
            <a:off x="4648200" y="1600200"/>
            <a:ext cx="4038600" cy="4525963"/>
          </a:xfrm>
          <a:prstGeom prst="rect">
            <a:avLst/>
          </a:prstGeom>
        </p:spPr>
        <p:txBody>
          <a:bodyPr vert="horz" lIns="91440" tIns="45720" rIns="91440" bIns="45720" rtlCol="0">
            <a:normAutofit lnSpcReduction="10000"/>
          </a:bodyPr>
          <a:lstStyle>
            <a:lvl1pPr algn="ctr" defTabSz="457200" rtl="0" eaLnBrk="1" latinLnBrk="0" hangingPunct="1">
              <a:spcBef>
                <a:spcPct val="0"/>
              </a:spcBef>
              <a:buNone/>
              <a:defRPr sz="4400" kern="1200">
                <a:solidFill>
                  <a:schemeClr val="tx1">
                    <a:lumMod val="65000"/>
                    <a:lumOff val="35000"/>
                  </a:schemeClr>
                </a:solidFill>
                <a:latin typeface="Calibri"/>
                <a:ea typeface="+mj-ea"/>
                <a:cs typeface="+mj-cs"/>
              </a:defRPr>
            </a:lvl1pPr>
          </a:lstStyle>
          <a:p>
            <a:pPr algn="l">
              <a:lnSpc>
                <a:spcPct val="90000"/>
              </a:lnSpc>
              <a:spcBef>
                <a:spcPct val="20000"/>
              </a:spcBef>
              <a:buFont typeface="Arial"/>
            </a:pPr>
            <a:endParaRPr lang="en-IE" sz="1800" b="1" dirty="0">
              <a:solidFill>
                <a:srgbClr val="595959"/>
              </a:solidFill>
              <a:ea typeface="+mn-ea"/>
              <a:cs typeface="+mn-cs"/>
            </a:endParaRPr>
          </a:p>
          <a:p>
            <a:pPr algn="l">
              <a:lnSpc>
                <a:spcPct val="90000"/>
              </a:lnSpc>
              <a:spcBef>
                <a:spcPct val="20000"/>
              </a:spcBef>
              <a:buFont typeface="Arial"/>
            </a:pPr>
            <a:endParaRPr lang="en-IE" sz="1800" b="1" dirty="0">
              <a:solidFill>
                <a:srgbClr val="595959"/>
              </a:solidFill>
              <a:ea typeface="+mn-ea"/>
              <a:cs typeface="+mn-cs"/>
            </a:endParaRPr>
          </a:p>
          <a:p>
            <a:pPr algn="l">
              <a:lnSpc>
                <a:spcPct val="90000"/>
              </a:lnSpc>
              <a:spcBef>
                <a:spcPct val="20000"/>
              </a:spcBef>
              <a:buFont typeface="Arial"/>
            </a:pPr>
            <a:endParaRPr lang="en-IE" sz="1800" b="1" dirty="0">
              <a:solidFill>
                <a:srgbClr val="595959"/>
              </a:solidFill>
              <a:ea typeface="+mn-ea"/>
              <a:cs typeface="+mn-cs"/>
            </a:endParaRPr>
          </a:p>
          <a:p>
            <a:pPr algn="l">
              <a:lnSpc>
                <a:spcPct val="90000"/>
              </a:lnSpc>
              <a:spcBef>
                <a:spcPct val="20000"/>
              </a:spcBef>
              <a:buFont typeface="Arial"/>
            </a:pPr>
            <a:endParaRPr lang="en-IE" sz="1800" b="1" dirty="0">
              <a:solidFill>
                <a:srgbClr val="595959"/>
              </a:solidFill>
              <a:ea typeface="+mn-ea"/>
              <a:cs typeface="+mn-cs"/>
            </a:endParaRPr>
          </a:p>
          <a:p>
            <a:pPr algn="l">
              <a:lnSpc>
                <a:spcPct val="90000"/>
              </a:lnSpc>
              <a:spcBef>
                <a:spcPct val="20000"/>
              </a:spcBef>
              <a:buFont typeface="Arial"/>
            </a:pPr>
            <a:endParaRPr lang="en-IE" sz="1800" b="1" dirty="0">
              <a:solidFill>
                <a:srgbClr val="595959"/>
              </a:solidFill>
              <a:ea typeface="+mn-ea"/>
              <a:cs typeface="+mn-cs"/>
            </a:endParaRPr>
          </a:p>
          <a:p>
            <a:pPr>
              <a:lnSpc>
                <a:spcPct val="90000"/>
              </a:lnSpc>
              <a:spcBef>
                <a:spcPct val="20000"/>
              </a:spcBef>
              <a:buFont typeface="Arial"/>
            </a:pPr>
            <a:endParaRPr lang="en-IE" sz="1800" dirty="0">
              <a:solidFill>
                <a:srgbClr val="1D97AB"/>
              </a:solidFill>
              <a:ea typeface="+mn-ea"/>
              <a:cs typeface="+mn-cs"/>
            </a:endParaRPr>
          </a:p>
          <a:p>
            <a:pPr>
              <a:lnSpc>
                <a:spcPct val="90000"/>
              </a:lnSpc>
              <a:spcBef>
                <a:spcPct val="20000"/>
              </a:spcBef>
              <a:buFont typeface="Arial"/>
            </a:pPr>
            <a:r>
              <a:rPr lang="en-IE" sz="2400" dirty="0">
                <a:solidFill>
                  <a:srgbClr val="1D97AB"/>
                </a:solidFill>
                <a:ea typeface="+mn-ea"/>
                <a:cs typeface="+mn-cs"/>
              </a:rPr>
              <a:t>Kilkenny County Council</a:t>
            </a:r>
          </a:p>
          <a:p>
            <a:pPr>
              <a:lnSpc>
                <a:spcPct val="90000"/>
              </a:lnSpc>
              <a:spcBef>
                <a:spcPct val="20000"/>
              </a:spcBef>
              <a:buFont typeface="Arial"/>
            </a:pPr>
            <a:r>
              <a:rPr lang="en-IE" sz="2400" dirty="0">
                <a:solidFill>
                  <a:srgbClr val="1D97AB"/>
                </a:solidFill>
                <a:ea typeface="+mn-ea"/>
                <a:cs typeface="+mn-cs"/>
              </a:rPr>
              <a:t>18</a:t>
            </a:r>
            <a:r>
              <a:rPr lang="en-IE" sz="2400" baseline="30000" dirty="0">
                <a:solidFill>
                  <a:srgbClr val="1D97AB"/>
                </a:solidFill>
                <a:ea typeface="+mn-ea"/>
                <a:cs typeface="+mn-cs"/>
              </a:rPr>
              <a:t>th</a:t>
            </a:r>
            <a:r>
              <a:rPr lang="en-IE" sz="2400" dirty="0">
                <a:solidFill>
                  <a:srgbClr val="1D97AB"/>
                </a:solidFill>
                <a:ea typeface="+mn-ea"/>
                <a:cs typeface="+mn-cs"/>
              </a:rPr>
              <a:t> October 2021</a:t>
            </a:r>
          </a:p>
          <a:p>
            <a:pPr>
              <a:lnSpc>
                <a:spcPct val="90000"/>
              </a:lnSpc>
              <a:spcBef>
                <a:spcPct val="20000"/>
              </a:spcBef>
              <a:buFont typeface="Arial"/>
            </a:pPr>
            <a:endParaRPr lang="en-IE" sz="1800" dirty="0">
              <a:solidFill>
                <a:srgbClr val="1D97AB"/>
              </a:solidFill>
              <a:ea typeface="+mn-ea"/>
              <a:cs typeface="+mn-cs"/>
            </a:endParaRPr>
          </a:p>
          <a:p>
            <a:pPr>
              <a:lnSpc>
                <a:spcPct val="90000"/>
              </a:lnSpc>
              <a:spcBef>
                <a:spcPct val="20000"/>
              </a:spcBef>
              <a:buFont typeface="Arial"/>
            </a:pPr>
            <a:endParaRPr lang="en-IE" sz="1800" dirty="0">
              <a:solidFill>
                <a:srgbClr val="1D97AB"/>
              </a:solidFill>
              <a:ea typeface="+mn-ea"/>
              <a:cs typeface="+mn-cs"/>
            </a:endParaRPr>
          </a:p>
          <a:p>
            <a:pPr algn="r">
              <a:lnSpc>
                <a:spcPct val="90000"/>
              </a:lnSpc>
              <a:spcBef>
                <a:spcPct val="20000"/>
              </a:spcBef>
              <a:buFont typeface="Arial"/>
            </a:pPr>
            <a:endParaRPr lang="en-IE" sz="1600" dirty="0">
              <a:solidFill>
                <a:srgbClr val="1D97AB"/>
              </a:solidFill>
              <a:ea typeface="+mn-ea"/>
              <a:cs typeface="+mn-cs"/>
            </a:endParaRPr>
          </a:p>
          <a:p>
            <a:pPr algn="r">
              <a:lnSpc>
                <a:spcPct val="90000"/>
              </a:lnSpc>
              <a:spcBef>
                <a:spcPct val="20000"/>
              </a:spcBef>
              <a:buFont typeface="Arial"/>
            </a:pPr>
            <a:endParaRPr lang="en-IE" sz="1600" dirty="0">
              <a:solidFill>
                <a:srgbClr val="1D97AB"/>
              </a:solidFill>
              <a:ea typeface="+mn-ea"/>
              <a:cs typeface="+mn-cs"/>
            </a:endParaRPr>
          </a:p>
          <a:p>
            <a:pPr algn="r">
              <a:lnSpc>
                <a:spcPct val="90000"/>
              </a:lnSpc>
              <a:spcBef>
                <a:spcPct val="20000"/>
              </a:spcBef>
              <a:buFont typeface="Arial"/>
            </a:pPr>
            <a:r>
              <a:rPr lang="en-IE" sz="1600" dirty="0">
                <a:solidFill>
                  <a:srgbClr val="1D97AB"/>
                </a:solidFill>
                <a:ea typeface="+mn-ea"/>
                <a:cs typeface="+mn-cs"/>
              </a:rPr>
              <a:t>Carol McCarthy</a:t>
            </a:r>
          </a:p>
          <a:p>
            <a:pPr algn="r">
              <a:lnSpc>
                <a:spcPct val="90000"/>
              </a:lnSpc>
              <a:spcBef>
                <a:spcPct val="20000"/>
              </a:spcBef>
              <a:buFont typeface="Arial"/>
            </a:pPr>
            <a:r>
              <a:rPr lang="en-IE" sz="1600" dirty="0">
                <a:solidFill>
                  <a:srgbClr val="1D97AB"/>
                </a:solidFill>
                <a:ea typeface="+mn-ea"/>
                <a:cs typeface="+mn-cs"/>
              </a:rPr>
              <a:t>Catchments Team Manager</a:t>
            </a:r>
          </a:p>
          <a:p>
            <a:pPr algn="r">
              <a:lnSpc>
                <a:spcPct val="90000"/>
              </a:lnSpc>
              <a:spcBef>
                <a:spcPct val="20000"/>
              </a:spcBef>
              <a:buFont typeface="Arial"/>
            </a:pPr>
            <a:r>
              <a:rPr lang="en-IE" sz="1600" dirty="0">
                <a:solidFill>
                  <a:srgbClr val="1D97AB"/>
                </a:solidFill>
                <a:ea typeface="+mn-ea"/>
                <a:cs typeface="+mn-cs"/>
              </a:rPr>
              <a:t>LAWPRO</a:t>
            </a:r>
          </a:p>
          <a:p>
            <a:pPr>
              <a:lnSpc>
                <a:spcPct val="90000"/>
              </a:lnSpc>
              <a:spcBef>
                <a:spcPct val="20000"/>
              </a:spcBef>
              <a:buFont typeface="Arial"/>
            </a:pPr>
            <a:endParaRPr lang="en-IE" sz="1800" dirty="0">
              <a:solidFill>
                <a:srgbClr val="1D97AB"/>
              </a:solidFill>
              <a:ea typeface="+mn-ea"/>
              <a:cs typeface="+mn-cs"/>
            </a:endParaRPr>
          </a:p>
          <a:p>
            <a:pPr algn="l">
              <a:lnSpc>
                <a:spcPct val="90000"/>
              </a:lnSpc>
              <a:spcBef>
                <a:spcPct val="20000"/>
              </a:spcBef>
              <a:buFont typeface="Arial"/>
            </a:pPr>
            <a:endParaRPr lang="en-IE" sz="1800" b="1" dirty="0">
              <a:solidFill>
                <a:srgbClr val="595959"/>
              </a:solidFill>
              <a:ea typeface="+mn-ea"/>
              <a:cs typeface="+mn-cs"/>
            </a:endParaRPr>
          </a:p>
          <a:p>
            <a:pPr algn="l">
              <a:lnSpc>
                <a:spcPct val="90000"/>
              </a:lnSpc>
              <a:spcBef>
                <a:spcPct val="20000"/>
              </a:spcBef>
              <a:buFont typeface="Arial"/>
            </a:pPr>
            <a:endParaRPr lang="en-IE" sz="1800" b="1" dirty="0">
              <a:solidFill>
                <a:srgbClr val="595959"/>
              </a:solidFill>
              <a:ea typeface="+mn-ea"/>
              <a:cs typeface="+mn-cs"/>
            </a:endParaRPr>
          </a:p>
          <a:p>
            <a:pPr algn="l">
              <a:lnSpc>
                <a:spcPct val="90000"/>
              </a:lnSpc>
              <a:spcBef>
                <a:spcPct val="20000"/>
              </a:spcBef>
              <a:buFont typeface="Arial"/>
            </a:pPr>
            <a:endParaRPr lang="en-IE" sz="1800" b="1" dirty="0">
              <a:solidFill>
                <a:srgbClr val="595959"/>
              </a:solidFill>
              <a:ea typeface="+mn-ea"/>
              <a:cs typeface="+mn-cs"/>
            </a:endParaRPr>
          </a:p>
          <a:p>
            <a:pPr algn="l">
              <a:lnSpc>
                <a:spcPct val="90000"/>
              </a:lnSpc>
              <a:spcBef>
                <a:spcPct val="20000"/>
              </a:spcBef>
              <a:buFont typeface="Arial"/>
            </a:pPr>
            <a:endParaRPr lang="en-IE" sz="1800" b="1" dirty="0">
              <a:solidFill>
                <a:srgbClr val="595959"/>
              </a:solidFill>
              <a:ea typeface="+mn-ea"/>
              <a:cs typeface="+mn-cs"/>
            </a:endParaRPr>
          </a:p>
          <a:p>
            <a:pPr algn="l">
              <a:lnSpc>
                <a:spcPct val="90000"/>
              </a:lnSpc>
              <a:spcBef>
                <a:spcPct val="20000"/>
              </a:spcBef>
              <a:buFont typeface="Arial"/>
            </a:pPr>
            <a:endParaRPr lang="en-US" sz="1800" dirty="0">
              <a:solidFill>
                <a:srgbClr val="595959"/>
              </a:solidFill>
              <a:ea typeface="+mn-ea"/>
              <a:cs typeface="+mn-cs"/>
            </a:endParaRPr>
          </a:p>
        </p:txBody>
      </p:sp>
      <p:graphicFrame>
        <p:nvGraphicFramePr>
          <p:cNvPr id="6" name="Object 5">
            <a:extLst>
              <a:ext uri="{FF2B5EF4-FFF2-40B4-BE49-F238E27FC236}">
                <a16:creationId xmlns:a16="http://schemas.microsoft.com/office/drawing/2014/main" id="{301D0C49-56FB-4179-8924-E2EB239EB14E}"/>
              </a:ext>
            </a:extLst>
          </p:cNvPr>
          <p:cNvGraphicFramePr>
            <a:graphicFrameLocks noChangeAspect="1"/>
          </p:cNvGraphicFramePr>
          <p:nvPr>
            <p:extLst>
              <p:ext uri="{D42A27DB-BD31-4B8C-83A1-F6EECF244321}">
                <p14:modId xmlns:p14="http://schemas.microsoft.com/office/powerpoint/2010/main" val="941604024"/>
              </p:ext>
            </p:extLst>
          </p:nvPr>
        </p:nvGraphicFramePr>
        <p:xfrm>
          <a:off x="240417" y="1194680"/>
          <a:ext cx="3391745" cy="4799747"/>
        </p:xfrm>
        <a:graphic>
          <a:graphicData uri="http://schemas.openxmlformats.org/presentationml/2006/ole">
            <mc:AlternateContent xmlns:mc="http://schemas.openxmlformats.org/markup-compatibility/2006">
              <mc:Choice xmlns:v="urn:schemas-microsoft-com:vml" Requires="v">
                <p:oleObj spid="_x0000_s1037" name="Acrobat Document" r:id="rId4" imgW="3778074" imgH="5346685" progId="Acrobat.Document.2015">
                  <p:embed/>
                </p:oleObj>
              </mc:Choice>
              <mc:Fallback>
                <p:oleObj name="Acrobat Document" r:id="rId4" imgW="3778074" imgH="5346685" progId="Acrobat.Document.2015">
                  <p:embed/>
                  <p:pic>
                    <p:nvPicPr>
                      <p:cNvPr id="6" name="Object 5">
                        <a:extLst>
                          <a:ext uri="{FF2B5EF4-FFF2-40B4-BE49-F238E27FC236}">
                            <a16:creationId xmlns:a16="http://schemas.microsoft.com/office/drawing/2014/main" id="{6EB52D7C-7727-431F-8F0C-BEC5ADD94AF0}"/>
                          </a:ext>
                        </a:extLst>
                      </p:cNvPr>
                      <p:cNvPicPr/>
                      <p:nvPr/>
                    </p:nvPicPr>
                    <p:blipFill>
                      <a:blip r:embed="rId5"/>
                      <a:stretch>
                        <a:fillRect/>
                      </a:stretch>
                    </p:blipFill>
                    <p:spPr>
                      <a:xfrm>
                        <a:off x="240417" y="1194680"/>
                        <a:ext cx="3391745" cy="4799747"/>
                      </a:xfrm>
                      <a:prstGeom prst="rect">
                        <a:avLst/>
                      </a:prstGeom>
                      <a:ln>
                        <a:solidFill>
                          <a:schemeClr val="bg1">
                            <a:lumMod val="50000"/>
                          </a:schemeClr>
                        </a:solidFill>
                      </a:ln>
                    </p:spPr>
                  </p:pic>
                </p:oleObj>
              </mc:Fallback>
            </mc:AlternateContent>
          </a:graphicData>
        </a:graphic>
      </p:graphicFrame>
      <p:pic>
        <p:nvPicPr>
          <p:cNvPr id="7" name="Picture 2">
            <a:extLst>
              <a:ext uri="{FF2B5EF4-FFF2-40B4-BE49-F238E27FC236}">
                <a16:creationId xmlns:a16="http://schemas.microsoft.com/office/drawing/2014/main" id="{1579186B-8723-4F53-B450-3ABF9DF83E9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468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9381237-BB1C-4441-896A-71A765AF3A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069DD78-0D0D-43C8-A7DD-ABFF7DCB18C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589"/>
          <a:stretch/>
        </p:blipFill>
        <p:spPr>
          <a:xfrm>
            <a:off x="1143000" y="857250"/>
            <a:ext cx="6858000" cy="5143500"/>
          </a:xfrm>
          <a:prstGeom prst="rect">
            <a:avLst/>
          </a:prstGeom>
        </p:spPr>
      </p:pic>
      <p:sp>
        <p:nvSpPr>
          <p:cNvPr id="7" name="TextBox 6">
            <a:extLst>
              <a:ext uri="{FF2B5EF4-FFF2-40B4-BE49-F238E27FC236}">
                <a16:creationId xmlns:a16="http://schemas.microsoft.com/office/drawing/2014/main" id="{A8E55ECD-F44E-479A-A4DC-3225444EF54F}"/>
              </a:ext>
            </a:extLst>
          </p:cNvPr>
          <p:cNvSpPr txBox="1"/>
          <p:nvPr/>
        </p:nvSpPr>
        <p:spPr>
          <a:xfrm>
            <a:off x="3513339" y="953469"/>
            <a:ext cx="4386332" cy="461665"/>
          </a:xfrm>
          <a:prstGeom prst="rect">
            <a:avLst/>
          </a:prstGeom>
          <a:solidFill>
            <a:schemeClr val="bg1">
              <a:lumMod val="95000"/>
            </a:schemeClr>
          </a:solidFill>
          <a:ln w="19050">
            <a:solidFill>
              <a:srgbClr val="FFC000"/>
            </a:solidFill>
          </a:ln>
        </p:spPr>
        <p:txBody>
          <a:bodyPr wrap="square" rtlCol="0">
            <a:spAutoFit/>
          </a:bodyPr>
          <a:lstStyle/>
          <a:p>
            <a:r>
              <a:rPr lang="en-GB" sz="1200" b="1" dirty="0"/>
              <a:t>The measures in the plan aim to address the issues affecting water quality that arise from human activities. </a:t>
            </a:r>
          </a:p>
        </p:txBody>
      </p:sp>
      <p:sp>
        <p:nvSpPr>
          <p:cNvPr id="8" name="Oval 7">
            <a:extLst>
              <a:ext uri="{FF2B5EF4-FFF2-40B4-BE49-F238E27FC236}">
                <a16:creationId xmlns:a16="http://schemas.microsoft.com/office/drawing/2014/main" id="{F89B4632-CA89-47B6-A8AD-03486B0F7A5B}"/>
              </a:ext>
            </a:extLst>
          </p:cNvPr>
          <p:cNvSpPr/>
          <p:nvPr/>
        </p:nvSpPr>
        <p:spPr>
          <a:xfrm>
            <a:off x="6124378" y="3830059"/>
            <a:ext cx="1648521" cy="713075"/>
          </a:xfrm>
          <a:prstGeom prst="ellipse">
            <a:avLst/>
          </a:prstGeom>
          <a:solidFill>
            <a:schemeClr val="accent2">
              <a:lumMod val="20000"/>
              <a:lumOff val="80000"/>
              <a:alpha val="73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b="1" dirty="0">
              <a:solidFill>
                <a:srgbClr val="002060"/>
              </a:solidFill>
              <a:cs typeface="Times New Roman" panose="02020603050405020304" pitchFamily="18" charset="0"/>
            </a:endParaRPr>
          </a:p>
          <a:p>
            <a:pPr algn="ctr"/>
            <a:r>
              <a:rPr lang="en-GB" sz="1350" b="1" dirty="0">
                <a:solidFill>
                  <a:srgbClr val="002060"/>
                </a:solidFill>
                <a:cs typeface="Times New Roman" panose="02020603050405020304" pitchFamily="18" charset="0"/>
              </a:rPr>
              <a:t>Agriculture</a:t>
            </a:r>
          </a:p>
          <a:p>
            <a:pPr algn="ctr"/>
            <a:endParaRPr lang="en-GB" sz="1350" b="1" dirty="0">
              <a:solidFill>
                <a:srgbClr val="002060"/>
              </a:solidFill>
              <a:cs typeface="Times New Roman" panose="02020603050405020304" pitchFamily="18" charset="0"/>
            </a:endParaRPr>
          </a:p>
        </p:txBody>
      </p:sp>
      <p:sp>
        <p:nvSpPr>
          <p:cNvPr id="9" name="Oval 8">
            <a:extLst>
              <a:ext uri="{FF2B5EF4-FFF2-40B4-BE49-F238E27FC236}">
                <a16:creationId xmlns:a16="http://schemas.microsoft.com/office/drawing/2014/main" id="{8206FC07-1424-4258-BEF0-472B1BFAAF5F}"/>
              </a:ext>
            </a:extLst>
          </p:cNvPr>
          <p:cNvSpPr/>
          <p:nvPr/>
        </p:nvSpPr>
        <p:spPr>
          <a:xfrm>
            <a:off x="4250533" y="3475708"/>
            <a:ext cx="1873844" cy="624764"/>
          </a:xfrm>
          <a:prstGeom prst="ellipse">
            <a:avLst/>
          </a:prstGeom>
          <a:solidFill>
            <a:schemeClr val="accent2">
              <a:lumMod val="20000"/>
              <a:lumOff val="80000"/>
              <a:alpha val="73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b="1" dirty="0">
              <a:solidFill>
                <a:srgbClr val="002060"/>
              </a:solidFill>
              <a:cs typeface="Times New Roman" panose="02020603050405020304" pitchFamily="18" charset="0"/>
            </a:endParaRPr>
          </a:p>
          <a:p>
            <a:pPr algn="ctr"/>
            <a:r>
              <a:rPr lang="en-GB" sz="1350" b="1">
                <a:solidFill>
                  <a:srgbClr val="002060"/>
                </a:solidFill>
                <a:cs typeface="Times New Roman" panose="02020603050405020304" pitchFamily="18" charset="0"/>
              </a:rPr>
              <a:t>Physical Modifications</a:t>
            </a:r>
            <a:endParaRPr lang="en-GB" sz="1350" b="1" dirty="0">
              <a:solidFill>
                <a:srgbClr val="002060"/>
              </a:solidFill>
              <a:cs typeface="Times New Roman" panose="02020603050405020304" pitchFamily="18" charset="0"/>
            </a:endParaRPr>
          </a:p>
          <a:p>
            <a:pPr algn="ctr"/>
            <a:endParaRPr lang="en-GB" sz="1350" b="1" dirty="0">
              <a:solidFill>
                <a:srgbClr val="002060"/>
              </a:solidFill>
              <a:cs typeface="Times New Roman" panose="02020603050405020304" pitchFamily="18" charset="0"/>
            </a:endParaRPr>
          </a:p>
        </p:txBody>
      </p:sp>
      <p:sp>
        <p:nvSpPr>
          <p:cNvPr id="10" name="Oval 9">
            <a:extLst>
              <a:ext uri="{FF2B5EF4-FFF2-40B4-BE49-F238E27FC236}">
                <a16:creationId xmlns:a16="http://schemas.microsoft.com/office/drawing/2014/main" id="{7ACC4438-5860-4EC0-ADC5-A2E4F4317F3B}"/>
              </a:ext>
            </a:extLst>
          </p:cNvPr>
          <p:cNvSpPr/>
          <p:nvPr/>
        </p:nvSpPr>
        <p:spPr>
          <a:xfrm>
            <a:off x="2594500" y="3830058"/>
            <a:ext cx="1656034" cy="801387"/>
          </a:xfrm>
          <a:prstGeom prst="ellipse">
            <a:avLst/>
          </a:prstGeom>
          <a:solidFill>
            <a:schemeClr val="accent2">
              <a:lumMod val="20000"/>
              <a:lumOff val="80000"/>
              <a:alpha val="73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b="1" dirty="0">
              <a:solidFill>
                <a:srgbClr val="002060"/>
              </a:solidFill>
              <a:cs typeface="Times New Roman" panose="02020603050405020304" pitchFamily="18" charset="0"/>
            </a:endParaRPr>
          </a:p>
          <a:p>
            <a:pPr algn="ctr"/>
            <a:endParaRPr lang="en-GB" sz="1350" b="1" dirty="0">
              <a:solidFill>
                <a:srgbClr val="002060"/>
              </a:solidFill>
              <a:cs typeface="Times New Roman" panose="02020603050405020304" pitchFamily="18" charset="0"/>
            </a:endParaRPr>
          </a:p>
          <a:p>
            <a:pPr algn="ctr"/>
            <a:r>
              <a:rPr lang="en-GB" sz="1350" b="1" dirty="0">
                <a:solidFill>
                  <a:srgbClr val="002060"/>
                </a:solidFill>
                <a:cs typeface="Times New Roman" panose="02020603050405020304" pitchFamily="18" charset="0"/>
              </a:rPr>
              <a:t>Urban Wastewater</a:t>
            </a:r>
          </a:p>
          <a:p>
            <a:pPr algn="ctr"/>
            <a:endParaRPr lang="en-GB" sz="1350" b="1" dirty="0">
              <a:solidFill>
                <a:srgbClr val="002060"/>
              </a:solidFill>
              <a:cs typeface="Times New Roman" panose="02020603050405020304" pitchFamily="18" charset="0"/>
            </a:endParaRPr>
          </a:p>
          <a:p>
            <a:pPr algn="ctr"/>
            <a:endParaRPr lang="en-GB" sz="1350" b="1" dirty="0">
              <a:solidFill>
                <a:srgbClr val="002060"/>
              </a:solidFill>
              <a:cs typeface="Times New Roman" panose="02020603050405020304" pitchFamily="18" charset="0"/>
            </a:endParaRPr>
          </a:p>
        </p:txBody>
      </p:sp>
      <p:sp>
        <p:nvSpPr>
          <p:cNvPr id="11" name="Oval 10">
            <a:extLst>
              <a:ext uri="{FF2B5EF4-FFF2-40B4-BE49-F238E27FC236}">
                <a16:creationId xmlns:a16="http://schemas.microsoft.com/office/drawing/2014/main" id="{EA48EE44-E46A-43E0-8CD7-ABF403F0F74D}"/>
              </a:ext>
            </a:extLst>
          </p:cNvPr>
          <p:cNvSpPr/>
          <p:nvPr/>
        </p:nvSpPr>
        <p:spPr>
          <a:xfrm>
            <a:off x="1487331" y="2904439"/>
            <a:ext cx="1450873" cy="676310"/>
          </a:xfrm>
          <a:prstGeom prst="ellipse">
            <a:avLst/>
          </a:prstGeom>
          <a:solidFill>
            <a:schemeClr val="accent2">
              <a:lumMod val="20000"/>
              <a:lumOff val="80000"/>
              <a:alpha val="73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srgbClr val="002060"/>
                </a:solidFill>
                <a:cs typeface="Times New Roman" panose="02020603050405020304" pitchFamily="18" charset="0"/>
              </a:rPr>
              <a:t>Forestry</a:t>
            </a:r>
          </a:p>
        </p:txBody>
      </p:sp>
      <p:sp>
        <p:nvSpPr>
          <p:cNvPr id="12" name="Oval 11">
            <a:extLst>
              <a:ext uri="{FF2B5EF4-FFF2-40B4-BE49-F238E27FC236}">
                <a16:creationId xmlns:a16="http://schemas.microsoft.com/office/drawing/2014/main" id="{CC2AD3AD-B5C0-4130-8FA5-868D94247DFC}"/>
              </a:ext>
            </a:extLst>
          </p:cNvPr>
          <p:cNvSpPr/>
          <p:nvPr/>
        </p:nvSpPr>
        <p:spPr>
          <a:xfrm>
            <a:off x="5491035" y="2514738"/>
            <a:ext cx="1138375" cy="676310"/>
          </a:xfrm>
          <a:prstGeom prst="ellipse">
            <a:avLst/>
          </a:prstGeom>
          <a:solidFill>
            <a:schemeClr val="accent2">
              <a:lumMod val="20000"/>
              <a:lumOff val="80000"/>
              <a:alpha val="73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a:solidFill>
                  <a:srgbClr val="002060"/>
                </a:solidFill>
                <a:cs typeface="Times New Roman" panose="02020603050405020304" pitchFamily="18" charset="0"/>
              </a:rPr>
              <a:t>Septic Tanks</a:t>
            </a:r>
            <a:endParaRPr lang="en-GB" sz="1350" b="1" dirty="0">
              <a:solidFill>
                <a:srgbClr val="002060"/>
              </a:solidFill>
              <a:cs typeface="Times New Roman" panose="02020603050405020304" pitchFamily="18" charset="0"/>
            </a:endParaRPr>
          </a:p>
        </p:txBody>
      </p:sp>
      <p:sp>
        <p:nvSpPr>
          <p:cNvPr id="13" name="Oval 12">
            <a:extLst>
              <a:ext uri="{FF2B5EF4-FFF2-40B4-BE49-F238E27FC236}">
                <a16:creationId xmlns:a16="http://schemas.microsoft.com/office/drawing/2014/main" id="{1EEF279E-09B6-4115-A354-15616D95E610}"/>
              </a:ext>
            </a:extLst>
          </p:cNvPr>
          <p:cNvSpPr/>
          <p:nvPr/>
        </p:nvSpPr>
        <p:spPr>
          <a:xfrm>
            <a:off x="1935332" y="4957056"/>
            <a:ext cx="1742385" cy="676309"/>
          </a:xfrm>
          <a:prstGeom prst="ellipse">
            <a:avLst/>
          </a:prstGeom>
          <a:solidFill>
            <a:schemeClr val="accent2">
              <a:lumMod val="20000"/>
              <a:lumOff val="80000"/>
              <a:alpha val="73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a:solidFill>
                  <a:srgbClr val="002060"/>
                </a:solidFill>
                <a:cs typeface="Times New Roman" panose="02020603050405020304" pitchFamily="18" charset="0"/>
              </a:rPr>
              <a:t>Surface water</a:t>
            </a:r>
            <a:endParaRPr lang="en-GB" sz="1350" b="1" dirty="0">
              <a:solidFill>
                <a:srgbClr val="002060"/>
              </a:solidFill>
              <a:cs typeface="Times New Roman" panose="02020603050405020304" pitchFamily="18" charset="0"/>
            </a:endParaRPr>
          </a:p>
          <a:p>
            <a:pPr algn="ctr"/>
            <a:r>
              <a:rPr lang="en-GB" sz="1350" b="1">
                <a:solidFill>
                  <a:srgbClr val="002060"/>
                </a:solidFill>
                <a:cs typeface="Times New Roman" panose="02020603050405020304" pitchFamily="18" charset="0"/>
              </a:rPr>
              <a:t>Run-off</a:t>
            </a:r>
            <a:endParaRPr lang="en-GB" sz="1350" b="1" dirty="0">
              <a:solidFill>
                <a:srgbClr val="002060"/>
              </a:solidFill>
              <a:cs typeface="Times New Roman" panose="02020603050405020304" pitchFamily="18" charset="0"/>
            </a:endParaRPr>
          </a:p>
        </p:txBody>
      </p:sp>
      <p:sp>
        <p:nvSpPr>
          <p:cNvPr id="14" name="Oval 13">
            <a:extLst>
              <a:ext uri="{FF2B5EF4-FFF2-40B4-BE49-F238E27FC236}">
                <a16:creationId xmlns:a16="http://schemas.microsoft.com/office/drawing/2014/main" id="{A2C43DBF-4402-498E-8F5C-279B7D9F6D2F}"/>
              </a:ext>
            </a:extLst>
          </p:cNvPr>
          <p:cNvSpPr/>
          <p:nvPr/>
        </p:nvSpPr>
        <p:spPr>
          <a:xfrm>
            <a:off x="6556162" y="2999161"/>
            <a:ext cx="1328232" cy="617237"/>
          </a:xfrm>
          <a:prstGeom prst="ellipse">
            <a:avLst/>
          </a:prstGeom>
          <a:solidFill>
            <a:schemeClr val="accent2">
              <a:lumMod val="20000"/>
              <a:lumOff val="80000"/>
              <a:alpha val="73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b="1" dirty="0">
                <a:solidFill>
                  <a:srgbClr val="002060"/>
                </a:solidFill>
                <a:cs typeface="Times New Roman" panose="02020603050405020304" pitchFamily="18" charset="0"/>
              </a:rPr>
              <a:t>Peat Extraction</a:t>
            </a:r>
          </a:p>
        </p:txBody>
      </p:sp>
      <p:pic>
        <p:nvPicPr>
          <p:cNvPr id="4" name="Picture 3" descr="Text&#10;&#10;Description automatically generated">
            <a:extLst>
              <a:ext uri="{FF2B5EF4-FFF2-40B4-BE49-F238E27FC236}">
                <a16:creationId xmlns:a16="http://schemas.microsoft.com/office/drawing/2014/main" id="{8D31A1A2-E0F6-4B8E-95AB-677D58E53C0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56161" y="5335627"/>
            <a:ext cx="1444840" cy="662095"/>
          </a:xfrm>
          <a:prstGeom prst="rect">
            <a:avLst/>
          </a:prstGeom>
        </p:spPr>
      </p:pic>
    </p:spTree>
    <p:extLst>
      <p:ext uri="{BB962C8B-B14F-4D97-AF65-F5344CB8AC3E}">
        <p14:creationId xmlns:p14="http://schemas.microsoft.com/office/powerpoint/2010/main" val="2986389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BA1F5C7-F252-48A8-9B6A-93EA47D7F3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052748-1D97-4EB1-9EB9-14956A71163F}"/>
              </a:ext>
            </a:extLst>
          </p:cNvPr>
          <p:cNvPicPr>
            <a:picLocks noChangeAspect="1"/>
          </p:cNvPicPr>
          <p:nvPr/>
        </p:nvPicPr>
        <p:blipFill>
          <a:blip r:embed="rId4"/>
          <a:stretch>
            <a:fillRect/>
          </a:stretch>
        </p:blipFill>
        <p:spPr>
          <a:xfrm>
            <a:off x="1137676" y="954525"/>
            <a:ext cx="6858000" cy="5143499"/>
          </a:xfrm>
          <a:prstGeom prst="rect">
            <a:avLst/>
          </a:prstGeom>
        </p:spPr>
      </p:pic>
      <p:sp>
        <p:nvSpPr>
          <p:cNvPr id="6" name="TextBox 5">
            <a:extLst>
              <a:ext uri="{FF2B5EF4-FFF2-40B4-BE49-F238E27FC236}">
                <a16:creationId xmlns:a16="http://schemas.microsoft.com/office/drawing/2014/main" id="{D3D08745-0F3A-4E18-B747-A61FE14DB3DF}"/>
              </a:ext>
            </a:extLst>
          </p:cNvPr>
          <p:cNvSpPr txBox="1"/>
          <p:nvPr/>
        </p:nvSpPr>
        <p:spPr>
          <a:xfrm>
            <a:off x="2852053" y="1024491"/>
            <a:ext cx="3866063" cy="646331"/>
          </a:xfrm>
          <a:prstGeom prst="rect">
            <a:avLst/>
          </a:prstGeom>
          <a:noFill/>
        </p:spPr>
        <p:txBody>
          <a:bodyPr wrap="square" rtlCol="0">
            <a:spAutoFit/>
          </a:bodyPr>
          <a:lstStyle/>
          <a:p>
            <a:pPr>
              <a:buFont typeface="Arial" charset="0"/>
              <a:buNone/>
              <a:defRPr/>
            </a:pPr>
            <a:r>
              <a:rPr lang="en-IE" b="1" dirty="0"/>
              <a:t>Appendix 2 contains over 100 separate measures. Here are some key themes:</a:t>
            </a:r>
          </a:p>
        </p:txBody>
      </p:sp>
      <p:sp>
        <p:nvSpPr>
          <p:cNvPr id="3" name="Oval 2">
            <a:extLst>
              <a:ext uri="{FF2B5EF4-FFF2-40B4-BE49-F238E27FC236}">
                <a16:creationId xmlns:a16="http://schemas.microsoft.com/office/drawing/2014/main" id="{37A091F8-E4F1-4EF5-9BB0-A9F72A5CBAC0}"/>
              </a:ext>
            </a:extLst>
          </p:cNvPr>
          <p:cNvSpPr/>
          <p:nvPr/>
        </p:nvSpPr>
        <p:spPr>
          <a:xfrm>
            <a:off x="1524490" y="2228998"/>
            <a:ext cx="1569002" cy="7096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013" b="1" dirty="0">
                <a:ea typeface="Times New Roman" panose="02020603050405020304" pitchFamily="18" charset="0"/>
                <a:cs typeface="Times New Roman" panose="02020603050405020304" pitchFamily="18" charset="0"/>
              </a:rPr>
              <a:t>Governance/ Implementation</a:t>
            </a:r>
          </a:p>
        </p:txBody>
      </p:sp>
      <p:sp>
        <p:nvSpPr>
          <p:cNvPr id="7" name="Oval 6">
            <a:extLst>
              <a:ext uri="{FF2B5EF4-FFF2-40B4-BE49-F238E27FC236}">
                <a16:creationId xmlns:a16="http://schemas.microsoft.com/office/drawing/2014/main" id="{0AC6DA15-E419-49F2-913C-A3C4359009EA}"/>
              </a:ext>
            </a:extLst>
          </p:cNvPr>
          <p:cNvSpPr/>
          <p:nvPr/>
        </p:nvSpPr>
        <p:spPr>
          <a:xfrm>
            <a:off x="3150829" y="2183107"/>
            <a:ext cx="1236833" cy="580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75"/>
              </a:spcAft>
              <a:defRPr/>
            </a:pPr>
            <a:r>
              <a:rPr lang="en-GB" sz="1013" b="1" dirty="0">
                <a:ea typeface="Times New Roman" panose="02020603050405020304" pitchFamily="18" charset="0"/>
                <a:cs typeface="Times New Roman" panose="02020603050405020304" pitchFamily="18" charset="0"/>
              </a:rPr>
              <a:t>Public Participation</a:t>
            </a:r>
          </a:p>
        </p:txBody>
      </p:sp>
      <p:sp>
        <p:nvSpPr>
          <p:cNvPr id="10" name="Oval 9">
            <a:extLst>
              <a:ext uri="{FF2B5EF4-FFF2-40B4-BE49-F238E27FC236}">
                <a16:creationId xmlns:a16="http://schemas.microsoft.com/office/drawing/2014/main" id="{F173E796-3F30-4621-A5AF-7CD87B1F5A1C}"/>
              </a:ext>
            </a:extLst>
          </p:cNvPr>
          <p:cNvSpPr/>
          <p:nvPr/>
        </p:nvSpPr>
        <p:spPr>
          <a:xfrm>
            <a:off x="4444835" y="2223108"/>
            <a:ext cx="1145338" cy="5521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1013" b="1" dirty="0">
              <a:ea typeface="Times New Roman" panose="02020603050405020304" pitchFamily="18" charset="0"/>
              <a:cs typeface="Times New Roman" panose="02020603050405020304" pitchFamily="18" charset="0"/>
            </a:endParaRPr>
          </a:p>
          <a:p>
            <a:pPr>
              <a:defRPr/>
            </a:pPr>
            <a:r>
              <a:rPr lang="en-GB" sz="1013" b="1" dirty="0">
                <a:ea typeface="Times New Roman" panose="02020603050405020304" pitchFamily="18" charset="0"/>
                <a:cs typeface="Times New Roman" panose="02020603050405020304" pitchFamily="18" charset="0"/>
              </a:rPr>
              <a:t>Agriculture</a:t>
            </a:r>
          </a:p>
          <a:p>
            <a:pPr>
              <a:defRPr/>
            </a:pPr>
            <a:endParaRPr lang="en-GB" sz="1013" b="1" dirty="0">
              <a:ea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A1642348-E950-4FDF-8AB6-8AE76C7D1A63}"/>
              </a:ext>
            </a:extLst>
          </p:cNvPr>
          <p:cNvSpPr/>
          <p:nvPr/>
        </p:nvSpPr>
        <p:spPr>
          <a:xfrm>
            <a:off x="5613192" y="2311767"/>
            <a:ext cx="1639663" cy="500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1013" b="1" dirty="0">
              <a:ea typeface="Times New Roman" panose="02020603050405020304" pitchFamily="18" charset="0"/>
              <a:cs typeface="Times New Roman" panose="02020603050405020304" pitchFamily="18" charset="0"/>
            </a:endParaRPr>
          </a:p>
          <a:p>
            <a:pPr>
              <a:defRPr/>
            </a:pPr>
            <a:r>
              <a:rPr lang="en-GB" sz="1013" b="1" dirty="0">
                <a:ea typeface="Times New Roman" panose="02020603050405020304" pitchFamily="18" charset="0"/>
                <a:cs typeface="Times New Roman" panose="02020603050405020304" pitchFamily="18" charset="0"/>
              </a:rPr>
              <a:t>Hydromorphology/ Physical changes</a:t>
            </a:r>
          </a:p>
          <a:p>
            <a:pPr>
              <a:defRPr/>
            </a:pPr>
            <a:endParaRPr lang="en-GB" sz="1013" b="1" dirty="0">
              <a:ea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E3027414-0877-4118-9FFC-06CB0648D69E}"/>
              </a:ext>
            </a:extLst>
          </p:cNvPr>
          <p:cNvSpPr/>
          <p:nvPr/>
        </p:nvSpPr>
        <p:spPr>
          <a:xfrm>
            <a:off x="6466445" y="3355420"/>
            <a:ext cx="1145099" cy="500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1013" b="1" dirty="0">
              <a:ea typeface="Times New Roman" panose="02020603050405020304" pitchFamily="18" charset="0"/>
              <a:cs typeface="Times New Roman" panose="02020603050405020304" pitchFamily="18" charset="0"/>
            </a:endParaRPr>
          </a:p>
          <a:p>
            <a:pPr algn="ctr">
              <a:defRPr/>
            </a:pPr>
            <a:r>
              <a:rPr lang="en-GB" sz="1013" b="1" dirty="0">
                <a:ea typeface="Times New Roman" panose="02020603050405020304" pitchFamily="18" charset="0"/>
                <a:cs typeface="Times New Roman" panose="02020603050405020304" pitchFamily="18" charset="0"/>
              </a:rPr>
              <a:t>Business</a:t>
            </a:r>
            <a:endParaRPr lang="en-GB" sz="1013" dirty="0">
              <a:ea typeface="Times New Roman" panose="02020603050405020304" pitchFamily="18" charset="0"/>
              <a:cs typeface="Times New Roman" panose="02020603050405020304" pitchFamily="18" charset="0"/>
            </a:endParaRPr>
          </a:p>
          <a:p>
            <a:pPr>
              <a:defRPr/>
            </a:pPr>
            <a:endParaRPr lang="en-GB" sz="1013" b="1" dirty="0">
              <a:ea typeface="Times New Roman" panose="02020603050405020304" pitchFamily="18" charset="0"/>
              <a:cs typeface="Times New Roman" panose="02020603050405020304" pitchFamily="18" charset="0"/>
            </a:endParaRPr>
          </a:p>
        </p:txBody>
      </p:sp>
      <p:sp>
        <p:nvSpPr>
          <p:cNvPr id="13" name="Oval 12">
            <a:extLst>
              <a:ext uri="{FF2B5EF4-FFF2-40B4-BE49-F238E27FC236}">
                <a16:creationId xmlns:a16="http://schemas.microsoft.com/office/drawing/2014/main" id="{A48A1E11-8218-49B8-84B5-70C9269E9B87}"/>
              </a:ext>
            </a:extLst>
          </p:cNvPr>
          <p:cNvSpPr/>
          <p:nvPr/>
        </p:nvSpPr>
        <p:spPr>
          <a:xfrm>
            <a:off x="1416983" y="3026263"/>
            <a:ext cx="1569003" cy="500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1013" b="1" dirty="0">
              <a:ea typeface="Times New Roman" panose="02020603050405020304" pitchFamily="18" charset="0"/>
              <a:cs typeface="Times New Roman" panose="02020603050405020304" pitchFamily="18" charset="0"/>
            </a:endParaRPr>
          </a:p>
          <a:p>
            <a:pPr>
              <a:defRPr/>
            </a:pPr>
            <a:endParaRPr lang="en-GB" sz="1013" b="1" dirty="0">
              <a:ea typeface="Times New Roman" panose="02020603050405020304" pitchFamily="18" charset="0"/>
              <a:cs typeface="Times New Roman" panose="02020603050405020304" pitchFamily="18" charset="0"/>
            </a:endParaRPr>
          </a:p>
          <a:p>
            <a:pPr algn="ctr">
              <a:defRPr/>
            </a:pPr>
            <a:r>
              <a:rPr lang="en-GB" sz="1013" b="1" dirty="0">
                <a:ea typeface="Times New Roman" panose="02020603050405020304" pitchFamily="18" charset="0"/>
                <a:cs typeface="Times New Roman" panose="02020603050405020304" pitchFamily="18" charset="0"/>
              </a:rPr>
              <a:t>Urban Wastewater</a:t>
            </a:r>
            <a:endParaRPr lang="en-GB" sz="1013" dirty="0">
              <a:ea typeface="Times New Roman" panose="02020603050405020304" pitchFamily="18" charset="0"/>
              <a:cs typeface="Times New Roman" panose="02020603050405020304" pitchFamily="18" charset="0"/>
            </a:endParaRPr>
          </a:p>
          <a:p>
            <a:pPr>
              <a:defRPr/>
            </a:pPr>
            <a:endParaRPr lang="en-GB" sz="1013" b="1" dirty="0">
              <a:ea typeface="Times New Roman" panose="02020603050405020304" pitchFamily="18" charset="0"/>
              <a:cs typeface="Times New Roman" panose="02020603050405020304" pitchFamily="18" charset="0"/>
            </a:endParaRPr>
          </a:p>
          <a:p>
            <a:pPr>
              <a:defRPr/>
            </a:pPr>
            <a:endParaRPr lang="en-GB" sz="1013" b="1" dirty="0">
              <a:ea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DE8CF75F-4C26-4ADF-8CCE-F774C70A7174}"/>
              </a:ext>
            </a:extLst>
          </p:cNvPr>
          <p:cNvSpPr/>
          <p:nvPr/>
        </p:nvSpPr>
        <p:spPr>
          <a:xfrm>
            <a:off x="1636961" y="3605427"/>
            <a:ext cx="1215093" cy="526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013" b="1" dirty="0">
                <a:ea typeface="Times New Roman" panose="02020603050405020304" pitchFamily="18" charset="0"/>
                <a:cs typeface="Times New Roman" panose="02020603050405020304" pitchFamily="18" charset="0"/>
              </a:rPr>
              <a:t>Surface Water run-off</a:t>
            </a:r>
          </a:p>
        </p:txBody>
      </p:sp>
      <p:sp>
        <p:nvSpPr>
          <p:cNvPr id="16" name="Oval 15">
            <a:extLst>
              <a:ext uri="{FF2B5EF4-FFF2-40B4-BE49-F238E27FC236}">
                <a16:creationId xmlns:a16="http://schemas.microsoft.com/office/drawing/2014/main" id="{2E729BBF-6D0C-416A-920B-70CAAB9E187D}"/>
              </a:ext>
            </a:extLst>
          </p:cNvPr>
          <p:cNvSpPr/>
          <p:nvPr/>
        </p:nvSpPr>
        <p:spPr>
          <a:xfrm>
            <a:off x="1720336" y="4199971"/>
            <a:ext cx="1071170" cy="5521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013" b="1" dirty="0">
                <a:ea typeface="Times New Roman" panose="02020603050405020304" pitchFamily="18" charset="0"/>
                <a:cs typeface="Times New Roman" panose="02020603050405020304" pitchFamily="18" charset="0"/>
              </a:rPr>
              <a:t>Septic Tanks</a:t>
            </a:r>
          </a:p>
        </p:txBody>
      </p:sp>
      <p:sp>
        <p:nvSpPr>
          <p:cNvPr id="17" name="Oval 16">
            <a:extLst>
              <a:ext uri="{FF2B5EF4-FFF2-40B4-BE49-F238E27FC236}">
                <a16:creationId xmlns:a16="http://schemas.microsoft.com/office/drawing/2014/main" id="{8ABDE0F1-FE7B-4530-909A-52FFD7AE41CB}"/>
              </a:ext>
            </a:extLst>
          </p:cNvPr>
          <p:cNvSpPr/>
          <p:nvPr/>
        </p:nvSpPr>
        <p:spPr>
          <a:xfrm>
            <a:off x="2654618" y="4526488"/>
            <a:ext cx="1058810" cy="6499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013" b="1" dirty="0">
                <a:ea typeface="Times New Roman" panose="02020603050405020304" pitchFamily="18" charset="0"/>
                <a:cs typeface="Times New Roman" panose="02020603050405020304" pitchFamily="18" charset="0"/>
              </a:rPr>
              <a:t>Peat Extraction</a:t>
            </a:r>
          </a:p>
        </p:txBody>
      </p:sp>
      <p:sp>
        <p:nvSpPr>
          <p:cNvPr id="18" name="Oval 17">
            <a:extLst>
              <a:ext uri="{FF2B5EF4-FFF2-40B4-BE49-F238E27FC236}">
                <a16:creationId xmlns:a16="http://schemas.microsoft.com/office/drawing/2014/main" id="{340F97BE-A7AC-45C6-AE58-C2945F14C306}"/>
              </a:ext>
            </a:extLst>
          </p:cNvPr>
          <p:cNvSpPr/>
          <p:nvPr/>
        </p:nvSpPr>
        <p:spPr>
          <a:xfrm>
            <a:off x="3745670" y="4627527"/>
            <a:ext cx="1333849" cy="500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GB" sz="1013" b="1" dirty="0">
              <a:ea typeface="Times New Roman" panose="02020603050405020304" pitchFamily="18" charset="0"/>
              <a:cs typeface="Times New Roman" panose="02020603050405020304" pitchFamily="18" charset="0"/>
            </a:endParaRPr>
          </a:p>
          <a:p>
            <a:pPr>
              <a:defRPr/>
            </a:pPr>
            <a:endParaRPr lang="en-GB" sz="1013" b="1" dirty="0">
              <a:ea typeface="Times New Roman" panose="02020603050405020304" pitchFamily="18" charset="0"/>
              <a:cs typeface="Times New Roman" panose="02020603050405020304" pitchFamily="18" charset="0"/>
            </a:endParaRPr>
          </a:p>
          <a:p>
            <a:pPr algn="ctr">
              <a:defRPr/>
            </a:pPr>
            <a:r>
              <a:rPr lang="en-GB" sz="1013" b="1" dirty="0">
                <a:ea typeface="Times New Roman" panose="02020603050405020304" pitchFamily="18" charset="0"/>
                <a:cs typeface="Times New Roman" panose="02020603050405020304" pitchFamily="18" charset="0"/>
              </a:rPr>
              <a:t>Drinking Water</a:t>
            </a:r>
            <a:endParaRPr lang="en-GB" sz="1013" dirty="0">
              <a:ea typeface="Times New Roman" panose="02020603050405020304" pitchFamily="18" charset="0"/>
              <a:cs typeface="Times New Roman" panose="02020603050405020304" pitchFamily="18" charset="0"/>
            </a:endParaRPr>
          </a:p>
          <a:p>
            <a:pPr>
              <a:defRPr/>
            </a:pPr>
            <a:endParaRPr lang="en-GB" sz="1013" b="1" dirty="0">
              <a:ea typeface="Times New Roman" panose="02020603050405020304" pitchFamily="18" charset="0"/>
              <a:cs typeface="Times New Roman" panose="02020603050405020304" pitchFamily="18" charset="0"/>
            </a:endParaRPr>
          </a:p>
          <a:p>
            <a:pPr>
              <a:defRPr/>
            </a:pPr>
            <a:endParaRPr lang="en-GB" sz="1013" b="1" dirty="0">
              <a:ea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F6B6EF4F-36BB-45A7-949A-97F948552A71}"/>
              </a:ext>
            </a:extLst>
          </p:cNvPr>
          <p:cNvSpPr/>
          <p:nvPr/>
        </p:nvSpPr>
        <p:spPr>
          <a:xfrm>
            <a:off x="5111760" y="4561893"/>
            <a:ext cx="1071170" cy="552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013" b="1" dirty="0">
                <a:ea typeface="Times New Roman" panose="02020603050405020304" pitchFamily="18" charset="0"/>
                <a:cs typeface="Times New Roman" panose="02020603050405020304" pitchFamily="18" charset="0"/>
              </a:rPr>
              <a:t>Invasive Species</a:t>
            </a:r>
          </a:p>
        </p:txBody>
      </p:sp>
      <p:sp>
        <p:nvSpPr>
          <p:cNvPr id="20" name="Oval 19">
            <a:extLst>
              <a:ext uri="{FF2B5EF4-FFF2-40B4-BE49-F238E27FC236}">
                <a16:creationId xmlns:a16="http://schemas.microsoft.com/office/drawing/2014/main" id="{40EB3CCC-1DC6-483B-9889-C717DACD9EB6}"/>
              </a:ext>
            </a:extLst>
          </p:cNvPr>
          <p:cNvSpPr/>
          <p:nvPr/>
        </p:nvSpPr>
        <p:spPr>
          <a:xfrm>
            <a:off x="6215170" y="4526488"/>
            <a:ext cx="1186464" cy="5521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013" b="1" dirty="0">
                <a:ea typeface="Times New Roman" panose="02020603050405020304" pitchFamily="18" charset="0"/>
                <a:cs typeface="Times New Roman" panose="02020603050405020304" pitchFamily="18" charset="0"/>
              </a:rPr>
              <a:t>Aquaculture</a:t>
            </a:r>
          </a:p>
        </p:txBody>
      </p:sp>
      <p:sp>
        <p:nvSpPr>
          <p:cNvPr id="21" name="Oval 20">
            <a:extLst>
              <a:ext uri="{FF2B5EF4-FFF2-40B4-BE49-F238E27FC236}">
                <a16:creationId xmlns:a16="http://schemas.microsoft.com/office/drawing/2014/main" id="{E313D5A4-642D-4AFD-AC36-ACFFBD9CF81D}"/>
              </a:ext>
            </a:extLst>
          </p:cNvPr>
          <p:cNvSpPr/>
          <p:nvPr/>
        </p:nvSpPr>
        <p:spPr>
          <a:xfrm>
            <a:off x="6462122" y="3946854"/>
            <a:ext cx="1215093" cy="526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013" b="1" dirty="0">
                <a:ea typeface="Times New Roman" panose="02020603050405020304" pitchFamily="18" charset="0"/>
                <a:cs typeface="Times New Roman" panose="02020603050405020304" pitchFamily="18" charset="0"/>
              </a:rPr>
              <a:t>Land Use Planning</a:t>
            </a:r>
          </a:p>
        </p:txBody>
      </p:sp>
      <p:sp>
        <p:nvSpPr>
          <p:cNvPr id="24" name="Oval 23">
            <a:extLst>
              <a:ext uri="{FF2B5EF4-FFF2-40B4-BE49-F238E27FC236}">
                <a16:creationId xmlns:a16="http://schemas.microsoft.com/office/drawing/2014/main" id="{1271FAA8-E2A5-4808-B913-6A5B304BE998}"/>
              </a:ext>
            </a:extLst>
          </p:cNvPr>
          <p:cNvSpPr/>
          <p:nvPr/>
        </p:nvSpPr>
        <p:spPr>
          <a:xfrm>
            <a:off x="6718116" y="2763988"/>
            <a:ext cx="959099" cy="5000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013" b="1" dirty="0">
                <a:ea typeface="Times New Roman" panose="02020603050405020304" pitchFamily="18" charset="0"/>
                <a:cs typeface="Times New Roman" panose="02020603050405020304" pitchFamily="18" charset="0"/>
              </a:rPr>
              <a:t>Forestry</a:t>
            </a:r>
          </a:p>
        </p:txBody>
      </p:sp>
      <p:sp>
        <p:nvSpPr>
          <p:cNvPr id="26" name="Oval 25">
            <a:extLst>
              <a:ext uri="{FF2B5EF4-FFF2-40B4-BE49-F238E27FC236}">
                <a16:creationId xmlns:a16="http://schemas.microsoft.com/office/drawing/2014/main" id="{71D1407A-B4A4-4612-9795-1F5030A75556}"/>
              </a:ext>
            </a:extLst>
          </p:cNvPr>
          <p:cNvSpPr/>
          <p:nvPr/>
        </p:nvSpPr>
        <p:spPr>
          <a:xfrm>
            <a:off x="2985738" y="3046730"/>
            <a:ext cx="3224914" cy="1353066"/>
          </a:xfrm>
          <a:prstGeom prst="ellipse">
            <a:avLst/>
          </a:prstGeom>
          <a:solidFill>
            <a:srgbClr val="EBF1DE">
              <a:alpha val="58039"/>
            </a:srgbClr>
          </a:solid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75" b="1" dirty="0">
                <a:solidFill>
                  <a:srgbClr val="002060"/>
                </a:solidFill>
              </a:rPr>
              <a:t>Programme of Measures</a:t>
            </a:r>
          </a:p>
          <a:p>
            <a:pPr algn="ctr"/>
            <a:r>
              <a:rPr lang="en-GB" sz="1575" b="1" i="1" dirty="0">
                <a:solidFill>
                  <a:srgbClr val="002060"/>
                </a:solidFill>
              </a:rPr>
              <a:t>(2022 – 2027)</a:t>
            </a:r>
          </a:p>
        </p:txBody>
      </p:sp>
      <p:cxnSp>
        <p:nvCxnSpPr>
          <p:cNvPr id="29" name="Straight Connector 28">
            <a:extLst>
              <a:ext uri="{FF2B5EF4-FFF2-40B4-BE49-F238E27FC236}">
                <a16:creationId xmlns:a16="http://schemas.microsoft.com/office/drawing/2014/main" id="{B4FA4536-0EF8-4188-B067-962A3A44AF73}"/>
              </a:ext>
            </a:extLst>
          </p:cNvPr>
          <p:cNvCxnSpPr/>
          <p:nvPr/>
        </p:nvCxnSpPr>
        <p:spPr>
          <a:xfrm flipH="1" flipV="1">
            <a:off x="2852054" y="2828488"/>
            <a:ext cx="737889" cy="377609"/>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a:extLst>
              <a:ext uri="{FF2B5EF4-FFF2-40B4-BE49-F238E27FC236}">
                <a16:creationId xmlns:a16="http://schemas.microsoft.com/office/drawing/2014/main" id="{111CA7F4-EE35-40A3-BF11-7015CF6F8A2B}"/>
              </a:ext>
            </a:extLst>
          </p:cNvPr>
          <p:cNvCxnSpPr>
            <a:cxnSpLocks/>
          </p:cNvCxnSpPr>
          <p:nvPr/>
        </p:nvCxnSpPr>
        <p:spPr>
          <a:xfrm flipH="1" flipV="1">
            <a:off x="3807999" y="2763986"/>
            <a:ext cx="119397" cy="338297"/>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a:extLst>
              <a:ext uri="{FF2B5EF4-FFF2-40B4-BE49-F238E27FC236}">
                <a16:creationId xmlns:a16="http://schemas.microsoft.com/office/drawing/2014/main" id="{D6BCB285-9614-4A2A-8242-1580BEFA754E}"/>
              </a:ext>
            </a:extLst>
          </p:cNvPr>
          <p:cNvCxnSpPr>
            <a:cxnSpLocks/>
          </p:cNvCxnSpPr>
          <p:nvPr/>
        </p:nvCxnSpPr>
        <p:spPr>
          <a:xfrm flipV="1">
            <a:off x="4878177" y="2774717"/>
            <a:ext cx="50343" cy="272013"/>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a:extLst>
              <a:ext uri="{FF2B5EF4-FFF2-40B4-BE49-F238E27FC236}">
                <a16:creationId xmlns:a16="http://schemas.microsoft.com/office/drawing/2014/main" id="{17E61F70-7AAD-4F81-98A0-C70CDB6914A7}"/>
              </a:ext>
            </a:extLst>
          </p:cNvPr>
          <p:cNvCxnSpPr>
            <a:cxnSpLocks/>
          </p:cNvCxnSpPr>
          <p:nvPr/>
        </p:nvCxnSpPr>
        <p:spPr>
          <a:xfrm flipV="1">
            <a:off x="5647345" y="2760923"/>
            <a:ext cx="386099" cy="445175"/>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36" name="Straight Connector 35">
            <a:extLst>
              <a:ext uri="{FF2B5EF4-FFF2-40B4-BE49-F238E27FC236}">
                <a16:creationId xmlns:a16="http://schemas.microsoft.com/office/drawing/2014/main" id="{C146243C-7510-489E-917B-10213FE21461}"/>
              </a:ext>
            </a:extLst>
          </p:cNvPr>
          <p:cNvCxnSpPr>
            <a:cxnSpLocks/>
          </p:cNvCxnSpPr>
          <p:nvPr/>
        </p:nvCxnSpPr>
        <p:spPr>
          <a:xfrm flipV="1">
            <a:off x="6090616" y="3053683"/>
            <a:ext cx="627500" cy="409373"/>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38" name="Straight Connector 37">
            <a:extLst>
              <a:ext uri="{FF2B5EF4-FFF2-40B4-BE49-F238E27FC236}">
                <a16:creationId xmlns:a16="http://schemas.microsoft.com/office/drawing/2014/main" id="{A1E8B954-E02C-448E-A13A-C65E62ACFB09}"/>
              </a:ext>
            </a:extLst>
          </p:cNvPr>
          <p:cNvCxnSpPr>
            <a:cxnSpLocks/>
          </p:cNvCxnSpPr>
          <p:nvPr/>
        </p:nvCxnSpPr>
        <p:spPr>
          <a:xfrm flipV="1">
            <a:off x="6215170" y="3608376"/>
            <a:ext cx="244587" cy="26348"/>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39">
            <a:extLst>
              <a:ext uri="{FF2B5EF4-FFF2-40B4-BE49-F238E27FC236}">
                <a16:creationId xmlns:a16="http://schemas.microsoft.com/office/drawing/2014/main" id="{5004F0D1-7EE9-4807-81C2-90C2B45B5A05}"/>
              </a:ext>
            </a:extLst>
          </p:cNvPr>
          <p:cNvCxnSpPr>
            <a:cxnSpLocks/>
          </p:cNvCxnSpPr>
          <p:nvPr/>
        </p:nvCxnSpPr>
        <p:spPr>
          <a:xfrm>
            <a:off x="6090617" y="3998324"/>
            <a:ext cx="400202" cy="198385"/>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3" name="Straight Connector 42">
            <a:extLst>
              <a:ext uri="{FF2B5EF4-FFF2-40B4-BE49-F238E27FC236}">
                <a16:creationId xmlns:a16="http://schemas.microsoft.com/office/drawing/2014/main" id="{095A8921-BA0A-4D09-9E3A-160DD02AACEA}"/>
              </a:ext>
            </a:extLst>
          </p:cNvPr>
          <p:cNvCxnSpPr>
            <a:cxnSpLocks/>
          </p:cNvCxnSpPr>
          <p:nvPr/>
        </p:nvCxnSpPr>
        <p:spPr>
          <a:xfrm>
            <a:off x="5840394" y="4169990"/>
            <a:ext cx="495994" cy="467099"/>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8E4EB874-13E6-4B22-BB59-BABEABBA9AAF}"/>
              </a:ext>
            </a:extLst>
          </p:cNvPr>
          <p:cNvCxnSpPr>
            <a:cxnSpLocks/>
          </p:cNvCxnSpPr>
          <p:nvPr/>
        </p:nvCxnSpPr>
        <p:spPr>
          <a:xfrm>
            <a:off x="5482963" y="4312804"/>
            <a:ext cx="86089" cy="251979"/>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48">
            <a:extLst>
              <a:ext uri="{FF2B5EF4-FFF2-40B4-BE49-F238E27FC236}">
                <a16:creationId xmlns:a16="http://schemas.microsoft.com/office/drawing/2014/main" id="{DEB066F9-02A8-4C43-A773-AD9951323DF8}"/>
              </a:ext>
            </a:extLst>
          </p:cNvPr>
          <p:cNvCxnSpPr>
            <a:cxnSpLocks/>
          </p:cNvCxnSpPr>
          <p:nvPr/>
        </p:nvCxnSpPr>
        <p:spPr>
          <a:xfrm flipH="1">
            <a:off x="4327383" y="4399796"/>
            <a:ext cx="12361" cy="233549"/>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51" name="Straight Connector 50">
            <a:extLst>
              <a:ext uri="{FF2B5EF4-FFF2-40B4-BE49-F238E27FC236}">
                <a16:creationId xmlns:a16="http://schemas.microsoft.com/office/drawing/2014/main" id="{3BD1AFCD-BD73-4215-913F-D62C37E45CBB}"/>
              </a:ext>
            </a:extLst>
          </p:cNvPr>
          <p:cNvCxnSpPr>
            <a:cxnSpLocks/>
          </p:cNvCxnSpPr>
          <p:nvPr/>
        </p:nvCxnSpPr>
        <p:spPr>
          <a:xfrm flipH="1">
            <a:off x="3423871" y="4251412"/>
            <a:ext cx="226508" cy="285626"/>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53" name="Straight Connector 52">
            <a:extLst>
              <a:ext uri="{FF2B5EF4-FFF2-40B4-BE49-F238E27FC236}">
                <a16:creationId xmlns:a16="http://schemas.microsoft.com/office/drawing/2014/main" id="{E1AF5C8B-3DF9-4F2B-8D29-53271876BABD}"/>
              </a:ext>
            </a:extLst>
          </p:cNvPr>
          <p:cNvCxnSpPr>
            <a:cxnSpLocks/>
            <a:endCxn id="16" idx="7"/>
          </p:cNvCxnSpPr>
          <p:nvPr/>
        </p:nvCxnSpPr>
        <p:spPr>
          <a:xfrm flipH="1">
            <a:off x="2634635" y="4069718"/>
            <a:ext cx="569085" cy="211107"/>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55" name="Straight Connector 54">
            <a:extLst>
              <a:ext uri="{FF2B5EF4-FFF2-40B4-BE49-F238E27FC236}">
                <a16:creationId xmlns:a16="http://schemas.microsoft.com/office/drawing/2014/main" id="{6CC2E74E-58D9-4CC3-BAE2-CBB894BEB9CE}"/>
              </a:ext>
            </a:extLst>
          </p:cNvPr>
          <p:cNvCxnSpPr>
            <a:cxnSpLocks/>
          </p:cNvCxnSpPr>
          <p:nvPr/>
        </p:nvCxnSpPr>
        <p:spPr>
          <a:xfrm flipH="1" flipV="1">
            <a:off x="2813427" y="3796480"/>
            <a:ext cx="194786" cy="5815"/>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cxnSp>
        <p:nvCxnSpPr>
          <p:cNvPr id="58" name="Straight Connector 57">
            <a:extLst>
              <a:ext uri="{FF2B5EF4-FFF2-40B4-BE49-F238E27FC236}">
                <a16:creationId xmlns:a16="http://schemas.microsoft.com/office/drawing/2014/main" id="{2A1481C9-302F-48B2-9020-1155C57F233E}"/>
              </a:ext>
            </a:extLst>
          </p:cNvPr>
          <p:cNvCxnSpPr>
            <a:cxnSpLocks/>
          </p:cNvCxnSpPr>
          <p:nvPr/>
        </p:nvCxnSpPr>
        <p:spPr>
          <a:xfrm flipH="1" flipV="1">
            <a:off x="2941894" y="3343156"/>
            <a:ext cx="208937" cy="81182"/>
          </a:xfrm>
          <a:prstGeom prst="line">
            <a:avLst/>
          </a:prstGeom>
          <a:ln w="28575"/>
        </p:spPr>
        <p:style>
          <a:lnRef idx="2">
            <a:schemeClr val="accent1">
              <a:shade val="50000"/>
            </a:schemeClr>
          </a:lnRef>
          <a:fillRef idx="1">
            <a:schemeClr val="accent1"/>
          </a:fillRef>
          <a:effectRef idx="0">
            <a:schemeClr val="accent1"/>
          </a:effectRef>
          <a:fontRef idx="minor">
            <a:schemeClr val="lt1"/>
          </a:fontRef>
        </p:style>
      </p:cxnSp>
      <p:pic>
        <p:nvPicPr>
          <p:cNvPr id="33" name="Picture 32">
            <a:extLst>
              <a:ext uri="{FF2B5EF4-FFF2-40B4-BE49-F238E27FC236}">
                <a16:creationId xmlns:a16="http://schemas.microsoft.com/office/drawing/2014/main" id="{F5A29438-9692-4492-9C13-2CE22AFDF3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35154" y="845255"/>
            <a:ext cx="1071170" cy="1525764"/>
          </a:xfrm>
          <a:prstGeom prst="rect">
            <a:avLst/>
          </a:prstGeom>
          <a:ln>
            <a:solidFill>
              <a:schemeClr val="bg2">
                <a:lumMod val="75000"/>
              </a:schemeClr>
            </a:solidFill>
          </a:ln>
        </p:spPr>
      </p:pic>
      <p:pic>
        <p:nvPicPr>
          <p:cNvPr id="4" name="Picture 3">
            <a:extLst>
              <a:ext uri="{FF2B5EF4-FFF2-40B4-BE49-F238E27FC236}">
                <a16:creationId xmlns:a16="http://schemas.microsoft.com/office/drawing/2014/main" id="{384470F4-41B9-4AEF-9D0C-030C9D76812A}"/>
              </a:ext>
            </a:extLst>
          </p:cNvPr>
          <p:cNvPicPr>
            <a:picLocks noChangeAspect="1"/>
          </p:cNvPicPr>
          <p:nvPr/>
        </p:nvPicPr>
        <p:blipFill>
          <a:blip r:embed="rId6"/>
          <a:stretch>
            <a:fillRect/>
          </a:stretch>
        </p:blipFill>
        <p:spPr>
          <a:xfrm>
            <a:off x="6510823" y="5334123"/>
            <a:ext cx="1444877" cy="658425"/>
          </a:xfrm>
          <a:prstGeom prst="rect">
            <a:avLst/>
          </a:prstGeom>
        </p:spPr>
      </p:pic>
    </p:spTree>
    <p:extLst>
      <p:ext uri="{BB962C8B-B14F-4D97-AF65-F5344CB8AC3E}">
        <p14:creationId xmlns:p14="http://schemas.microsoft.com/office/powerpoint/2010/main" val="3386105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11077-D999-46EC-8DA3-227B3472A521}"/>
              </a:ext>
            </a:extLst>
          </p:cNvPr>
          <p:cNvSpPr>
            <a:spLocks noGrp="1"/>
          </p:cNvSpPr>
          <p:nvPr>
            <p:ph type="title"/>
          </p:nvPr>
        </p:nvSpPr>
        <p:spPr>
          <a:xfrm>
            <a:off x="2680855" y="205979"/>
            <a:ext cx="4977245" cy="857250"/>
          </a:xfrm>
        </p:spPr>
        <p:txBody>
          <a:bodyPr/>
          <a:lstStyle/>
          <a:p>
            <a:pPr>
              <a:lnSpc>
                <a:spcPct val="107000"/>
              </a:lnSpc>
              <a:spcBef>
                <a:spcPts val="150"/>
              </a:spcBef>
            </a:pPr>
            <a:r>
              <a:rPr lang="en-GB" sz="3200" i="1" dirty="0">
                <a:solidFill>
                  <a:srgbClr val="1D97AB"/>
                </a:solidFill>
                <a:latin typeface="+mn-lt"/>
                <a:ea typeface="Times New Roman" panose="02020603050405020304" pitchFamily="18" charset="0"/>
                <a:cs typeface="Times New Roman" panose="02020603050405020304" pitchFamily="18" charset="0"/>
              </a:rPr>
              <a:t>Agriculture Measures</a:t>
            </a:r>
            <a:endParaRPr lang="en-IE" sz="3200" i="1" dirty="0">
              <a:solidFill>
                <a:srgbClr val="1D97AB"/>
              </a:solidFill>
              <a:latin typeface="+mn-lt"/>
            </a:endParaRPr>
          </a:p>
        </p:txBody>
      </p:sp>
      <p:sp>
        <p:nvSpPr>
          <p:cNvPr id="3" name="Content Placeholder 2">
            <a:extLst>
              <a:ext uri="{FF2B5EF4-FFF2-40B4-BE49-F238E27FC236}">
                <a16:creationId xmlns:a16="http://schemas.microsoft.com/office/drawing/2014/main" id="{FC74AD2A-F4EC-4FF1-9B70-A98EE3658A01}"/>
              </a:ext>
            </a:extLst>
          </p:cNvPr>
          <p:cNvSpPr>
            <a:spLocks noGrp="1"/>
          </p:cNvSpPr>
          <p:nvPr>
            <p:ph idx="1"/>
          </p:nvPr>
        </p:nvSpPr>
        <p:spPr>
          <a:xfrm>
            <a:off x="401205" y="1162050"/>
            <a:ext cx="8229600" cy="4978400"/>
          </a:xfrm>
        </p:spPr>
        <p:txBody>
          <a:bodyPr>
            <a:normAutofit/>
          </a:bodyPr>
          <a:lstStyle/>
          <a:p>
            <a:pPr lvl="1">
              <a:buFont typeface="Arial" panose="020B0604020202020204" pitchFamily="34" charset="0"/>
              <a:buChar char="•"/>
            </a:pPr>
            <a:r>
              <a:rPr lang="en-GB" sz="2000" dirty="0"/>
              <a:t>Proposals for a stronger and more effective Nitrates Action Programme </a:t>
            </a:r>
          </a:p>
          <a:p>
            <a:pPr lvl="2">
              <a:buFont typeface="Arial" panose="020B0604020202020204" pitchFamily="34" charset="0"/>
              <a:buChar char="•"/>
            </a:pPr>
            <a:r>
              <a:rPr lang="en-GB" sz="1600" dirty="0"/>
              <a:t>Updated Good Agricultural Practice for the Protection of Water Regulations</a:t>
            </a:r>
          </a:p>
          <a:p>
            <a:pPr lvl="2">
              <a:buFont typeface="Arial" panose="020B0604020202020204" pitchFamily="34" charset="0"/>
              <a:buChar char="•"/>
            </a:pPr>
            <a:r>
              <a:rPr lang="en-GB" sz="1600" dirty="0"/>
              <a:t>Tighter controls on nitrogen inputs</a:t>
            </a:r>
          </a:p>
          <a:p>
            <a:pPr lvl="2">
              <a:buFont typeface="Arial" panose="020B0604020202020204" pitchFamily="34" charset="0"/>
              <a:buChar char="•"/>
            </a:pPr>
            <a:r>
              <a:rPr lang="en-GB" sz="1600" dirty="0"/>
              <a:t>Establishment of a chemical fertiliser register</a:t>
            </a:r>
          </a:p>
          <a:p>
            <a:pPr lvl="2">
              <a:buFont typeface="Arial" panose="020B0604020202020204" pitchFamily="34" charset="0"/>
              <a:buChar char="•"/>
            </a:pPr>
            <a:r>
              <a:rPr lang="en-GB" sz="1600" dirty="0"/>
              <a:t>Improved, targeted enforcement of the Regulations by local authorities</a:t>
            </a:r>
          </a:p>
          <a:p>
            <a:pPr lvl="1">
              <a:buFont typeface="Arial" panose="020B0604020202020204" pitchFamily="34" charset="0"/>
              <a:buChar char="•"/>
            </a:pPr>
            <a:endParaRPr lang="en-GB" sz="2000" dirty="0"/>
          </a:p>
          <a:p>
            <a:pPr lvl="1">
              <a:buFont typeface="Arial" panose="020B0604020202020204" pitchFamily="34" charset="0"/>
              <a:buChar char="•"/>
            </a:pPr>
            <a:r>
              <a:rPr lang="en-GB" sz="2000" dirty="0"/>
              <a:t>Ireland’s Common Agricultural Policy (CAP) strategic plan to be submitted to EU in Jan 2022, aims to deliver and reward positive environmental outcomes</a:t>
            </a:r>
          </a:p>
          <a:p>
            <a:pPr lvl="1">
              <a:buFont typeface="Arial" panose="020B0604020202020204" pitchFamily="34" charset="0"/>
              <a:buChar char="•"/>
            </a:pPr>
            <a:endParaRPr lang="en-GB" sz="2000" dirty="0"/>
          </a:p>
          <a:p>
            <a:pPr lvl="1">
              <a:buFont typeface="Arial" panose="020B0604020202020204" pitchFamily="34" charset="0"/>
              <a:buChar char="•"/>
            </a:pPr>
            <a:r>
              <a:rPr lang="en-GB" sz="2000" dirty="0"/>
              <a:t>Continuation of Agricultural Sustainability Support and Advisory Programme (ASSAP) </a:t>
            </a:r>
          </a:p>
          <a:p>
            <a:pPr lvl="2">
              <a:buFont typeface="Arial" panose="020B0604020202020204" pitchFamily="34" charset="0"/>
              <a:buChar char="•"/>
            </a:pPr>
            <a:r>
              <a:rPr lang="en-GB" sz="1600" dirty="0"/>
              <a:t>Increased focus on sustainability across all advisory services</a:t>
            </a:r>
            <a:endParaRPr lang="en-GB" sz="2000" dirty="0"/>
          </a:p>
          <a:p>
            <a:pPr lvl="2">
              <a:buFont typeface="Arial" panose="020B0604020202020204" pitchFamily="34" charset="0"/>
              <a:buChar char="•"/>
            </a:pPr>
            <a:r>
              <a:rPr lang="en-GB" sz="1600" dirty="0"/>
              <a:t>Farm sustainability plans</a:t>
            </a:r>
          </a:p>
          <a:p>
            <a:endParaRPr lang="en-IE" dirty="0"/>
          </a:p>
        </p:txBody>
      </p:sp>
      <p:pic>
        <p:nvPicPr>
          <p:cNvPr id="4" name="Picture 3">
            <a:extLst>
              <a:ext uri="{FF2B5EF4-FFF2-40B4-BE49-F238E27FC236}">
                <a16:creationId xmlns:a16="http://schemas.microsoft.com/office/drawing/2014/main" id="{3B97ABE0-F581-4C9A-ABF3-1051835B6F5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298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9CBE1D-DFA6-4628-9A15-47595192ADF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D7C570A-E9ED-4C6D-B840-8ED913AC4D25}"/>
              </a:ext>
            </a:extLst>
          </p:cNvPr>
          <p:cNvSpPr>
            <a:spLocks noGrp="1"/>
          </p:cNvSpPr>
          <p:nvPr>
            <p:ph type="title"/>
          </p:nvPr>
        </p:nvSpPr>
        <p:spPr>
          <a:xfrm>
            <a:off x="2552701" y="274638"/>
            <a:ext cx="4864100" cy="696912"/>
          </a:xfrm>
        </p:spPr>
        <p:txBody>
          <a:bodyPr/>
          <a:lstStyle/>
          <a:p>
            <a:r>
              <a:rPr lang="en-GB" sz="3600" i="1" dirty="0">
                <a:solidFill>
                  <a:srgbClr val="1D97AB"/>
                </a:solidFill>
              </a:rPr>
              <a:t>Selected Plan Measures</a:t>
            </a:r>
            <a:endParaRPr lang="en-IE" sz="3600" i="1" dirty="0">
              <a:solidFill>
                <a:srgbClr val="1D97AB"/>
              </a:solidFill>
            </a:endParaRPr>
          </a:p>
        </p:txBody>
      </p:sp>
      <p:sp>
        <p:nvSpPr>
          <p:cNvPr id="3" name="Content Placeholder 2">
            <a:extLst>
              <a:ext uri="{FF2B5EF4-FFF2-40B4-BE49-F238E27FC236}">
                <a16:creationId xmlns:a16="http://schemas.microsoft.com/office/drawing/2014/main" id="{EAEC9F7F-9DCB-4FFE-8D7C-CC92E81577B3}"/>
              </a:ext>
            </a:extLst>
          </p:cNvPr>
          <p:cNvSpPr>
            <a:spLocks noGrp="1"/>
          </p:cNvSpPr>
          <p:nvPr>
            <p:ph idx="1"/>
          </p:nvPr>
        </p:nvSpPr>
        <p:spPr>
          <a:xfrm>
            <a:off x="461963" y="1206500"/>
            <a:ext cx="8229600" cy="4525963"/>
          </a:xfrm>
        </p:spPr>
        <p:txBody>
          <a:bodyPr>
            <a:normAutofit lnSpcReduction="10000"/>
          </a:bodyPr>
          <a:lstStyle/>
          <a:p>
            <a:pPr>
              <a:lnSpc>
                <a:spcPct val="120000"/>
              </a:lnSpc>
              <a:spcAft>
                <a:spcPts val="800"/>
              </a:spcAft>
            </a:pPr>
            <a:r>
              <a:rPr lang="en-IE" sz="1800" dirty="0">
                <a:effectLst/>
                <a:latin typeface="Calibri" panose="020F0502020204030204" pitchFamily="34" charset="0"/>
                <a:ea typeface="Calibri" panose="020F0502020204030204" pitchFamily="34" charset="0"/>
                <a:cs typeface="Arial" panose="020B0604020202020204" pitchFamily="34" charset="0"/>
              </a:rPr>
              <a:t>LAWPRO, in consultation with all stakeholders, will produce templates for the </a:t>
            </a:r>
            <a:r>
              <a:rPr lang="en-IE" sz="1800" b="1" dirty="0">
                <a:effectLst/>
                <a:latin typeface="Calibri" panose="020F0502020204030204" pitchFamily="34" charset="0"/>
                <a:ea typeface="Calibri" panose="020F0502020204030204" pitchFamily="34" charset="0"/>
                <a:cs typeface="Arial" panose="020B0604020202020204" pitchFamily="34" charset="0"/>
              </a:rPr>
              <a:t>catchment management plans </a:t>
            </a:r>
            <a:r>
              <a:rPr lang="en-IE" sz="1800" dirty="0">
                <a:effectLst/>
                <a:latin typeface="Calibri" panose="020F0502020204030204" pitchFamily="34" charset="0"/>
                <a:ea typeface="Calibri" panose="020F0502020204030204" pitchFamily="34" charset="0"/>
                <a:cs typeface="Arial" panose="020B0604020202020204" pitchFamily="34" charset="0"/>
              </a:rPr>
              <a:t>that will be put in place for each of the </a:t>
            </a:r>
            <a:r>
              <a:rPr lang="en-IE" sz="1800" b="1" dirty="0">
                <a:effectLst/>
                <a:latin typeface="Calibri" panose="020F0502020204030204" pitchFamily="34" charset="0"/>
                <a:ea typeface="Calibri" panose="020F0502020204030204" pitchFamily="34" charset="0"/>
                <a:cs typeface="Arial" panose="020B0604020202020204" pitchFamily="34" charset="0"/>
              </a:rPr>
              <a:t>46 hydrometric catchments </a:t>
            </a:r>
            <a:r>
              <a:rPr lang="en-IE" sz="1800" dirty="0">
                <a:effectLst/>
                <a:latin typeface="Calibri" panose="020F0502020204030204" pitchFamily="34" charset="0"/>
                <a:ea typeface="Calibri" panose="020F0502020204030204" pitchFamily="34" charset="0"/>
                <a:cs typeface="Arial" panose="020B0604020202020204" pitchFamily="34" charset="0"/>
              </a:rPr>
              <a:t>(Rivers Barrow, Nore and Suir in Kilkenny).</a:t>
            </a:r>
          </a:p>
          <a:p>
            <a:pPr>
              <a:lnSpc>
                <a:spcPct val="120000"/>
              </a:lnSpc>
              <a:spcAft>
                <a:spcPts val="800"/>
              </a:spcAft>
            </a:pPr>
            <a:r>
              <a:rPr lang="en-IE" sz="1800" dirty="0">
                <a:effectLst/>
                <a:latin typeface="Calibri" panose="020F0502020204030204" pitchFamily="34" charset="0"/>
                <a:ea typeface="Calibri" panose="020F0502020204030204" pitchFamily="34" charset="0"/>
                <a:cs typeface="Arial" panose="020B0604020202020204" pitchFamily="34" charset="0"/>
              </a:rPr>
              <a:t>Each local authority will put in place a </a:t>
            </a:r>
            <a:r>
              <a:rPr lang="en-IE" sz="1800" b="1" dirty="0">
                <a:effectLst/>
                <a:latin typeface="Calibri" panose="020F0502020204030204" pitchFamily="34" charset="0"/>
                <a:ea typeface="Calibri" panose="020F0502020204030204" pitchFamily="34" charset="0"/>
                <a:cs typeface="Arial" panose="020B0604020202020204" pitchFamily="34" charset="0"/>
              </a:rPr>
              <a:t>County level plan</a:t>
            </a:r>
            <a:r>
              <a:rPr lang="en-IE" sz="1800" dirty="0">
                <a:effectLst/>
                <a:latin typeface="Calibri" panose="020F0502020204030204" pitchFamily="34" charset="0"/>
                <a:ea typeface="Calibri" panose="020F0502020204030204" pitchFamily="34" charset="0"/>
                <a:cs typeface="Arial" panose="020B0604020202020204" pitchFamily="34" charset="0"/>
              </a:rPr>
              <a:t>.</a:t>
            </a:r>
          </a:p>
          <a:p>
            <a:pPr>
              <a:lnSpc>
                <a:spcPct val="120000"/>
              </a:lnSpc>
              <a:spcAft>
                <a:spcPts val="800"/>
              </a:spcAft>
            </a:pPr>
            <a:r>
              <a:rPr lang="en-IE" sz="1800" dirty="0">
                <a:effectLst/>
                <a:latin typeface="Calibri" panose="020F0502020204030204" pitchFamily="34" charset="0"/>
                <a:ea typeface="Calibri" panose="020F0502020204030204" pitchFamily="34" charset="0"/>
                <a:cs typeface="Arial" panose="020B0604020202020204" pitchFamily="34" charset="0"/>
              </a:rPr>
              <a:t>The </a:t>
            </a:r>
            <a:r>
              <a:rPr lang="en-IE" sz="1800" b="1" i="1" dirty="0">
                <a:solidFill>
                  <a:schemeClr val="accent1">
                    <a:lumMod val="75000"/>
                  </a:schemeClr>
                </a:solidFill>
                <a:effectLst/>
                <a:latin typeface="Calibri" panose="020F0502020204030204" pitchFamily="34" charset="0"/>
                <a:ea typeface="Calibri" panose="020F0502020204030204" pitchFamily="34" charset="0"/>
                <a:cs typeface="Arial" panose="020B0604020202020204" pitchFamily="34" charset="0"/>
              </a:rPr>
              <a:t>Blue Dot Programme </a:t>
            </a:r>
            <a:r>
              <a:rPr lang="en-IE" sz="1800" dirty="0">
                <a:effectLst/>
                <a:latin typeface="Calibri" panose="020F0502020204030204" pitchFamily="34" charset="0"/>
                <a:ea typeface="Calibri" panose="020F0502020204030204" pitchFamily="34" charset="0"/>
                <a:cs typeface="Arial" panose="020B0604020202020204" pitchFamily="34" charset="0"/>
              </a:rPr>
              <a:t>will draft a detailed work plan for waters                       with a High Status Objective, with a view to them forming part of                           the proposed local catchment management plans.</a:t>
            </a:r>
          </a:p>
          <a:p>
            <a:pPr>
              <a:lnSpc>
                <a:spcPct val="120000"/>
              </a:lnSpc>
              <a:spcAft>
                <a:spcPts val="800"/>
              </a:spcAft>
            </a:pPr>
            <a:r>
              <a:rPr lang="en-IE" sz="1800" dirty="0">
                <a:effectLst/>
                <a:latin typeface="Calibri" panose="020F0502020204030204" pitchFamily="34" charset="0"/>
                <a:ea typeface="Calibri" panose="020F0502020204030204" pitchFamily="34" charset="0"/>
                <a:cs typeface="Arial" panose="020B0604020202020204" pitchFamily="34" charset="0"/>
              </a:rPr>
              <a:t>Carry out a </a:t>
            </a:r>
            <a:r>
              <a:rPr lang="en-IE" sz="1800" b="1" dirty="0">
                <a:effectLst/>
                <a:latin typeface="Calibri" panose="020F0502020204030204" pitchFamily="34" charset="0"/>
                <a:ea typeface="Calibri" panose="020F0502020204030204" pitchFamily="34" charset="0"/>
                <a:cs typeface="Arial" panose="020B0604020202020204" pitchFamily="34" charset="0"/>
              </a:rPr>
              <a:t>review of Local Authority Resources</a:t>
            </a:r>
            <a:r>
              <a:rPr lang="en-IE" sz="1800" dirty="0">
                <a:effectLst/>
                <a:latin typeface="Calibri" panose="020F0502020204030204" pitchFamily="34" charset="0"/>
                <a:ea typeface="Calibri" panose="020F0502020204030204" pitchFamily="34" charset="0"/>
                <a:cs typeface="Arial" panose="020B0604020202020204" pitchFamily="34" charset="0"/>
              </a:rPr>
              <a:t> to put in place appropriate resources to support individual local authorities in fulfilling their role in water quality protection and restoration.</a:t>
            </a:r>
          </a:p>
          <a:p>
            <a:pPr>
              <a:lnSpc>
                <a:spcPct val="120000"/>
              </a:lnSpc>
              <a:spcAft>
                <a:spcPts val="800"/>
              </a:spcAft>
            </a:pPr>
            <a:r>
              <a:rPr lang="en-IE" sz="1800" dirty="0">
                <a:effectLst/>
                <a:latin typeface="Calibri" panose="020F0502020204030204" pitchFamily="34" charset="0"/>
                <a:ea typeface="Calibri" panose="020F0502020204030204" pitchFamily="34" charset="0"/>
                <a:cs typeface="Arial" panose="020B0604020202020204" pitchFamily="34" charset="0"/>
              </a:rPr>
              <a:t>The Department, along with the governance tiers, will </a:t>
            </a:r>
            <a:r>
              <a:rPr lang="en-IE" sz="1800" b="1" dirty="0">
                <a:effectLst/>
                <a:latin typeface="Calibri" panose="020F0502020204030204" pitchFamily="34" charset="0"/>
                <a:ea typeface="Calibri" panose="020F0502020204030204" pitchFamily="34" charset="0"/>
                <a:cs typeface="Arial" panose="020B0604020202020204" pitchFamily="34" charset="0"/>
              </a:rPr>
              <a:t>continually review progress in implementation </a:t>
            </a:r>
            <a:r>
              <a:rPr lang="en-IE" sz="1800" dirty="0">
                <a:effectLst/>
                <a:latin typeface="Calibri" panose="020F0502020204030204" pitchFamily="34" charset="0"/>
                <a:ea typeface="Calibri" panose="020F0502020204030204" pitchFamily="34" charset="0"/>
                <a:cs typeface="Arial" panose="020B0604020202020204" pitchFamily="34" charset="0"/>
              </a:rPr>
              <a:t>of measures and the distance to the 2027 target.</a:t>
            </a:r>
          </a:p>
          <a:p>
            <a:endParaRPr lang="en-IE" dirty="0"/>
          </a:p>
        </p:txBody>
      </p:sp>
      <p:pic>
        <p:nvPicPr>
          <p:cNvPr id="7" name="Picture 4" descr="Diagram&#10;&#10;Description automatically generated with medium confidence">
            <a:extLst>
              <a:ext uri="{FF2B5EF4-FFF2-40B4-BE49-F238E27FC236}">
                <a16:creationId xmlns:a16="http://schemas.microsoft.com/office/drawing/2014/main" id="{8FD26031-6F40-45C6-A066-A2D37E0F8372}"/>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7459481" y="2646363"/>
            <a:ext cx="9334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0202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DCEBA-5BF3-43C5-91BC-2AD9CE09BEB9}"/>
              </a:ext>
            </a:extLst>
          </p:cNvPr>
          <p:cNvSpPr>
            <a:spLocks noGrp="1"/>
          </p:cNvSpPr>
          <p:nvPr>
            <p:ph type="title"/>
          </p:nvPr>
        </p:nvSpPr>
        <p:spPr>
          <a:xfrm>
            <a:off x="2159001" y="274638"/>
            <a:ext cx="5524500" cy="1143000"/>
          </a:xfrm>
        </p:spPr>
        <p:txBody>
          <a:bodyPr/>
          <a:lstStyle/>
          <a:p>
            <a:r>
              <a:rPr lang="en-GB" sz="3600" i="1" dirty="0">
                <a:solidFill>
                  <a:srgbClr val="1D97AB"/>
                </a:solidFill>
              </a:rPr>
              <a:t>Selected Plan Measures</a:t>
            </a:r>
            <a:endParaRPr lang="en-IE" sz="3600" dirty="0"/>
          </a:p>
        </p:txBody>
      </p:sp>
      <p:sp>
        <p:nvSpPr>
          <p:cNvPr id="4" name="Content Placeholder 3">
            <a:extLst>
              <a:ext uri="{FF2B5EF4-FFF2-40B4-BE49-F238E27FC236}">
                <a16:creationId xmlns:a16="http://schemas.microsoft.com/office/drawing/2014/main" id="{37B9C9F9-28EF-4942-9FDA-BDD5693D9D69}"/>
              </a:ext>
            </a:extLst>
          </p:cNvPr>
          <p:cNvSpPr>
            <a:spLocks noGrp="1"/>
          </p:cNvSpPr>
          <p:nvPr>
            <p:ph idx="1"/>
          </p:nvPr>
        </p:nvSpPr>
        <p:spPr>
          <a:xfrm>
            <a:off x="374650" y="1346200"/>
            <a:ext cx="8229600" cy="4525963"/>
          </a:xfrm>
        </p:spPr>
        <p:txBody>
          <a:bodyPr>
            <a:normAutofit/>
          </a:bodyPr>
          <a:lstStyle/>
          <a:p>
            <a:pPr>
              <a:spcAft>
                <a:spcPts val="800"/>
              </a:spcAft>
            </a:pPr>
            <a:r>
              <a:rPr lang="en-IE" sz="1900" dirty="0">
                <a:effectLst/>
                <a:latin typeface="Calibri" panose="020F0502020204030204" pitchFamily="34" charset="0"/>
                <a:ea typeface="Calibri" panose="020F0502020204030204" pitchFamily="34" charset="0"/>
                <a:cs typeface="Arial" panose="020B0604020202020204" pitchFamily="34" charset="0"/>
              </a:rPr>
              <a:t>DHLGH will finalise new </a:t>
            </a:r>
            <a:r>
              <a:rPr lang="en-IE" sz="1900" b="1" dirty="0">
                <a:effectLst/>
                <a:latin typeface="Calibri" panose="020F0502020204030204" pitchFamily="34" charset="0"/>
                <a:ea typeface="Calibri" panose="020F0502020204030204" pitchFamily="34" charset="0"/>
                <a:cs typeface="Arial" panose="020B0604020202020204" pitchFamily="34" charset="0"/>
              </a:rPr>
              <a:t>water and planning guidance</a:t>
            </a:r>
            <a:r>
              <a:rPr lang="en-IE" sz="1900" dirty="0">
                <a:effectLst/>
                <a:latin typeface="Calibri" panose="020F0502020204030204" pitchFamily="34" charset="0"/>
                <a:ea typeface="Calibri" panose="020F0502020204030204" pitchFamily="34" charset="0"/>
                <a:cs typeface="Arial" panose="020B0604020202020204" pitchFamily="34" charset="0"/>
              </a:rPr>
              <a:t>.</a:t>
            </a:r>
            <a:r>
              <a:rPr lang="en-IE" sz="1900" b="1" dirty="0">
                <a:effectLst/>
                <a:latin typeface="Calibri" panose="020F0502020204030204" pitchFamily="34" charset="0"/>
                <a:ea typeface="Calibri" panose="020F0502020204030204" pitchFamily="34" charset="0"/>
                <a:cs typeface="Arial" panose="020B0604020202020204" pitchFamily="34" charset="0"/>
              </a:rPr>
              <a:t> </a:t>
            </a:r>
            <a:endParaRPr lang="en-IE" sz="1900" dirty="0">
              <a:effectLst/>
              <a:latin typeface="Calibri" panose="020F0502020204030204" pitchFamily="34" charset="0"/>
              <a:ea typeface="Calibri" panose="020F0502020204030204" pitchFamily="34" charset="0"/>
              <a:cs typeface="Arial" panose="020B0604020202020204" pitchFamily="34" charset="0"/>
            </a:endParaRPr>
          </a:p>
          <a:p>
            <a:pPr lvl="1">
              <a:spcAft>
                <a:spcPts val="800"/>
              </a:spcAft>
              <a:buFont typeface="Courier New" panose="02070309020205020404" pitchFamily="49" charset="0"/>
              <a:buChar char="o"/>
            </a:pPr>
            <a:r>
              <a:rPr lang="en-IE" sz="1500" b="1" dirty="0">
                <a:effectLst/>
                <a:latin typeface="Calibri" panose="020F0502020204030204" pitchFamily="34" charset="0"/>
                <a:ea typeface="Calibri" panose="020F0502020204030204" pitchFamily="34" charset="0"/>
                <a:cs typeface="Arial" panose="020B0604020202020204" pitchFamily="34" charset="0"/>
              </a:rPr>
              <a:t>water status impact assessments</a:t>
            </a:r>
          </a:p>
          <a:p>
            <a:pPr>
              <a:spcAft>
                <a:spcPts val="800"/>
              </a:spcAft>
            </a:pPr>
            <a:r>
              <a:rPr lang="en-IE" sz="1900" dirty="0">
                <a:effectLst/>
                <a:latin typeface="Calibri" panose="020F0502020204030204" pitchFamily="34" charset="0"/>
                <a:ea typeface="Calibri" panose="020F0502020204030204" pitchFamily="34" charset="0"/>
                <a:cs typeface="Arial" panose="020B0604020202020204" pitchFamily="34" charset="0"/>
              </a:rPr>
              <a:t>Roll out </a:t>
            </a:r>
            <a:r>
              <a:rPr lang="en-IE" sz="1900" b="1" dirty="0">
                <a:effectLst/>
                <a:latin typeface="Calibri" panose="020F0502020204030204" pitchFamily="34" charset="0"/>
                <a:ea typeface="Calibri" panose="020F0502020204030204" pitchFamily="34" charset="0"/>
                <a:cs typeface="Arial" panose="020B0604020202020204" pitchFamily="34" charset="0"/>
              </a:rPr>
              <a:t>training </a:t>
            </a:r>
            <a:r>
              <a:rPr lang="en-IE" sz="1900" dirty="0">
                <a:effectLst/>
                <a:latin typeface="Calibri" panose="020F0502020204030204" pitchFamily="34" charset="0"/>
                <a:ea typeface="Calibri" panose="020F0502020204030204" pitchFamily="34" charset="0"/>
                <a:cs typeface="Arial" panose="020B0604020202020204" pitchFamily="34" charset="0"/>
              </a:rPr>
              <a:t>on the new </a:t>
            </a:r>
            <a:r>
              <a:rPr lang="en-IE" sz="1900" dirty="0" err="1">
                <a:effectLst/>
                <a:latin typeface="Calibri" panose="020F0502020204030204" pitchFamily="34" charset="0"/>
                <a:ea typeface="Calibri" panose="020F0502020204030204" pitchFamily="34" charset="0"/>
                <a:cs typeface="Arial" panose="020B0604020202020204" pitchFamily="34" charset="0"/>
              </a:rPr>
              <a:t>guideance</a:t>
            </a:r>
            <a:r>
              <a:rPr lang="en-IE" sz="1900" dirty="0">
                <a:effectLst/>
                <a:latin typeface="Calibri" panose="020F0502020204030204" pitchFamily="34" charset="0"/>
                <a:ea typeface="Calibri" panose="020F0502020204030204" pitchFamily="34" charset="0"/>
                <a:cs typeface="Arial" panose="020B0604020202020204" pitchFamily="34" charset="0"/>
              </a:rPr>
              <a:t> to practitioners. </a:t>
            </a:r>
          </a:p>
          <a:p>
            <a:pPr>
              <a:spcAft>
                <a:spcPts val="800"/>
              </a:spcAft>
            </a:pPr>
            <a:r>
              <a:rPr lang="en-IE" sz="1900" dirty="0">
                <a:effectLst/>
                <a:latin typeface="Calibri" panose="020F0502020204030204" pitchFamily="34" charset="0"/>
                <a:ea typeface="Calibri" panose="020F0502020204030204" pitchFamily="34" charset="0"/>
                <a:cs typeface="Arial" panose="020B0604020202020204" pitchFamily="34" charset="0"/>
              </a:rPr>
              <a:t>Progress </a:t>
            </a:r>
            <a:r>
              <a:rPr lang="en-IE" sz="1900" b="1" dirty="0">
                <a:effectLst/>
                <a:latin typeface="Calibri" panose="020F0502020204030204" pitchFamily="34" charset="0"/>
                <a:ea typeface="Calibri" panose="020F0502020204030204" pitchFamily="34" charset="0"/>
                <a:cs typeface="Arial" panose="020B0604020202020204" pitchFamily="34" charset="0"/>
              </a:rPr>
              <a:t>amendments to the planning and development legislation </a:t>
            </a:r>
            <a:r>
              <a:rPr lang="en-IE" sz="1900" dirty="0">
                <a:effectLst/>
                <a:latin typeface="Calibri" panose="020F0502020204030204" pitchFamily="34" charset="0"/>
                <a:ea typeface="Calibri" panose="020F0502020204030204" pitchFamily="34" charset="0"/>
                <a:cs typeface="Arial" panose="020B0604020202020204" pitchFamily="34" charset="0"/>
              </a:rPr>
              <a:t>to give effect to the new guidance.</a:t>
            </a:r>
          </a:p>
          <a:p>
            <a:r>
              <a:rPr lang="en-IE" sz="1900" dirty="0">
                <a:effectLst/>
                <a:latin typeface="Calibri" panose="020F0502020204030204" pitchFamily="34" charset="0"/>
                <a:ea typeface="Calibri" panose="020F0502020204030204" pitchFamily="34" charset="0"/>
                <a:cs typeface="Arial" panose="020B0604020202020204" pitchFamily="34" charset="0"/>
              </a:rPr>
              <a:t>The development of a </a:t>
            </a:r>
            <a:r>
              <a:rPr lang="en-IE" sz="1900" b="1" dirty="0">
                <a:effectLst/>
                <a:latin typeface="Calibri" panose="020F0502020204030204" pitchFamily="34" charset="0"/>
                <a:ea typeface="Calibri" panose="020F0502020204030204" pitchFamily="34" charset="0"/>
                <a:cs typeface="Arial" panose="020B0604020202020204" pitchFamily="34" charset="0"/>
              </a:rPr>
              <a:t>new authorisation system for in-stream engineering works</a:t>
            </a:r>
            <a:r>
              <a:rPr lang="en-IE" sz="1900" dirty="0">
                <a:effectLst/>
                <a:latin typeface="Calibri" panose="020F0502020204030204" pitchFamily="34" charset="0"/>
                <a:ea typeface="Calibri" panose="020F0502020204030204" pitchFamily="34" charset="0"/>
                <a:cs typeface="Arial" panose="020B0604020202020204" pitchFamily="34" charset="0"/>
              </a:rPr>
              <a:t> will strengthen controls of land drainage practices and their enforcement.</a:t>
            </a:r>
          </a:p>
          <a:p>
            <a:endParaRPr lang="en-IE" sz="800" dirty="0">
              <a:effectLst/>
              <a:latin typeface="Calibri" panose="020F0502020204030204" pitchFamily="34" charset="0"/>
              <a:ea typeface="Calibri" panose="020F0502020204030204" pitchFamily="34" charset="0"/>
              <a:cs typeface="Arial" panose="020B0604020202020204" pitchFamily="34" charset="0"/>
            </a:endParaRPr>
          </a:p>
          <a:p>
            <a:r>
              <a:rPr lang="en-IE" sz="1900" dirty="0">
                <a:effectLst/>
                <a:latin typeface="Calibri" panose="020F0502020204030204" pitchFamily="34" charset="0"/>
                <a:ea typeface="Calibri" panose="020F0502020204030204" pitchFamily="34" charset="0"/>
                <a:cs typeface="Arial" panose="020B0604020202020204" pitchFamily="34" charset="0"/>
              </a:rPr>
              <a:t>Provide interim guidance documentation to local and planning authorities on measures to be implemented to support the delivery of a greater focus on </a:t>
            </a:r>
            <a:r>
              <a:rPr lang="en-IE" sz="1900" b="1" dirty="0">
                <a:effectLst/>
                <a:latin typeface="Calibri" panose="020F0502020204030204" pitchFamily="34" charset="0"/>
                <a:ea typeface="Calibri" panose="020F0502020204030204" pitchFamily="34" charset="0"/>
                <a:cs typeface="Arial" panose="020B0604020202020204" pitchFamily="34" charset="0"/>
              </a:rPr>
              <a:t>nature-based solutions to surface water management </a:t>
            </a:r>
            <a:r>
              <a:rPr lang="en-IE" sz="1900" dirty="0">
                <a:effectLst/>
                <a:latin typeface="Calibri" panose="020F0502020204030204" pitchFamily="34" charset="0"/>
                <a:ea typeface="Calibri" panose="020F0502020204030204" pitchFamily="34" charset="0"/>
                <a:cs typeface="Arial" panose="020B0604020202020204" pitchFamily="34" charset="0"/>
              </a:rPr>
              <a:t>in advance of a national implementation strategy.</a:t>
            </a:r>
          </a:p>
          <a:p>
            <a:endParaRPr lang="en-IE" dirty="0"/>
          </a:p>
        </p:txBody>
      </p:sp>
      <p:pic>
        <p:nvPicPr>
          <p:cNvPr id="5" name="Picture 4">
            <a:extLst>
              <a:ext uri="{FF2B5EF4-FFF2-40B4-BE49-F238E27FC236}">
                <a16:creationId xmlns:a16="http://schemas.microsoft.com/office/drawing/2014/main" id="{9DDD9862-2536-4C38-802F-2DD14C67058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648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6A1462-2C59-4ADD-BB69-0B1AEF5305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C315D7-F4DA-421A-A970-5803BFA9883A}"/>
              </a:ext>
            </a:extLst>
          </p:cNvPr>
          <p:cNvSpPr>
            <a:spLocks noGrp="1"/>
          </p:cNvSpPr>
          <p:nvPr>
            <p:ph type="title"/>
          </p:nvPr>
        </p:nvSpPr>
        <p:spPr>
          <a:xfrm>
            <a:off x="2330451" y="274638"/>
            <a:ext cx="5092700" cy="1143000"/>
          </a:xfrm>
        </p:spPr>
        <p:txBody>
          <a:bodyPr/>
          <a:lstStyle/>
          <a:p>
            <a:r>
              <a:rPr lang="en-GB" sz="3600" i="1" dirty="0">
                <a:solidFill>
                  <a:srgbClr val="1D97AB"/>
                </a:solidFill>
              </a:rPr>
              <a:t>Selected Plan Measures</a:t>
            </a:r>
            <a:endParaRPr lang="en-IE" sz="3600" dirty="0"/>
          </a:p>
        </p:txBody>
      </p:sp>
      <p:sp>
        <p:nvSpPr>
          <p:cNvPr id="3" name="Content Placeholder 2">
            <a:extLst>
              <a:ext uri="{FF2B5EF4-FFF2-40B4-BE49-F238E27FC236}">
                <a16:creationId xmlns:a16="http://schemas.microsoft.com/office/drawing/2014/main" id="{B1B2D80D-827A-44CF-9081-BE10CD560F48}"/>
              </a:ext>
            </a:extLst>
          </p:cNvPr>
          <p:cNvSpPr>
            <a:spLocks noGrp="1"/>
          </p:cNvSpPr>
          <p:nvPr>
            <p:ph idx="1"/>
          </p:nvPr>
        </p:nvSpPr>
        <p:spPr>
          <a:xfrm>
            <a:off x="361950" y="1365250"/>
            <a:ext cx="8229600" cy="4737100"/>
          </a:xfrm>
        </p:spPr>
        <p:txBody>
          <a:bodyPr>
            <a:noAutofit/>
          </a:bodyPr>
          <a:lstStyle/>
          <a:p>
            <a:pPr>
              <a:lnSpc>
                <a:spcPct val="107000"/>
              </a:lnSpc>
              <a:spcAft>
                <a:spcPts val="800"/>
              </a:spcAft>
            </a:pPr>
            <a:r>
              <a:rPr lang="en-IE" sz="1600" dirty="0">
                <a:effectLst/>
                <a:latin typeface="Calibri" panose="020F0502020204030204" pitchFamily="34" charset="0"/>
                <a:ea typeface="Calibri" panose="020F0502020204030204" pitchFamily="34" charset="0"/>
                <a:cs typeface="Arial" panose="020B0604020202020204" pitchFamily="34" charset="0"/>
              </a:rPr>
              <a:t>Complete a </a:t>
            </a:r>
            <a:r>
              <a:rPr lang="en-IE" sz="1600" b="1" dirty="0">
                <a:effectLst/>
                <a:latin typeface="Calibri" panose="020F0502020204030204" pitchFamily="34" charset="0"/>
                <a:ea typeface="Calibri" panose="020F0502020204030204" pitchFamily="34" charset="0"/>
                <a:cs typeface="Arial" panose="020B0604020202020204" pitchFamily="34" charset="0"/>
              </a:rPr>
              <a:t>review of the National Inspection Plan </a:t>
            </a:r>
            <a:r>
              <a:rPr lang="en-IE" sz="1600" dirty="0">
                <a:effectLst/>
                <a:latin typeface="Calibri" panose="020F0502020204030204" pitchFamily="34" charset="0"/>
                <a:ea typeface="Calibri" panose="020F0502020204030204" pitchFamily="34" charset="0"/>
                <a:cs typeface="Arial" panose="020B0604020202020204" pitchFamily="34" charset="0"/>
              </a:rPr>
              <a:t>(NIP) 2018-2021 to inform the next NIP for the period 2022-2027. Prioritise inspections to areas of greatest environmental and public health risk and secure upgrading works where required.</a:t>
            </a:r>
          </a:p>
          <a:p>
            <a:pPr>
              <a:lnSpc>
                <a:spcPct val="107000"/>
              </a:lnSpc>
              <a:spcAft>
                <a:spcPts val="800"/>
              </a:spcAft>
            </a:pPr>
            <a:r>
              <a:rPr lang="en-IE" sz="1600" dirty="0">
                <a:effectLst/>
                <a:latin typeface="Calibri" panose="020F0502020204030204" pitchFamily="34" charset="0"/>
                <a:ea typeface="Calibri" panose="020F0502020204030204" pitchFamily="34" charset="0"/>
                <a:cs typeface="Arial" panose="020B0604020202020204" pitchFamily="34" charset="0"/>
              </a:rPr>
              <a:t>In line with the programme for government commitment to continue to help fund upgrades to domestic waste water treatment systems, DHLGH will continue to monitor the uptake of the new </a:t>
            </a:r>
            <a:r>
              <a:rPr lang="en-IE" sz="1600" b="1" dirty="0">
                <a:effectLst/>
                <a:latin typeface="Calibri" panose="020F0502020204030204" pitchFamily="34" charset="0"/>
                <a:ea typeface="Calibri" panose="020F0502020204030204" pitchFamily="34" charset="0"/>
                <a:cs typeface="Arial" panose="020B0604020202020204" pitchFamily="34" charset="0"/>
              </a:rPr>
              <a:t>grant schemes </a:t>
            </a:r>
            <a:r>
              <a:rPr lang="en-IE" sz="1600" dirty="0">
                <a:effectLst/>
                <a:latin typeface="Calibri" panose="020F0502020204030204" pitchFamily="34" charset="0"/>
                <a:ea typeface="Calibri" panose="020F0502020204030204" pitchFamily="34" charset="0"/>
                <a:cs typeface="Arial" panose="020B0604020202020204" pitchFamily="34" charset="0"/>
              </a:rPr>
              <a:t>to ensure adequate numbers of people are availing of this measure. </a:t>
            </a:r>
          </a:p>
          <a:p>
            <a:pPr>
              <a:lnSpc>
                <a:spcPct val="107000"/>
              </a:lnSpc>
              <a:spcAft>
                <a:spcPts val="800"/>
              </a:spcAft>
            </a:pPr>
            <a:r>
              <a:rPr lang="en-IE" sz="1600" dirty="0">
                <a:effectLst/>
                <a:latin typeface="Calibri" panose="020F0502020204030204" pitchFamily="34" charset="0"/>
                <a:ea typeface="Calibri" panose="020F0502020204030204" pitchFamily="34" charset="0"/>
                <a:cs typeface="Arial" panose="020B0604020202020204" pitchFamily="34" charset="0"/>
              </a:rPr>
              <a:t>A research project will be initiated on </a:t>
            </a:r>
            <a:r>
              <a:rPr lang="en-IE" sz="1600" b="1" dirty="0">
                <a:effectLst/>
                <a:latin typeface="Calibri" panose="020F0502020204030204" pitchFamily="34" charset="0"/>
                <a:ea typeface="Calibri" panose="020F0502020204030204" pitchFamily="34" charset="0"/>
                <a:cs typeface="Arial" panose="020B0604020202020204" pitchFamily="34" charset="0"/>
              </a:rPr>
              <a:t>behaviours and attitudes </a:t>
            </a:r>
            <a:r>
              <a:rPr lang="en-IE" sz="1600" dirty="0">
                <a:effectLst/>
                <a:latin typeface="Calibri" panose="020F0502020204030204" pitchFamily="34" charset="0"/>
                <a:ea typeface="Calibri" panose="020F0502020204030204" pitchFamily="34" charset="0"/>
                <a:cs typeface="Arial" panose="020B0604020202020204" pitchFamily="34" charset="0"/>
              </a:rPr>
              <a:t>to assess the level of uptake, impediments to uptake and to make recommendations for improving uptake of the grant scheme.</a:t>
            </a:r>
            <a:endParaRPr lang="en-IE" sz="1600" dirty="0">
              <a:latin typeface="Calibri" panose="020F0502020204030204" pitchFamily="34" charset="0"/>
              <a:cs typeface="Arial" panose="020B0604020202020204" pitchFamily="34" charset="0"/>
            </a:endParaRPr>
          </a:p>
          <a:p>
            <a:pPr>
              <a:lnSpc>
                <a:spcPct val="107000"/>
              </a:lnSpc>
              <a:spcAft>
                <a:spcPts val="800"/>
              </a:spcAft>
            </a:pPr>
            <a:r>
              <a:rPr lang="en-IE" sz="1600" dirty="0">
                <a:effectLst/>
                <a:latin typeface="Calibri" panose="020F0502020204030204" pitchFamily="34" charset="0"/>
                <a:ea typeface="Calibri" panose="020F0502020204030204" pitchFamily="34" charset="0"/>
                <a:cs typeface="Arial" panose="020B0604020202020204" pitchFamily="34" charset="0"/>
              </a:rPr>
              <a:t>DHLGH will deliver a multi-annual investment programme to provide wastewater infrastructure for </a:t>
            </a:r>
            <a:r>
              <a:rPr lang="en-IE" sz="1600" b="1" dirty="0">
                <a:effectLst/>
                <a:latin typeface="Calibri" panose="020F0502020204030204" pitchFamily="34" charset="0"/>
                <a:ea typeface="Calibri" panose="020F0502020204030204" pitchFamily="34" charset="0"/>
                <a:cs typeface="Arial" panose="020B0604020202020204" pitchFamily="34" charset="0"/>
              </a:rPr>
              <a:t>unsewered villages</a:t>
            </a:r>
            <a:r>
              <a:rPr lang="en-IE" sz="1600" dirty="0">
                <a:effectLst/>
                <a:latin typeface="Calibri" panose="020F0502020204030204" pitchFamily="34" charset="0"/>
                <a:ea typeface="Calibri" panose="020F0502020204030204" pitchFamily="34" charset="0"/>
                <a:cs typeface="Arial" panose="020B0604020202020204" pitchFamily="34" charset="0"/>
              </a:rPr>
              <a:t>.</a:t>
            </a:r>
            <a:endParaRPr lang="en-IE" sz="16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IE" sz="1600" dirty="0">
                <a:effectLst/>
                <a:latin typeface="Calibri" panose="020F0502020204030204" pitchFamily="34" charset="0"/>
                <a:ea typeface="Calibri" panose="020F0502020204030204" pitchFamily="34" charset="0"/>
                <a:cs typeface="Arial" panose="020B0604020202020204" pitchFamily="34" charset="0"/>
              </a:rPr>
              <a:t>DHLGH will review the outcomes of the pilot projects under the </a:t>
            </a:r>
            <a:r>
              <a:rPr lang="en-IE" sz="1600" b="1" dirty="0">
                <a:effectLst/>
                <a:latin typeface="Calibri" panose="020F0502020204030204" pitchFamily="34" charset="0"/>
                <a:ea typeface="Calibri" panose="020F0502020204030204" pitchFamily="34" charset="0"/>
                <a:cs typeface="Arial" panose="020B0604020202020204" pitchFamily="34" charset="0"/>
              </a:rPr>
              <a:t>first multi-annual Developer-Provided Water Services Infrastructure Resolution Programme</a:t>
            </a:r>
            <a:r>
              <a:rPr lang="en-IE" sz="1600" dirty="0">
                <a:effectLst/>
                <a:latin typeface="Calibri" panose="020F0502020204030204" pitchFamily="34" charset="0"/>
                <a:ea typeface="Calibri" panose="020F0502020204030204" pitchFamily="34" charset="0"/>
                <a:cs typeface="Arial" panose="020B0604020202020204" pitchFamily="34" charset="0"/>
              </a:rPr>
              <a:t> to inform future policy considerations on resolving sub-standard, developer-provided infrastructure with sustainable solutions.</a:t>
            </a:r>
          </a:p>
          <a:p>
            <a:pPr marL="0" indent="0">
              <a:lnSpc>
                <a:spcPct val="107000"/>
              </a:lnSpc>
              <a:spcAft>
                <a:spcPts val="800"/>
              </a:spcAft>
              <a:buNone/>
            </a:pPr>
            <a:endParaRPr lang="en-IE" sz="16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None/>
            </a:pPr>
            <a:endParaRPr lang="en-IE" sz="1600" dirty="0"/>
          </a:p>
        </p:txBody>
      </p:sp>
    </p:spTree>
    <p:extLst>
      <p:ext uri="{BB962C8B-B14F-4D97-AF65-F5344CB8AC3E}">
        <p14:creationId xmlns:p14="http://schemas.microsoft.com/office/powerpoint/2010/main" val="3049278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C570A-E9ED-4C6D-B840-8ED913AC4D25}"/>
              </a:ext>
            </a:extLst>
          </p:cNvPr>
          <p:cNvSpPr>
            <a:spLocks noGrp="1"/>
          </p:cNvSpPr>
          <p:nvPr>
            <p:ph type="title"/>
          </p:nvPr>
        </p:nvSpPr>
        <p:spPr>
          <a:xfrm>
            <a:off x="2355851" y="274638"/>
            <a:ext cx="4876800" cy="1143000"/>
          </a:xfrm>
        </p:spPr>
        <p:txBody>
          <a:bodyPr/>
          <a:lstStyle/>
          <a:p>
            <a:r>
              <a:rPr lang="en-GB" sz="3600" i="1" dirty="0">
                <a:solidFill>
                  <a:srgbClr val="1D97AB"/>
                </a:solidFill>
              </a:rPr>
              <a:t>Selected Plan Measures</a:t>
            </a:r>
            <a:endParaRPr lang="en-IE" sz="3600" i="1" dirty="0">
              <a:solidFill>
                <a:srgbClr val="1D97AB"/>
              </a:solidFill>
            </a:endParaRPr>
          </a:p>
        </p:txBody>
      </p:sp>
      <p:sp>
        <p:nvSpPr>
          <p:cNvPr id="4" name="Content Placeholder 3">
            <a:extLst>
              <a:ext uri="{FF2B5EF4-FFF2-40B4-BE49-F238E27FC236}">
                <a16:creationId xmlns:a16="http://schemas.microsoft.com/office/drawing/2014/main" id="{730F8557-49DC-4B6E-BE75-20528F0780E5}"/>
              </a:ext>
            </a:extLst>
          </p:cNvPr>
          <p:cNvSpPr>
            <a:spLocks noGrp="1"/>
          </p:cNvSpPr>
          <p:nvPr>
            <p:ph idx="1"/>
          </p:nvPr>
        </p:nvSpPr>
        <p:spPr>
          <a:xfrm>
            <a:off x="412750" y="1358900"/>
            <a:ext cx="8229600" cy="4525963"/>
          </a:xfrm>
        </p:spPr>
        <p:txBody>
          <a:bodyPr>
            <a:normAutofit lnSpcReduction="10000"/>
          </a:bodyPr>
          <a:lstStyle/>
          <a:p>
            <a:pPr>
              <a:lnSpc>
                <a:spcPct val="120000"/>
              </a:lnSpc>
            </a:pPr>
            <a:r>
              <a:rPr lang="en-IE" sz="1800" dirty="0">
                <a:effectLst/>
                <a:latin typeface="Calibri" panose="020F0502020204030204" pitchFamily="34" charset="0"/>
                <a:ea typeface="Calibri" panose="020F0502020204030204" pitchFamily="34" charset="0"/>
                <a:cs typeface="Arial" panose="020B0604020202020204" pitchFamily="34" charset="0"/>
              </a:rPr>
              <a:t>The Department, together with the Department of Rural and Community Development, will develop and publish in 2024 a </a:t>
            </a:r>
            <a:r>
              <a:rPr lang="en-IE" sz="1800" b="1" dirty="0">
                <a:effectLst/>
                <a:latin typeface="Calibri" panose="020F0502020204030204" pitchFamily="34" charset="0"/>
                <a:ea typeface="Calibri" panose="020F0502020204030204" pitchFamily="34" charset="0"/>
                <a:cs typeface="Arial" panose="020B0604020202020204" pitchFamily="34" charset="0"/>
              </a:rPr>
              <a:t>Rural Water Services Strategic Plan </a:t>
            </a:r>
            <a:r>
              <a:rPr lang="en-IE" sz="1800" dirty="0">
                <a:effectLst/>
                <a:latin typeface="Calibri" panose="020F0502020204030204" pitchFamily="34" charset="0"/>
                <a:ea typeface="Calibri" panose="020F0502020204030204" pitchFamily="34" charset="0"/>
                <a:cs typeface="Arial" panose="020B0604020202020204" pitchFamily="34" charset="0"/>
              </a:rPr>
              <a:t>for the period 2025 to 2050.</a:t>
            </a:r>
          </a:p>
          <a:p>
            <a:pPr marL="0" indent="0">
              <a:lnSpc>
                <a:spcPct val="120000"/>
              </a:lnSpc>
              <a:buNone/>
            </a:pPr>
            <a:endParaRPr lang="en-IE" sz="14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pPr>
            <a:r>
              <a:rPr lang="en-IE" sz="1800" dirty="0">
                <a:effectLst/>
                <a:latin typeface="Calibri" panose="020F0502020204030204" pitchFamily="34" charset="0"/>
                <a:ea typeface="Calibri" panose="020F0502020204030204" pitchFamily="34" charset="0"/>
                <a:cs typeface="Arial" panose="020B0604020202020204" pitchFamily="34" charset="0"/>
              </a:rPr>
              <a:t>The Department will </a:t>
            </a:r>
            <a:r>
              <a:rPr lang="en-IE" sz="1800" b="1" dirty="0">
                <a:effectLst/>
                <a:latin typeface="Calibri" panose="020F0502020204030204" pitchFamily="34" charset="0"/>
                <a:ea typeface="Calibri" panose="020F0502020204030204" pitchFamily="34" charset="0"/>
                <a:cs typeface="Arial" panose="020B0604020202020204" pitchFamily="34" charset="0"/>
              </a:rPr>
              <a:t>strengthen water </a:t>
            </a:r>
            <a:r>
              <a:rPr lang="en-IE" sz="1800" b="1" u="sng" dirty="0">
                <a:effectLst/>
                <a:latin typeface="Calibri" panose="020F0502020204030204" pitchFamily="34" charset="0"/>
                <a:ea typeface="Calibri" panose="020F0502020204030204" pitchFamily="34" charset="0"/>
                <a:cs typeface="Arial" panose="020B0604020202020204" pitchFamily="34" charset="0"/>
              </a:rPr>
              <a:t>protection</a:t>
            </a:r>
            <a:r>
              <a:rPr lang="en-IE" sz="1800" b="1" dirty="0">
                <a:effectLst/>
                <a:latin typeface="Calibri" panose="020F0502020204030204" pitchFamily="34" charset="0"/>
                <a:ea typeface="Calibri" panose="020F0502020204030204" pitchFamily="34" charset="0"/>
                <a:cs typeface="Arial" panose="020B0604020202020204" pitchFamily="34" charset="0"/>
              </a:rPr>
              <a:t> provisions</a:t>
            </a:r>
            <a:r>
              <a:rPr lang="en-IE" sz="1800" dirty="0">
                <a:effectLst/>
                <a:latin typeface="Calibri" panose="020F0502020204030204" pitchFamily="34" charset="0"/>
                <a:ea typeface="Calibri" panose="020F0502020204030204" pitchFamily="34" charset="0"/>
                <a:cs typeface="Arial" panose="020B0604020202020204" pitchFamily="34" charset="0"/>
              </a:rPr>
              <a:t> where necessary in relevant sectoral policies. These include water services policy, </a:t>
            </a:r>
            <a:r>
              <a:rPr lang="en-IE" sz="1800" b="1" dirty="0">
                <a:effectLst/>
                <a:latin typeface="Calibri" panose="020F0502020204030204" pitchFamily="34" charset="0"/>
                <a:ea typeface="Calibri" panose="020F0502020204030204" pitchFamily="34" charset="0"/>
                <a:cs typeface="Arial" panose="020B0604020202020204" pitchFamily="34" charset="0"/>
              </a:rPr>
              <a:t>spatial planning policy</a:t>
            </a:r>
            <a:r>
              <a:rPr lang="en-IE" sz="1800" dirty="0">
                <a:effectLst/>
                <a:latin typeface="Calibri" panose="020F0502020204030204" pitchFamily="34" charset="0"/>
                <a:ea typeface="Calibri" panose="020F0502020204030204" pitchFamily="34" charset="0"/>
                <a:cs typeface="Arial" panose="020B0604020202020204" pitchFamily="34" charset="0"/>
              </a:rPr>
              <a:t>, agricultural policy and aquaculture policy.</a:t>
            </a:r>
          </a:p>
          <a:p>
            <a:pPr marL="0" indent="0">
              <a:lnSpc>
                <a:spcPct val="120000"/>
              </a:lnSpc>
              <a:buNone/>
            </a:pPr>
            <a:endParaRPr lang="en-IE" sz="1400" dirty="0">
              <a:effectLst/>
              <a:latin typeface="Calibri" panose="020F0502020204030204" pitchFamily="34" charset="0"/>
              <a:ea typeface="Calibri" panose="020F0502020204030204" pitchFamily="34" charset="0"/>
              <a:cs typeface="Arial" panose="020B0604020202020204" pitchFamily="34" charset="0"/>
            </a:endParaRPr>
          </a:p>
          <a:p>
            <a:pPr>
              <a:lnSpc>
                <a:spcPct val="120000"/>
              </a:lnSpc>
              <a:spcAft>
                <a:spcPts val="800"/>
              </a:spcAft>
            </a:pPr>
            <a:r>
              <a:rPr lang="en-IE" sz="1800" dirty="0">
                <a:effectLst/>
                <a:latin typeface="Calibri" panose="020F0502020204030204" pitchFamily="34" charset="0"/>
                <a:ea typeface="Calibri" panose="020F0502020204030204" pitchFamily="34" charset="0"/>
                <a:cs typeface="Arial" panose="020B0604020202020204" pitchFamily="34" charset="0"/>
              </a:rPr>
              <a:t>To ensure that the actions selected are effective, sustainable and cost efficient under changing conditions, a “</a:t>
            </a:r>
            <a:r>
              <a:rPr lang="en-IE" sz="1800" b="1" dirty="0">
                <a:effectLst/>
                <a:latin typeface="Calibri" panose="020F0502020204030204" pitchFamily="34" charset="0"/>
                <a:ea typeface="Calibri" panose="020F0502020204030204" pitchFamily="34" charset="0"/>
                <a:cs typeface="Arial" panose="020B0604020202020204" pitchFamily="34" charset="0"/>
              </a:rPr>
              <a:t>climate check</a:t>
            </a:r>
            <a:r>
              <a:rPr lang="en-IE" sz="1800" dirty="0">
                <a:effectLst/>
                <a:latin typeface="Calibri" panose="020F0502020204030204" pitchFamily="34" charset="0"/>
                <a:ea typeface="Calibri" panose="020F0502020204030204" pitchFamily="34" charset="0"/>
                <a:cs typeface="Arial" panose="020B0604020202020204" pitchFamily="34" charset="0"/>
              </a:rPr>
              <a:t>” will be required for all measures carried out under this plan.</a:t>
            </a:r>
          </a:p>
          <a:p>
            <a:pPr>
              <a:lnSpc>
                <a:spcPct val="120000"/>
              </a:lnSpc>
              <a:spcAft>
                <a:spcPts val="800"/>
              </a:spcAft>
            </a:pPr>
            <a:r>
              <a:rPr lang="en-IE" sz="1800" dirty="0">
                <a:effectLst/>
                <a:latin typeface="Calibri" panose="020F0502020204030204" pitchFamily="34" charset="0"/>
                <a:ea typeface="Calibri" panose="020F0502020204030204" pitchFamily="34" charset="0"/>
                <a:cs typeface="Arial" panose="020B0604020202020204" pitchFamily="34" charset="0"/>
              </a:rPr>
              <a:t>The </a:t>
            </a:r>
            <a:r>
              <a:rPr lang="en-IE" sz="1800" b="1" dirty="0">
                <a:effectLst/>
                <a:latin typeface="Calibri" panose="020F0502020204030204" pitchFamily="34" charset="0"/>
                <a:ea typeface="Calibri" panose="020F0502020204030204" pitchFamily="34" charset="0"/>
                <a:cs typeface="Arial" panose="020B0604020202020204" pitchFamily="34" charset="0"/>
              </a:rPr>
              <a:t>Climate Adaptation Plan </a:t>
            </a:r>
            <a:r>
              <a:rPr lang="en-IE" sz="1800" dirty="0">
                <a:effectLst/>
                <a:latin typeface="Calibri" panose="020F0502020204030204" pitchFamily="34" charset="0"/>
                <a:ea typeface="Calibri" panose="020F0502020204030204" pitchFamily="34" charset="0"/>
                <a:cs typeface="Arial" panose="020B0604020202020204" pitchFamily="34" charset="0"/>
              </a:rPr>
              <a:t>for the Water Quality and Water Infrastructure Sectors will be updated.</a:t>
            </a:r>
          </a:p>
          <a:p>
            <a:endParaRPr lang="en-IE" sz="1800" dirty="0">
              <a:effectLst/>
              <a:latin typeface="Calibri" panose="020F0502020204030204" pitchFamily="34" charset="0"/>
              <a:ea typeface="Calibri" panose="020F0502020204030204" pitchFamily="34" charset="0"/>
              <a:cs typeface="Arial" panose="020B0604020202020204" pitchFamily="34" charset="0"/>
            </a:endParaRPr>
          </a:p>
          <a:p>
            <a:endParaRPr lang="en-IE" dirty="0"/>
          </a:p>
        </p:txBody>
      </p:sp>
      <p:pic>
        <p:nvPicPr>
          <p:cNvPr id="5" name="Picture 4">
            <a:extLst>
              <a:ext uri="{FF2B5EF4-FFF2-40B4-BE49-F238E27FC236}">
                <a16:creationId xmlns:a16="http://schemas.microsoft.com/office/drawing/2014/main" id="{9A9CBE1D-DFA6-4628-9A15-47595192ADF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664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F1F93-5294-4B05-9545-6EAA9A0FFF2F}"/>
              </a:ext>
            </a:extLst>
          </p:cNvPr>
          <p:cNvSpPr>
            <a:spLocks noGrp="1"/>
          </p:cNvSpPr>
          <p:nvPr>
            <p:ph type="title"/>
          </p:nvPr>
        </p:nvSpPr>
        <p:spPr>
          <a:xfrm>
            <a:off x="2063751" y="274638"/>
            <a:ext cx="5518150" cy="633412"/>
          </a:xfrm>
        </p:spPr>
        <p:txBody>
          <a:bodyPr/>
          <a:lstStyle/>
          <a:p>
            <a:r>
              <a:rPr lang="en-GB" sz="3600" i="1" dirty="0">
                <a:solidFill>
                  <a:srgbClr val="1D97AB"/>
                </a:solidFill>
              </a:rPr>
              <a:t>Selected Plan Highlights</a:t>
            </a:r>
            <a:endParaRPr lang="en-IE" sz="3600" dirty="0"/>
          </a:p>
        </p:txBody>
      </p:sp>
      <p:sp>
        <p:nvSpPr>
          <p:cNvPr id="3" name="Content Placeholder 2">
            <a:extLst>
              <a:ext uri="{FF2B5EF4-FFF2-40B4-BE49-F238E27FC236}">
                <a16:creationId xmlns:a16="http://schemas.microsoft.com/office/drawing/2014/main" id="{36BD74AA-AE0F-41B6-AB60-6C85E8F933FE}"/>
              </a:ext>
            </a:extLst>
          </p:cNvPr>
          <p:cNvSpPr>
            <a:spLocks noGrp="1"/>
          </p:cNvSpPr>
          <p:nvPr>
            <p:ph idx="1"/>
          </p:nvPr>
        </p:nvSpPr>
        <p:spPr/>
        <p:txBody>
          <a:bodyPr>
            <a:normAutofit fontScale="92500" lnSpcReduction="20000"/>
          </a:bodyPr>
          <a:lstStyle/>
          <a:p>
            <a:pPr>
              <a:lnSpc>
                <a:spcPct val="120000"/>
              </a:lnSpc>
              <a:spcAft>
                <a:spcPts val="800"/>
              </a:spcAft>
            </a:pPr>
            <a:r>
              <a:rPr lang="en-IE" sz="2200" dirty="0">
                <a:effectLst/>
                <a:latin typeface="Calibri" panose="020F0502020204030204" pitchFamily="34" charset="0"/>
                <a:ea typeface="Calibri" panose="020F0502020204030204" pitchFamily="34" charset="0"/>
                <a:cs typeface="Arial" panose="020B0604020202020204" pitchFamily="34" charset="0"/>
              </a:rPr>
              <a:t>NPWS will finalise legislation for the implementation of the EU </a:t>
            </a:r>
            <a:r>
              <a:rPr lang="en-IE" sz="2200" b="1" dirty="0">
                <a:effectLst/>
                <a:latin typeface="Calibri" panose="020F0502020204030204" pitchFamily="34" charset="0"/>
                <a:ea typeface="Calibri" panose="020F0502020204030204" pitchFamily="34" charset="0"/>
                <a:cs typeface="Arial" panose="020B0604020202020204" pitchFamily="34" charset="0"/>
              </a:rPr>
              <a:t>Invasive Alien Species Regulation</a:t>
            </a:r>
            <a:r>
              <a:rPr lang="en-IE" sz="2200" dirty="0">
                <a:effectLst/>
                <a:latin typeface="Calibri" panose="020F0502020204030204" pitchFamily="34" charset="0"/>
                <a:ea typeface="Calibri" panose="020F0502020204030204" pitchFamily="34" charset="0"/>
                <a:cs typeface="Arial" panose="020B0604020202020204" pitchFamily="34" charset="0"/>
              </a:rPr>
              <a:t>.</a:t>
            </a:r>
          </a:p>
          <a:p>
            <a:pPr>
              <a:lnSpc>
                <a:spcPct val="120000"/>
              </a:lnSpc>
              <a:spcAft>
                <a:spcPts val="800"/>
              </a:spcAft>
            </a:pPr>
            <a:r>
              <a:rPr lang="en-IE" sz="2200" dirty="0">
                <a:effectLst/>
                <a:latin typeface="Calibri" panose="020F0502020204030204" pitchFamily="34" charset="0"/>
                <a:ea typeface="Calibri" panose="020F0502020204030204" pitchFamily="34" charset="0"/>
                <a:cs typeface="Arial" panose="020B0604020202020204" pitchFamily="34" charset="0"/>
              </a:rPr>
              <a:t>NPWS will prepare draft management plans and action plans for </a:t>
            </a:r>
            <a:r>
              <a:rPr lang="en-IE" sz="2200" b="1" dirty="0">
                <a:effectLst/>
                <a:latin typeface="Calibri" panose="020F0502020204030204" pitchFamily="34" charset="0"/>
                <a:ea typeface="Calibri" panose="020F0502020204030204" pitchFamily="34" charset="0"/>
                <a:cs typeface="Arial" panose="020B0604020202020204" pitchFamily="34" charset="0"/>
              </a:rPr>
              <a:t>priority invasive species.</a:t>
            </a:r>
          </a:p>
          <a:p>
            <a:pPr>
              <a:lnSpc>
                <a:spcPct val="120000"/>
              </a:lnSpc>
              <a:spcAft>
                <a:spcPts val="800"/>
              </a:spcAft>
            </a:pPr>
            <a:r>
              <a:rPr lang="en-IE" sz="2200" dirty="0">
                <a:effectLst/>
                <a:latin typeface="Calibri" panose="020F0502020204030204" pitchFamily="34" charset="0"/>
                <a:ea typeface="Calibri" panose="020F0502020204030204" pitchFamily="34" charset="0"/>
                <a:cs typeface="Arial" panose="020B0604020202020204" pitchFamily="34" charset="0"/>
              </a:rPr>
              <a:t>NPWS will advance negotiations on the </a:t>
            </a:r>
            <a:r>
              <a:rPr lang="en-IE" sz="2200" b="1" dirty="0">
                <a:effectLst/>
                <a:latin typeface="Calibri" panose="020F0502020204030204" pitchFamily="34" charset="0"/>
                <a:ea typeface="Calibri" panose="020F0502020204030204" pitchFamily="34" charset="0"/>
                <a:cs typeface="Arial" panose="020B0604020202020204" pitchFamily="34" charset="0"/>
              </a:rPr>
              <a:t>recruitment of additional Biodiversity Officers</a:t>
            </a:r>
            <a:r>
              <a:rPr lang="en-IE" sz="2200" dirty="0">
                <a:effectLst/>
                <a:latin typeface="Calibri" panose="020F0502020204030204" pitchFamily="34" charset="0"/>
                <a:ea typeface="Calibri" panose="020F0502020204030204" pitchFamily="34" charset="0"/>
                <a:cs typeface="Arial" panose="020B0604020202020204" pitchFamily="34" charset="0"/>
              </a:rPr>
              <a:t>.</a:t>
            </a:r>
          </a:p>
          <a:p>
            <a:pPr>
              <a:lnSpc>
                <a:spcPct val="120000"/>
              </a:lnSpc>
              <a:spcAft>
                <a:spcPts val="800"/>
              </a:spcAft>
            </a:pPr>
            <a:r>
              <a:rPr lang="en-IE" sz="2200" dirty="0">
                <a:effectLst/>
                <a:latin typeface="Calibri" panose="020F0502020204030204" pitchFamily="34" charset="0"/>
                <a:ea typeface="Calibri" panose="020F0502020204030204" pitchFamily="34" charset="0"/>
                <a:cs typeface="Arial" panose="020B0604020202020204" pitchFamily="34" charset="0"/>
              </a:rPr>
              <a:t>An additional €500,000 will be provided for projects tackling Invasive Alien Species under the </a:t>
            </a:r>
            <a:r>
              <a:rPr lang="en-IE" sz="2200" b="1" dirty="0">
                <a:effectLst/>
                <a:latin typeface="Calibri" panose="020F0502020204030204" pitchFamily="34" charset="0"/>
                <a:ea typeface="Calibri" panose="020F0502020204030204" pitchFamily="34" charset="0"/>
                <a:cs typeface="Arial" panose="020B0604020202020204" pitchFamily="34" charset="0"/>
              </a:rPr>
              <a:t>Local Authority Biodiversity Grant Scheme.</a:t>
            </a:r>
          </a:p>
          <a:p>
            <a:pPr>
              <a:lnSpc>
                <a:spcPct val="120000"/>
              </a:lnSpc>
              <a:spcAft>
                <a:spcPts val="800"/>
              </a:spcAft>
            </a:pPr>
            <a:r>
              <a:rPr lang="en-IE" sz="2200" dirty="0">
                <a:effectLst/>
                <a:latin typeface="Calibri" panose="020F0502020204030204" pitchFamily="34" charset="0"/>
                <a:ea typeface="Calibri" panose="020F0502020204030204" pitchFamily="34" charset="0"/>
                <a:cs typeface="Arial" panose="020B0604020202020204" pitchFamily="34" charset="0"/>
              </a:rPr>
              <a:t>DHLGH will provide increased funding to LAWPRO’s </a:t>
            </a:r>
            <a:r>
              <a:rPr lang="en-IE" sz="2200" b="1" dirty="0">
                <a:effectLst/>
                <a:latin typeface="Calibri" panose="020F0502020204030204" pitchFamily="34" charset="0"/>
                <a:ea typeface="Calibri" panose="020F0502020204030204" pitchFamily="34" charset="0"/>
                <a:cs typeface="Arial" panose="020B0604020202020204" pitchFamily="34" charset="0"/>
              </a:rPr>
              <a:t>Community Water Development Fund </a:t>
            </a:r>
            <a:r>
              <a:rPr lang="en-IE" sz="2200" dirty="0">
                <a:effectLst/>
                <a:latin typeface="Calibri" panose="020F0502020204030204" pitchFamily="34" charset="0"/>
                <a:ea typeface="Calibri" panose="020F0502020204030204" pitchFamily="34" charset="0"/>
                <a:cs typeface="Arial" panose="020B0604020202020204" pitchFamily="34" charset="0"/>
              </a:rPr>
              <a:t>to allow for additional projects, including invasive species control projects, to be undertaken at community level.</a:t>
            </a:r>
          </a:p>
          <a:p>
            <a:endParaRPr lang="en-IE" dirty="0"/>
          </a:p>
        </p:txBody>
      </p:sp>
      <p:pic>
        <p:nvPicPr>
          <p:cNvPr id="5" name="Picture 4">
            <a:extLst>
              <a:ext uri="{FF2B5EF4-FFF2-40B4-BE49-F238E27FC236}">
                <a16:creationId xmlns:a16="http://schemas.microsoft.com/office/drawing/2014/main" id="{6C602E07-BD55-471B-8780-4127B06F8C4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687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519DDD2-C4D4-4734-9F01-969F335F5144}"/>
              </a:ext>
            </a:extLst>
          </p:cNvPr>
          <p:cNvSpPr txBox="1"/>
          <p:nvPr/>
        </p:nvSpPr>
        <p:spPr>
          <a:xfrm>
            <a:off x="2817298" y="376473"/>
            <a:ext cx="4629520" cy="584775"/>
          </a:xfrm>
          <a:prstGeom prst="rect">
            <a:avLst/>
          </a:prstGeom>
          <a:noFill/>
        </p:spPr>
        <p:txBody>
          <a:bodyPr wrap="square" rtlCol="0">
            <a:spAutoFit/>
          </a:bodyPr>
          <a:lstStyle/>
          <a:p>
            <a:r>
              <a:rPr lang="en-GB" sz="3200" i="1" dirty="0">
                <a:solidFill>
                  <a:srgbClr val="1D97AB"/>
                </a:solidFill>
              </a:rPr>
              <a:t>How to make a submission</a:t>
            </a:r>
          </a:p>
        </p:txBody>
      </p:sp>
      <p:sp>
        <p:nvSpPr>
          <p:cNvPr id="9" name="TextBox 8">
            <a:extLst>
              <a:ext uri="{FF2B5EF4-FFF2-40B4-BE49-F238E27FC236}">
                <a16:creationId xmlns:a16="http://schemas.microsoft.com/office/drawing/2014/main" id="{799CDC4E-9E96-419C-A9AA-E905EE55937F}"/>
              </a:ext>
            </a:extLst>
          </p:cNvPr>
          <p:cNvSpPr txBox="1"/>
          <p:nvPr/>
        </p:nvSpPr>
        <p:spPr>
          <a:xfrm>
            <a:off x="1344782" y="1456547"/>
            <a:ext cx="6445174" cy="3347070"/>
          </a:xfrm>
          <a:prstGeom prst="rect">
            <a:avLst/>
          </a:prstGeom>
          <a:noFill/>
        </p:spPr>
        <p:txBody>
          <a:bodyPr wrap="square" rtlCol="0">
            <a:spAutoFit/>
          </a:bodyPr>
          <a:lstStyle/>
          <a:p>
            <a:pPr marL="257175" indent="-257175">
              <a:buFont typeface="+mj-lt"/>
              <a:buAutoNum type="arabicPeriod"/>
            </a:pPr>
            <a:r>
              <a:rPr lang="en-GB" sz="1600" dirty="0"/>
              <a:t>Direct to Department of Housing, Local Government, and Heritage </a:t>
            </a:r>
          </a:p>
          <a:p>
            <a:endParaRPr lang="en-GB" sz="1600" dirty="0"/>
          </a:p>
          <a:p>
            <a:r>
              <a:rPr lang="en-GB" sz="1600" dirty="0">
                <a:hlinkClick r:id="rId3"/>
              </a:rPr>
              <a:t>https://www.gov.ie/en/consultation/2bda0-public-consultation-on-the-draft-river-basin-management-plan-for-ireland-2022-2027/</a:t>
            </a:r>
            <a:endParaRPr lang="en-GB" sz="1600" dirty="0"/>
          </a:p>
          <a:p>
            <a:pPr marL="257175" indent="-257175">
              <a:buFont typeface="+mj-lt"/>
              <a:buAutoNum type="arabicPeriod"/>
            </a:pPr>
            <a:endParaRPr lang="en-GB" sz="1600" dirty="0"/>
          </a:p>
          <a:p>
            <a:pPr marL="257175" indent="-257175">
              <a:buFont typeface="+mj-lt"/>
              <a:buAutoNum type="arabicPeriod" startAt="2"/>
            </a:pPr>
            <a:r>
              <a:rPr lang="en-GB" sz="1600" dirty="0"/>
              <a:t>Visit the LAWPRO Virtual Consultation Room at </a:t>
            </a:r>
            <a:r>
              <a:rPr lang="en-GB" sz="1600" dirty="0">
                <a:hlinkClick r:id="rId4"/>
              </a:rPr>
              <a:t>www.lawaters.ie</a:t>
            </a:r>
            <a:endParaRPr lang="en-GB" sz="1600" dirty="0"/>
          </a:p>
          <a:p>
            <a:pPr marL="257175" indent="-257175">
              <a:buFont typeface="+mj-lt"/>
              <a:buAutoNum type="arabicPeriod" startAt="2"/>
            </a:pPr>
            <a:endParaRPr lang="en-GB" sz="1600" dirty="0"/>
          </a:p>
          <a:p>
            <a:pPr marL="257175" indent="-257175">
              <a:buFont typeface="+mj-lt"/>
              <a:buAutoNum type="arabicPeriod" startAt="2"/>
            </a:pPr>
            <a:r>
              <a:rPr lang="en-GB" sz="1600" dirty="0"/>
              <a:t>Attend a LAWPRO Municipal District level meeting – find out more at </a:t>
            </a:r>
            <a:r>
              <a:rPr lang="en-GB" sz="1600" dirty="0">
                <a:hlinkClick r:id="rId4"/>
              </a:rPr>
              <a:t>www.lawaters.ie</a:t>
            </a:r>
            <a:endParaRPr lang="en-GB" sz="1600" dirty="0"/>
          </a:p>
          <a:p>
            <a:r>
              <a:rPr lang="en-GB" sz="1350" dirty="0"/>
              <a:t> </a:t>
            </a:r>
          </a:p>
          <a:p>
            <a:pPr marL="257175" indent="-257175">
              <a:buFont typeface="+mj-lt"/>
              <a:buAutoNum type="arabicPeriod" startAt="2"/>
            </a:pPr>
            <a:endParaRPr lang="en-GB" sz="1350" dirty="0"/>
          </a:p>
          <a:p>
            <a:endParaRPr lang="en-GB" sz="1350" dirty="0"/>
          </a:p>
          <a:p>
            <a:pPr marL="257175" indent="-257175">
              <a:buFont typeface="+mj-lt"/>
              <a:buAutoNum type="arabicPeriod"/>
            </a:pPr>
            <a:endParaRPr lang="en-GB" sz="1350" dirty="0"/>
          </a:p>
          <a:p>
            <a:pPr marL="257175" indent="-257175">
              <a:buFont typeface="+mj-lt"/>
              <a:buAutoNum type="arabicPeriod"/>
            </a:pPr>
            <a:endParaRPr lang="en-GB" sz="1350" dirty="0"/>
          </a:p>
        </p:txBody>
      </p:sp>
      <p:pic>
        <p:nvPicPr>
          <p:cNvPr id="6" name="Picture 5" descr="Graphical user interface, website&#10;&#10;Description automatically generated">
            <a:extLst>
              <a:ext uri="{FF2B5EF4-FFF2-40B4-BE49-F238E27FC236}">
                <a16:creationId xmlns:a16="http://schemas.microsoft.com/office/drawing/2014/main" id="{DE3E9150-066A-49DC-A17B-8D343C3C5B1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31384" y="4057746"/>
            <a:ext cx="2975653" cy="1707842"/>
          </a:xfrm>
          <a:prstGeom prst="rect">
            <a:avLst/>
          </a:prstGeom>
        </p:spPr>
      </p:pic>
      <p:pic>
        <p:nvPicPr>
          <p:cNvPr id="4" name="Picture 3">
            <a:extLst>
              <a:ext uri="{FF2B5EF4-FFF2-40B4-BE49-F238E27FC236}">
                <a16:creationId xmlns:a16="http://schemas.microsoft.com/office/drawing/2014/main" id="{DCBFB6E2-49DC-47C7-AE0A-EB849F2444F4}"/>
              </a:ext>
            </a:extLst>
          </p:cNvPr>
          <p:cNvPicPr>
            <a:picLocks noChangeAspect="1"/>
          </p:cNvPicPr>
          <p:nvPr/>
        </p:nvPicPr>
        <p:blipFill>
          <a:blip r:embed="rId6"/>
          <a:stretch>
            <a:fillRect/>
          </a:stretch>
        </p:blipFill>
        <p:spPr>
          <a:xfrm>
            <a:off x="1167007" y="4104382"/>
            <a:ext cx="3300582" cy="1614571"/>
          </a:xfrm>
          <a:prstGeom prst="rect">
            <a:avLst/>
          </a:prstGeom>
          <a:ln>
            <a:solidFill>
              <a:schemeClr val="tx1">
                <a:lumMod val="65000"/>
                <a:lumOff val="35000"/>
              </a:schemeClr>
            </a:solidFill>
          </a:ln>
        </p:spPr>
      </p:pic>
      <p:pic>
        <p:nvPicPr>
          <p:cNvPr id="8" name="Picture 7">
            <a:extLst>
              <a:ext uri="{FF2B5EF4-FFF2-40B4-BE49-F238E27FC236}">
                <a16:creationId xmlns:a16="http://schemas.microsoft.com/office/drawing/2014/main" id="{4BABD440-5A77-4201-969F-6B3D9F21536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089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EDAB7C-02A7-41CE-99BE-4C5A60F55D9B}"/>
              </a:ext>
            </a:extLst>
          </p:cNvPr>
          <p:cNvSpPr txBox="1"/>
          <p:nvPr/>
        </p:nvSpPr>
        <p:spPr>
          <a:xfrm>
            <a:off x="3645482" y="309120"/>
            <a:ext cx="4161555" cy="861774"/>
          </a:xfrm>
          <a:prstGeom prst="rect">
            <a:avLst/>
          </a:prstGeom>
          <a:noFill/>
        </p:spPr>
        <p:txBody>
          <a:bodyPr wrap="square" rtlCol="0">
            <a:spAutoFit/>
          </a:bodyPr>
          <a:lstStyle/>
          <a:p>
            <a:r>
              <a:rPr lang="en-GB" sz="3200" i="1" dirty="0">
                <a:solidFill>
                  <a:srgbClr val="1D97AB"/>
                </a:solidFill>
              </a:rPr>
              <a:t>Content of Presentation</a:t>
            </a:r>
            <a:r>
              <a:rPr lang="en-GB" b="1" dirty="0"/>
              <a:t>	</a:t>
            </a:r>
            <a:endParaRPr lang="en-GB" dirty="0"/>
          </a:p>
        </p:txBody>
      </p:sp>
      <p:graphicFrame>
        <p:nvGraphicFramePr>
          <p:cNvPr id="5" name="Object 4">
            <a:extLst>
              <a:ext uri="{FF2B5EF4-FFF2-40B4-BE49-F238E27FC236}">
                <a16:creationId xmlns:a16="http://schemas.microsoft.com/office/drawing/2014/main" id="{265FF595-20BE-40C6-9ABE-6245334EE38A}"/>
              </a:ext>
            </a:extLst>
          </p:cNvPr>
          <p:cNvGraphicFramePr>
            <a:graphicFrameLocks noChangeAspect="1"/>
          </p:cNvGraphicFramePr>
          <p:nvPr/>
        </p:nvGraphicFramePr>
        <p:xfrm>
          <a:off x="463442" y="1791884"/>
          <a:ext cx="2543809" cy="3599810"/>
        </p:xfrm>
        <a:graphic>
          <a:graphicData uri="http://schemas.openxmlformats.org/presentationml/2006/ole">
            <mc:AlternateContent xmlns:mc="http://schemas.openxmlformats.org/markup-compatibility/2006">
              <mc:Choice xmlns:v="urn:schemas-microsoft-com:vml" Requires="v">
                <p:oleObj spid="_x0000_s2061" name="Acrobat Document" r:id="rId3" imgW="3778074" imgH="5346685" progId="Acrobat.Document.2015">
                  <p:embed/>
                </p:oleObj>
              </mc:Choice>
              <mc:Fallback>
                <p:oleObj name="Acrobat Document" r:id="rId3" imgW="3778074" imgH="5346685" progId="Acrobat.Document.2015">
                  <p:embed/>
                  <p:pic>
                    <p:nvPicPr>
                      <p:cNvPr id="5" name="Object 4">
                        <a:extLst>
                          <a:ext uri="{FF2B5EF4-FFF2-40B4-BE49-F238E27FC236}">
                            <a16:creationId xmlns:a16="http://schemas.microsoft.com/office/drawing/2014/main" id="{265FF595-20BE-40C6-9ABE-6245334EE38A}"/>
                          </a:ext>
                        </a:extLst>
                      </p:cNvPr>
                      <p:cNvPicPr/>
                      <p:nvPr/>
                    </p:nvPicPr>
                    <p:blipFill>
                      <a:blip r:embed="rId4"/>
                      <a:stretch>
                        <a:fillRect/>
                      </a:stretch>
                    </p:blipFill>
                    <p:spPr>
                      <a:xfrm>
                        <a:off x="463442" y="1791884"/>
                        <a:ext cx="2543809" cy="3599810"/>
                      </a:xfrm>
                      <a:prstGeom prst="rect">
                        <a:avLst/>
                      </a:prstGeom>
                      <a:ln>
                        <a:solidFill>
                          <a:schemeClr val="bg1">
                            <a:lumMod val="50000"/>
                          </a:schemeClr>
                        </a:solidFill>
                      </a:ln>
                    </p:spPr>
                  </p:pic>
                </p:oleObj>
              </mc:Fallback>
            </mc:AlternateContent>
          </a:graphicData>
        </a:graphic>
      </p:graphicFrame>
      <p:sp>
        <p:nvSpPr>
          <p:cNvPr id="2" name="TextBox 1">
            <a:extLst>
              <a:ext uri="{FF2B5EF4-FFF2-40B4-BE49-F238E27FC236}">
                <a16:creationId xmlns:a16="http://schemas.microsoft.com/office/drawing/2014/main" id="{2ED15ADB-447A-450E-AA99-3A5816DD642A}"/>
              </a:ext>
            </a:extLst>
          </p:cNvPr>
          <p:cNvSpPr txBox="1"/>
          <p:nvPr/>
        </p:nvSpPr>
        <p:spPr>
          <a:xfrm>
            <a:off x="3353295" y="2389599"/>
            <a:ext cx="5272685" cy="2723823"/>
          </a:xfrm>
          <a:prstGeom prst="rect">
            <a:avLst/>
          </a:prstGeom>
          <a:noFill/>
        </p:spPr>
        <p:txBody>
          <a:bodyPr wrap="square" rtlCol="0">
            <a:spAutoFit/>
          </a:bodyPr>
          <a:lstStyle/>
          <a:p>
            <a:pPr marL="257175" indent="-257175">
              <a:spcAft>
                <a:spcPts val="900"/>
              </a:spcAft>
              <a:buFont typeface="+mj-lt"/>
              <a:buAutoNum type="arabicPeriod"/>
            </a:pPr>
            <a:r>
              <a:rPr lang="en-GB" dirty="0"/>
              <a:t>About the Plan</a:t>
            </a:r>
          </a:p>
          <a:p>
            <a:pPr marL="257175" indent="-257175">
              <a:spcAft>
                <a:spcPts val="900"/>
              </a:spcAft>
              <a:buFont typeface="+mj-lt"/>
              <a:buAutoNum type="arabicPeriod"/>
            </a:pPr>
            <a:r>
              <a:rPr lang="en-GB" dirty="0"/>
              <a:t>Condition of our waters</a:t>
            </a:r>
          </a:p>
          <a:p>
            <a:pPr marL="800100" lvl="1" indent="-342900">
              <a:spcAft>
                <a:spcPts val="900"/>
              </a:spcAft>
              <a:buFont typeface="+mj-lt"/>
              <a:buAutoNum type="alphaLcPeriod"/>
            </a:pPr>
            <a:r>
              <a:rPr lang="en-GB" dirty="0"/>
              <a:t>Ireland</a:t>
            </a:r>
          </a:p>
          <a:p>
            <a:pPr marL="800100" lvl="1" indent="-342900">
              <a:spcAft>
                <a:spcPts val="900"/>
              </a:spcAft>
              <a:buFont typeface="+mj-lt"/>
              <a:buAutoNum type="alphaLcPeriod"/>
            </a:pPr>
            <a:r>
              <a:rPr lang="en-GB" dirty="0"/>
              <a:t>Kilkenny</a:t>
            </a:r>
          </a:p>
          <a:p>
            <a:pPr marL="257175" indent="-257175">
              <a:spcAft>
                <a:spcPts val="900"/>
              </a:spcAft>
              <a:buFont typeface="+mj-lt"/>
              <a:buAutoNum type="arabicPeriod"/>
            </a:pPr>
            <a:r>
              <a:rPr lang="en-GB" dirty="0"/>
              <a:t>Main themes of the Plan</a:t>
            </a:r>
          </a:p>
          <a:p>
            <a:pPr marL="257175" indent="-257175">
              <a:spcAft>
                <a:spcPts val="900"/>
              </a:spcAft>
              <a:buFont typeface="+mj-lt"/>
              <a:buAutoNum type="arabicPeriod"/>
            </a:pPr>
            <a:r>
              <a:rPr lang="en-GB" dirty="0"/>
              <a:t>Selected Plan measures</a:t>
            </a:r>
          </a:p>
          <a:p>
            <a:pPr marL="257175" indent="-257175">
              <a:spcAft>
                <a:spcPts val="900"/>
              </a:spcAft>
              <a:buFont typeface="+mj-lt"/>
              <a:buAutoNum type="arabicPeriod"/>
            </a:pPr>
            <a:r>
              <a:rPr lang="en-GB" dirty="0"/>
              <a:t>How to make a submission</a:t>
            </a:r>
          </a:p>
        </p:txBody>
      </p:sp>
      <p:pic>
        <p:nvPicPr>
          <p:cNvPr id="7" name="Picture 2">
            <a:extLst>
              <a:ext uri="{FF2B5EF4-FFF2-40B4-BE49-F238E27FC236}">
                <a16:creationId xmlns:a16="http://schemas.microsoft.com/office/drawing/2014/main" id="{2982270A-3525-4D38-933A-6180F1A896E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739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F6E0F7A-1E42-4632-BE1A-60575243AC17}"/>
              </a:ext>
            </a:extLst>
          </p:cNvPr>
          <p:cNvSpPr txBox="1"/>
          <p:nvPr/>
        </p:nvSpPr>
        <p:spPr>
          <a:xfrm>
            <a:off x="2184269" y="404283"/>
            <a:ext cx="5784274" cy="461665"/>
          </a:xfrm>
          <a:prstGeom prst="rect">
            <a:avLst/>
          </a:prstGeom>
          <a:noFill/>
        </p:spPr>
        <p:txBody>
          <a:bodyPr wrap="square" rtlCol="0">
            <a:spAutoFit/>
          </a:bodyPr>
          <a:lstStyle/>
          <a:p>
            <a:pPr algn="ctr"/>
            <a:r>
              <a:rPr lang="en-GB" sz="2400" i="1" dirty="0">
                <a:solidFill>
                  <a:srgbClr val="1D97AB"/>
                </a:solidFill>
              </a:rPr>
              <a:t>What is the River Basin Management Plan?</a:t>
            </a:r>
          </a:p>
        </p:txBody>
      </p:sp>
      <p:pic>
        <p:nvPicPr>
          <p:cNvPr id="9" name="Picture 2">
            <a:extLst>
              <a:ext uri="{FF2B5EF4-FFF2-40B4-BE49-F238E27FC236}">
                <a16:creationId xmlns:a16="http://schemas.microsoft.com/office/drawing/2014/main" id="{1122F806-FA6A-4AE4-9DD9-CA15E7F237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standing in front of a waterfall&#10;&#10;Description automatically generated with low confidence">
            <a:extLst>
              <a:ext uri="{FF2B5EF4-FFF2-40B4-BE49-F238E27FC236}">
                <a16:creationId xmlns:a16="http://schemas.microsoft.com/office/drawing/2014/main" id="{E24639E7-38F1-4B9A-828C-3755E5A1AD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456870" y="1793297"/>
            <a:ext cx="5119255" cy="3839441"/>
          </a:xfrm>
          <a:prstGeom prst="rect">
            <a:avLst/>
          </a:prstGeom>
        </p:spPr>
      </p:pic>
      <p:sp>
        <p:nvSpPr>
          <p:cNvPr id="10" name="TextBox 9">
            <a:extLst>
              <a:ext uri="{FF2B5EF4-FFF2-40B4-BE49-F238E27FC236}">
                <a16:creationId xmlns:a16="http://schemas.microsoft.com/office/drawing/2014/main" id="{6E34D014-CD1A-4AA4-B1E5-43342499BF40}"/>
              </a:ext>
            </a:extLst>
          </p:cNvPr>
          <p:cNvSpPr txBox="1"/>
          <p:nvPr/>
        </p:nvSpPr>
        <p:spPr>
          <a:xfrm>
            <a:off x="4342645" y="1260317"/>
            <a:ext cx="3769960" cy="1754326"/>
          </a:xfrm>
          <a:prstGeom prst="rect">
            <a:avLst/>
          </a:prstGeom>
          <a:noFill/>
        </p:spPr>
        <p:txBody>
          <a:bodyPr wrap="square" rtlCol="0">
            <a:spAutoFit/>
          </a:bodyPr>
          <a:lstStyle/>
          <a:p>
            <a:r>
              <a:rPr lang="en-IE" dirty="0"/>
              <a:t>A national plan that aims to protect and restore good water quality in all our natural waters.</a:t>
            </a:r>
          </a:p>
          <a:p>
            <a:endParaRPr lang="en-IE" dirty="0"/>
          </a:p>
          <a:p>
            <a:r>
              <a:rPr lang="en-IE" dirty="0"/>
              <a:t>To benefit health, biodiversity, climate, communities and jobs.</a:t>
            </a:r>
            <a:endParaRPr lang="en-IE" sz="1500" dirty="0"/>
          </a:p>
        </p:txBody>
      </p:sp>
      <p:pic>
        <p:nvPicPr>
          <p:cNvPr id="6" name="Picture 5" descr="A stream in a forest&#10;&#10;Description automatically generated with low confidence">
            <a:extLst>
              <a:ext uri="{FF2B5EF4-FFF2-40B4-BE49-F238E27FC236}">
                <a16:creationId xmlns:a16="http://schemas.microsoft.com/office/drawing/2014/main" id="{92C0CD3F-C215-4AE5-8BA0-F27EBEE36F1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486544" y="3291642"/>
            <a:ext cx="3930849" cy="2948137"/>
          </a:xfrm>
          <a:prstGeom prst="rect">
            <a:avLst/>
          </a:prstGeom>
        </p:spPr>
      </p:pic>
      <p:sp>
        <p:nvSpPr>
          <p:cNvPr id="13" name="TextBox 12">
            <a:extLst>
              <a:ext uri="{FF2B5EF4-FFF2-40B4-BE49-F238E27FC236}">
                <a16:creationId xmlns:a16="http://schemas.microsoft.com/office/drawing/2014/main" id="{1B552B7E-0438-46B0-890C-D01B0B1C7961}"/>
              </a:ext>
            </a:extLst>
          </p:cNvPr>
          <p:cNvSpPr txBox="1"/>
          <p:nvPr/>
        </p:nvSpPr>
        <p:spPr>
          <a:xfrm>
            <a:off x="6700359" y="5855916"/>
            <a:ext cx="1292983" cy="307777"/>
          </a:xfrm>
          <a:prstGeom prst="rect">
            <a:avLst/>
          </a:prstGeom>
          <a:noFill/>
        </p:spPr>
        <p:txBody>
          <a:bodyPr wrap="none" rtlCol="0">
            <a:spAutoFit/>
          </a:bodyPr>
          <a:lstStyle/>
          <a:p>
            <a:r>
              <a:rPr lang="en-GB" sz="1400" i="1" dirty="0">
                <a:solidFill>
                  <a:schemeClr val="bg1"/>
                </a:solidFill>
              </a:rPr>
              <a:t>Muckalee River</a:t>
            </a:r>
            <a:endParaRPr lang="en-IE" sz="1400" i="1" dirty="0">
              <a:solidFill>
                <a:schemeClr val="bg1"/>
              </a:solidFill>
            </a:endParaRPr>
          </a:p>
        </p:txBody>
      </p:sp>
      <p:sp>
        <p:nvSpPr>
          <p:cNvPr id="14" name="TextBox 13">
            <a:extLst>
              <a:ext uri="{FF2B5EF4-FFF2-40B4-BE49-F238E27FC236}">
                <a16:creationId xmlns:a16="http://schemas.microsoft.com/office/drawing/2014/main" id="{07E56BC7-1C31-42AB-BAAF-6A2AC6290697}"/>
              </a:ext>
            </a:extLst>
          </p:cNvPr>
          <p:cNvSpPr txBox="1"/>
          <p:nvPr/>
        </p:nvSpPr>
        <p:spPr>
          <a:xfrm>
            <a:off x="2654832" y="5923495"/>
            <a:ext cx="1292983" cy="307777"/>
          </a:xfrm>
          <a:prstGeom prst="rect">
            <a:avLst/>
          </a:prstGeom>
          <a:noFill/>
        </p:spPr>
        <p:txBody>
          <a:bodyPr wrap="none" rtlCol="0">
            <a:spAutoFit/>
          </a:bodyPr>
          <a:lstStyle/>
          <a:p>
            <a:r>
              <a:rPr lang="en-GB" sz="1400" i="1" dirty="0">
                <a:solidFill>
                  <a:schemeClr val="bg1"/>
                </a:solidFill>
              </a:rPr>
              <a:t>Muckalee River</a:t>
            </a:r>
            <a:endParaRPr lang="en-IE" sz="1400" i="1" dirty="0">
              <a:solidFill>
                <a:schemeClr val="bg1"/>
              </a:solidFill>
            </a:endParaRPr>
          </a:p>
        </p:txBody>
      </p:sp>
    </p:spTree>
    <p:extLst>
      <p:ext uri="{BB962C8B-B14F-4D97-AF65-F5344CB8AC3E}">
        <p14:creationId xmlns:p14="http://schemas.microsoft.com/office/powerpoint/2010/main" val="2477653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682A332-105C-44D5-87DB-1A7DCA9D4E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2905DD8-42B1-4ADF-8037-D12D73FD784D}"/>
              </a:ext>
            </a:extLst>
          </p:cNvPr>
          <p:cNvPicPr>
            <a:picLocks noChangeAspect="1"/>
          </p:cNvPicPr>
          <p:nvPr/>
        </p:nvPicPr>
        <p:blipFill rotWithShape="1">
          <a:blip r:embed="rId4"/>
          <a:srcRect t="2290"/>
          <a:stretch/>
        </p:blipFill>
        <p:spPr>
          <a:xfrm>
            <a:off x="387705" y="1738746"/>
            <a:ext cx="8368590" cy="4238952"/>
          </a:xfrm>
          <a:prstGeom prst="rect">
            <a:avLst/>
          </a:prstGeom>
        </p:spPr>
      </p:pic>
      <p:sp>
        <p:nvSpPr>
          <p:cNvPr id="10" name="TextBox 9">
            <a:extLst>
              <a:ext uri="{FF2B5EF4-FFF2-40B4-BE49-F238E27FC236}">
                <a16:creationId xmlns:a16="http://schemas.microsoft.com/office/drawing/2014/main" id="{F11AA109-1FD9-4070-B3B7-1092577639A3}"/>
              </a:ext>
            </a:extLst>
          </p:cNvPr>
          <p:cNvSpPr txBox="1"/>
          <p:nvPr/>
        </p:nvSpPr>
        <p:spPr>
          <a:xfrm>
            <a:off x="4025900" y="418882"/>
            <a:ext cx="3587751" cy="954107"/>
          </a:xfrm>
          <a:prstGeom prst="rect">
            <a:avLst/>
          </a:prstGeom>
          <a:noFill/>
        </p:spPr>
        <p:txBody>
          <a:bodyPr wrap="square" rtlCol="0">
            <a:spAutoFit/>
          </a:bodyPr>
          <a:lstStyle/>
          <a:p>
            <a:r>
              <a:rPr lang="en-GB" sz="2800" i="1" dirty="0">
                <a:solidFill>
                  <a:srgbClr val="1D97AB"/>
                </a:solidFill>
              </a:rPr>
              <a:t>Condition of our waters  </a:t>
            </a:r>
          </a:p>
          <a:p>
            <a:r>
              <a:rPr lang="en-GB" sz="2800" i="1" dirty="0">
                <a:solidFill>
                  <a:srgbClr val="1D97AB"/>
                </a:solidFill>
              </a:rPr>
              <a:t>National Picture</a:t>
            </a:r>
          </a:p>
        </p:txBody>
      </p:sp>
      <p:sp>
        <p:nvSpPr>
          <p:cNvPr id="12" name="TextBox 11">
            <a:extLst>
              <a:ext uri="{FF2B5EF4-FFF2-40B4-BE49-F238E27FC236}">
                <a16:creationId xmlns:a16="http://schemas.microsoft.com/office/drawing/2014/main" id="{20AEE524-A3FB-4805-A05A-FEBC0C9F2322}"/>
              </a:ext>
            </a:extLst>
          </p:cNvPr>
          <p:cNvSpPr txBox="1"/>
          <p:nvPr/>
        </p:nvSpPr>
        <p:spPr>
          <a:xfrm>
            <a:off x="928255" y="1380832"/>
            <a:ext cx="6753149" cy="300082"/>
          </a:xfrm>
          <a:prstGeom prst="rect">
            <a:avLst/>
          </a:prstGeom>
          <a:noFill/>
        </p:spPr>
        <p:txBody>
          <a:bodyPr wrap="square">
            <a:spAutoFit/>
          </a:bodyPr>
          <a:lstStyle/>
          <a:p>
            <a:pPr lvl="1">
              <a:spcAft>
                <a:spcPts val="675"/>
              </a:spcAft>
            </a:pPr>
            <a:r>
              <a:rPr lang="en-GB" sz="1350" spc="-24" dirty="0">
                <a:solidFill>
                  <a:srgbClr val="004D44"/>
                </a:solidFill>
                <a:latin typeface="Arial"/>
                <a:cs typeface="Calibri" charset="0"/>
              </a:rPr>
              <a:t>Just over half (53%) of surface waters are in good or high ecological status (2018).</a:t>
            </a:r>
          </a:p>
        </p:txBody>
      </p:sp>
      <p:sp>
        <p:nvSpPr>
          <p:cNvPr id="14" name="TextBox 13">
            <a:extLst>
              <a:ext uri="{FF2B5EF4-FFF2-40B4-BE49-F238E27FC236}">
                <a16:creationId xmlns:a16="http://schemas.microsoft.com/office/drawing/2014/main" id="{C4CC484A-9F1F-48E7-94EC-BA7DC844C067}"/>
              </a:ext>
            </a:extLst>
          </p:cNvPr>
          <p:cNvSpPr txBox="1"/>
          <p:nvPr/>
        </p:nvSpPr>
        <p:spPr>
          <a:xfrm>
            <a:off x="1342748" y="5979427"/>
            <a:ext cx="6165542" cy="300082"/>
          </a:xfrm>
          <a:prstGeom prst="rect">
            <a:avLst/>
          </a:prstGeom>
          <a:noFill/>
        </p:spPr>
        <p:txBody>
          <a:bodyPr wrap="square">
            <a:spAutoFit/>
          </a:bodyPr>
          <a:lstStyle/>
          <a:p>
            <a:pPr lvl="1" algn="ctr">
              <a:spcAft>
                <a:spcPts val="675"/>
              </a:spcAft>
            </a:pPr>
            <a:r>
              <a:rPr lang="en-GB" sz="1350" b="1" spc="-24" dirty="0">
                <a:solidFill>
                  <a:srgbClr val="004D44"/>
                </a:solidFill>
                <a:latin typeface="Arial"/>
                <a:cs typeface="Calibri" charset="0"/>
              </a:rPr>
              <a:t>Overall water quality is not improving at a fast enough rate.</a:t>
            </a:r>
          </a:p>
        </p:txBody>
      </p:sp>
    </p:spTree>
    <p:extLst>
      <p:ext uri="{BB962C8B-B14F-4D97-AF65-F5344CB8AC3E}">
        <p14:creationId xmlns:p14="http://schemas.microsoft.com/office/powerpoint/2010/main" val="2959942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FC72EB4-A6EA-4BCE-B9CB-B008B113A87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DD197B80-E6EF-4502-9564-517CFFCC6785}"/>
              </a:ext>
            </a:extLst>
          </p:cNvPr>
          <p:cNvGraphicFramePr>
            <a:graphicFrameLocks noGrp="1"/>
          </p:cNvGraphicFramePr>
          <p:nvPr>
            <p:extLst>
              <p:ext uri="{D42A27DB-BD31-4B8C-83A1-F6EECF244321}">
                <p14:modId xmlns:p14="http://schemas.microsoft.com/office/powerpoint/2010/main" val="2321030517"/>
              </p:ext>
            </p:extLst>
          </p:nvPr>
        </p:nvGraphicFramePr>
        <p:xfrm>
          <a:off x="547255" y="1595709"/>
          <a:ext cx="7772400" cy="2293620"/>
        </p:xfrm>
        <a:graphic>
          <a:graphicData uri="http://schemas.openxmlformats.org/drawingml/2006/table">
            <a:tbl>
              <a:tblPr>
                <a:tableStyleId>{5C22544A-7EE6-4342-B048-85BDC9FD1C3A}</a:tableStyleId>
              </a:tblPr>
              <a:tblGrid>
                <a:gridCol w="3611881">
                  <a:extLst>
                    <a:ext uri="{9D8B030D-6E8A-4147-A177-3AD203B41FA5}">
                      <a16:colId xmlns:a16="http://schemas.microsoft.com/office/drawing/2014/main" val="2586341678"/>
                    </a:ext>
                  </a:extLst>
                </a:gridCol>
                <a:gridCol w="4160519">
                  <a:extLst>
                    <a:ext uri="{9D8B030D-6E8A-4147-A177-3AD203B41FA5}">
                      <a16:colId xmlns:a16="http://schemas.microsoft.com/office/drawing/2014/main" val="2817011111"/>
                    </a:ext>
                  </a:extLst>
                </a:gridCol>
              </a:tblGrid>
              <a:tr h="236135">
                <a:tc>
                  <a:txBody>
                    <a:bodyPr/>
                    <a:lstStyle/>
                    <a:p>
                      <a:pPr algn="l" fontAlgn="b"/>
                      <a:r>
                        <a:rPr lang="en-GB" sz="2800" b="1" u="none" strike="noStrike" dirty="0">
                          <a:effectLst/>
                        </a:rPr>
                        <a:t>Current status</a:t>
                      </a:r>
                      <a:endParaRPr lang="en-GB" sz="2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GB" sz="2800" b="1" u="none" strike="noStrike" dirty="0">
                          <a:effectLst/>
                        </a:rPr>
                        <a:t>Number of waterbodies</a:t>
                      </a:r>
                      <a:endParaRPr lang="en-GB" sz="28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1899360"/>
                  </a:ext>
                </a:extLst>
              </a:tr>
              <a:tr h="291651">
                <a:tc>
                  <a:txBody>
                    <a:bodyPr/>
                    <a:lstStyle/>
                    <a:p>
                      <a:pPr algn="l" fontAlgn="b"/>
                      <a:r>
                        <a:rPr lang="en-GB" sz="2400" u="none" strike="noStrike" dirty="0">
                          <a:effectLst/>
                        </a:rPr>
                        <a:t>High </a:t>
                      </a:r>
                      <a:endParaRPr lang="en-GB" sz="2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fontAlgn="b"/>
                      <a:r>
                        <a:rPr lang="en-GB" sz="2400" b="0" i="0" u="none" strike="noStrike" dirty="0">
                          <a:solidFill>
                            <a:srgbClr val="000000"/>
                          </a:solidFill>
                          <a:effectLst/>
                          <a:latin typeface="Calibri" panose="020F0502020204030204" pitchFamily="34" charset="0"/>
                        </a:rPr>
                        <a:t>  1</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286534120"/>
                  </a:ext>
                </a:extLst>
              </a:tr>
              <a:tr h="291651">
                <a:tc>
                  <a:txBody>
                    <a:bodyPr/>
                    <a:lstStyle/>
                    <a:p>
                      <a:pPr algn="l" fontAlgn="b"/>
                      <a:r>
                        <a:rPr lang="en-GB" sz="2400" u="none" strike="noStrike" dirty="0">
                          <a:effectLst/>
                        </a:rPr>
                        <a:t>Good </a:t>
                      </a:r>
                      <a:endParaRPr lang="en-GB" sz="2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en-GB" sz="2400" b="0" i="0" u="none" strike="noStrike" dirty="0">
                          <a:solidFill>
                            <a:srgbClr val="000000"/>
                          </a:solidFill>
                          <a:effectLst/>
                          <a:latin typeface="Calibri" panose="020F0502020204030204" pitchFamily="34" charset="0"/>
                        </a:rPr>
                        <a:t>                   26     (41.5%)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548140416"/>
                  </a:ext>
                </a:extLst>
              </a:tr>
              <a:tr h="291651">
                <a:tc>
                  <a:txBody>
                    <a:bodyPr/>
                    <a:lstStyle/>
                    <a:p>
                      <a:pPr algn="l" fontAlgn="b"/>
                      <a:r>
                        <a:rPr lang="en-GB" sz="2400" u="none" strike="noStrike" dirty="0">
                          <a:effectLst/>
                        </a:rPr>
                        <a:t>Moderate</a:t>
                      </a:r>
                      <a:endParaRPr lang="en-GB" sz="2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en-GB" sz="2400" b="0" i="0" u="none" strike="noStrike" dirty="0">
                          <a:solidFill>
                            <a:srgbClr val="000000"/>
                          </a:solidFill>
                          <a:effectLst/>
                          <a:latin typeface="Calibri" panose="020F0502020204030204" pitchFamily="34" charset="0"/>
                        </a:rPr>
                        <a:t>26</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103093606"/>
                  </a:ext>
                </a:extLst>
              </a:tr>
              <a:tr h="291651">
                <a:tc>
                  <a:txBody>
                    <a:bodyPr/>
                    <a:lstStyle/>
                    <a:p>
                      <a:pPr algn="l" fontAlgn="b"/>
                      <a:r>
                        <a:rPr lang="en-GB" sz="2400" u="none" strike="noStrike" dirty="0">
                          <a:effectLst/>
                        </a:rPr>
                        <a:t>Poor</a:t>
                      </a:r>
                      <a:endParaRPr lang="en-GB" sz="2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en-GB" sz="2400" b="0" i="0" u="none" strike="noStrike" dirty="0">
                          <a:solidFill>
                            <a:srgbClr val="000000"/>
                          </a:solidFill>
                          <a:effectLst/>
                          <a:latin typeface="Calibri" panose="020F0502020204030204" pitchFamily="34" charset="0"/>
                        </a:rPr>
                        <a:t>                   12     (58.5%)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888418734"/>
                  </a:ext>
                </a:extLst>
              </a:tr>
              <a:tr h="291651">
                <a:tc>
                  <a:txBody>
                    <a:bodyPr/>
                    <a:lstStyle/>
                    <a:p>
                      <a:pPr algn="l" fontAlgn="b"/>
                      <a:r>
                        <a:rPr lang="en-GB" sz="2400" u="none" strike="noStrike" dirty="0">
                          <a:effectLst/>
                        </a:rPr>
                        <a:t>Bad</a:t>
                      </a:r>
                      <a:endParaRPr lang="en-GB" sz="2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r>
                        <a:rPr lang="en-GB" sz="2400" u="none" strike="noStrike" dirty="0">
                          <a:effectLst/>
                        </a:rPr>
                        <a:t>  0</a:t>
                      </a:r>
                      <a:endParaRPr lang="en-GB" sz="2400" b="0"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501026778"/>
                  </a:ext>
                </a:extLst>
              </a:tr>
            </a:tbl>
          </a:graphicData>
        </a:graphic>
      </p:graphicFrame>
      <p:sp>
        <p:nvSpPr>
          <p:cNvPr id="3" name="Rectangle 2">
            <a:extLst>
              <a:ext uri="{FF2B5EF4-FFF2-40B4-BE49-F238E27FC236}">
                <a16:creationId xmlns:a16="http://schemas.microsoft.com/office/drawing/2014/main" id="{508C9247-A9BB-46CC-B960-A284ECCD5335}"/>
              </a:ext>
            </a:extLst>
          </p:cNvPr>
          <p:cNvSpPr/>
          <p:nvPr/>
        </p:nvSpPr>
        <p:spPr>
          <a:xfrm>
            <a:off x="2777837" y="204892"/>
            <a:ext cx="4904509" cy="1200329"/>
          </a:xfrm>
          <a:prstGeom prst="rect">
            <a:avLst/>
          </a:prstGeom>
        </p:spPr>
        <p:txBody>
          <a:bodyPr wrap="square">
            <a:spAutoFit/>
          </a:bodyPr>
          <a:lstStyle/>
          <a:p>
            <a:pPr fontAlgn="b"/>
            <a:r>
              <a:rPr lang="en-GB" sz="3600" i="1" dirty="0">
                <a:solidFill>
                  <a:srgbClr val="1D97AB"/>
                </a:solidFill>
              </a:rPr>
              <a:t>Condition of Waters in Kilkenny</a:t>
            </a:r>
            <a:endParaRPr lang="en-GB" sz="3600" i="1" dirty="0">
              <a:solidFill>
                <a:srgbClr val="1D97AB"/>
              </a:solidFill>
              <a:latin typeface="Calibri" panose="020F0502020204030204" pitchFamily="34" charset="0"/>
            </a:endParaRPr>
          </a:p>
        </p:txBody>
      </p:sp>
      <p:sp>
        <p:nvSpPr>
          <p:cNvPr id="4" name="TextBox 3">
            <a:extLst>
              <a:ext uri="{FF2B5EF4-FFF2-40B4-BE49-F238E27FC236}">
                <a16:creationId xmlns:a16="http://schemas.microsoft.com/office/drawing/2014/main" id="{D29FACCD-1856-4D45-A9E1-854073D0E7B5}"/>
              </a:ext>
            </a:extLst>
          </p:cNvPr>
          <p:cNvSpPr txBox="1"/>
          <p:nvPr/>
        </p:nvSpPr>
        <p:spPr>
          <a:xfrm>
            <a:off x="489515" y="4115481"/>
            <a:ext cx="8583219" cy="2585323"/>
          </a:xfrm>
          <a:prstGeom prst="rect">
            <a:avLst/>
          </a:prstGeom>
          <a:noFill/>
        </p:spPr>
        <p:txBody>
          <a:bodyPr wrap="square" rtlCol="0">
            <a:spAutoFit/>
          </a:bodyPr>
          <a:lstStyle/>
          <a:p>
            <a:r>
              <a:rPr lang="en-GB" dirty="0"/>
              <a:t>There are 65 monitored surface water bodies in Kilkenny.</a:t>
            </a:r>
          </a:p>
          <a:p>
            <a:r>
              <a:rPr lang="en-GB" dirty="0"/>
              <a:t>Between 2015 and 2018, 18 water bodies deteriorated and 8 improved.</a:t>
            </a:r>
          </a:p>
          <a:p>
            <a:r>
              <a:rPr lang="en-GB" dirty="0"/>
              <a:t>The status will be reported on again in 2022 (for the period 2019 – 2021).</a:t>
            </a:r>
          </a:p>
          <a:p>
            <a:endParaRPr lang="en-GB" dirty="0"/>
          </a:p>
          <a:p>
            <a:r>
              <a:rPr lang="en-GB" dirty="0"/>
              <a:t>There is only 1 High Status Objective Water Body (Muckalee/Douglas River) in the County </a:t>
            </a:r>
          </a:p>
          <a:p>
            <a:r>
              <a:rPr lang="en-GB" dirty="0"/>
              <a:t>and </a:t>
            </a:r>
            <a:r>
              <a:rPr lang="en-GB" u="sng" dirty="0"/>
              <a:t>this is no longer meeting its high-status objective.</a:t>
            </a:r>
          </a:p>
          <a:p>
            <a:endParaRPr lang="en-GB" u="sng" dirty="0"/>
          </a:p>
          <a:p>
            <a:r>
              <a:rPr lang="en-GB" dirty="0"/>
              <a:t>There are 19 ground waterbodies – all are at good status – for now!</a:t>
            </a:r>
          </a:p>
          <a:p>
            <a:endParaRPr lang="en-GB" dirty="0"/>
          </a:p>
        </p:txBody>
      </p:sp>
      <p:pic>
        <p:nvPicPr>
          <p:cNvPr id="5" name="Picture 4">
            <a:extLst>
              <a:ext uri="{FF2B5EF4-FFF2-40B4-BE49-F238E27FC236}">
                <a16:creationId xmlns:a16="http://schemas.microsoft.com/office/drawing/2014/main" id="{D3DA92C9-FC0F-4645-8B53-57B2F2B396DA}"/>
              </a:ext>
            </a:extLst>
          </p:cNvPr>
          <p:cNvPicPr>
            <a:picLocks noChangeAspect="1"/>
          </p:cNvPicPr>
          <p:nvPr/>
        </p:nvPicPr>
        <p:blipFill>
          <a:blip r:embed="rId3"/>
          <a:stretch>
            <a:fillRect/>
          </a:stretch>
        </p:blipFill>
        <p:spPr>
          <a:xfrm>
            <a:off x="8337015" y="2175923"/>
            <a:ext cx="690734" cy="1600200"/>
          </a:xfrm>
          <a:prstGeom prst="rect">
            <a:avLst/>
          </a:prstGeom>
        </p:spPr>
      </p:pic>
      <p:sp>
        <p:nvSpPr>
          <p:cNvPr id="7" name="TextBox 6">
            <a:extLst>
              <a:ext uri="{FF2B5EF4-FFF2-40B4-BE49-F238E27FC236}">
                <a16:creationId xmlns:a16="http://schemas.microsoft.com/office/drawing/2014/main" id="{587F6B76-2F9B-4C90-8DCD-CDECFC25CC70}"/>
              </a:ext>
            </a:extLst>
          </p:cNvPr>
          <p:cNvSpPr txBox="1"/>
          <p:nvPr/>
        </p:nvSpPr>
        <p:spPr>
          <a:xfrm>
            <a:off x="6386946" y="2216728"/>
            <a:ext cx="378630" cy="830997"/>
          </a:xfrm>
          <a:prstGeom prst="rect">
            <a:avLst/>
          </a:prstGeom>
          <a:noFill/>
        </p:spPr>
        <p:txBody>
          <a:bodyPr wrap="none" rtlCol="0">
            <a:spAutoFit/>
          </a:bodyPr>
          <a:lstStyle/>
          <a:p>
            <a:r>
              <a:rPr lang="en-GB" sz="4800" dirty="0">
                <a:solidFill>
                  <a:schemeClr val="bg1"/>
                </a:solidFill>
              </a:rPr>
              <a:t>}</a:t>
            </a:r>
            <a:endParaRPr lang="en-IE" sz="4800" dirty="0">
              <a:solidFill>
                <a:schemeClr val="bg1"/>
              </a:solidFill>
            </a:endParaRPr>
          </a:p>
        </p:txBody>
      </p:sp>
      <p:sp>
        <p:nvSpPr>
          <p:cNvPr id="8" name="TextBox 7">
            <a:extLst>
              <a:ext uri="{FF2B5EF4-FFF2-40B4-BE49-F238E27FC236}">
                <a16:creationId xmlns:a16="http://schemas.microsoft.com/office/drawing/2014/main" id="{A769D0CD-4E22-491F-A825-410275485CE4}"/>
              </a:ext>
            </a:extLst>
          </p:cNvPr>
          <p:cNvSpPr txBox="1"/>
          <p:nvPr/>
        </p:nvSpPr>
        <p:spPr>
          <a:xfrm>
            <a:off x="6435437" y="2976023"/>
            <a:ext cx="378630" cy="830997"/>
          </a:xfrm>
          <a:prstGeom prst="rect">
            <a:avLst/>
          </a:prstGeom>
          <a:noFill/>
        </p:spPr>
        <p:txBody>
          <a:bodyPr wrap="none" rtlCol="0">
            <a:spAutoFit/>
          </a:bodyPr>
          <a:lstStyle/>
          <a:p>
            <a:r>
              <a:rPr lang="en-GB" sz="4800" dirty="0">
                <a:solidFill>
                  <a:schemeClr val="bg1"/>
                </a:solidFill>
              </a:rPr>
              <a:t>}</a:t>
            </a:r>
            <a:endParaRPr lang="en-IE" sz="4800" dirty="0">
              <a:solidFill>
                <a:schemeClr val="bg1"/>
              </a:solidFill>
            </a:endParaRPr>
          </a:p>
        </p:txBody>
      </p:sp>
    </p:spTree>
    <p:extLst>
      <p:ext uri="{BB962C8B-B14F-4D97-AF65-F5344CB8AC3E}">
        <p14:creationId xmlns:p14="http://schemas.microsoft.com/office/powerpoint/2010/main" val="1014008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AA3DB12-6A12-4E26-81D7-F94783AD7C0C}"/>
              </a:ext>
            </a:extLst>
          </p:cNvPr>
          <p:cNvPicPr>
            <a:picLocks noGrp="1" noChangeAspect="1"/>
          </p:cNvPicPr>
          <p:nvPr>
            <p:ph idx="1"/>
          </p:nvPr>
        </p:nvPicPr>
        <p:blipFill rotWithShape="1">
          <a:blip r:embed="rId3"/>
          <a:srcRect l="43765" t="21122" r="24082" b="12605"/>
          <a:stretch/>
        </p:blipFill>
        <p:spPr>
          <a:xfrm>
            <a:off x="4168347" y="652670"/>
            <a:ext cx="4040889" cy="5552659"/>
          </a:xfrm>
          <a:prstGeom prst="rect">
            <a:avLst/>
          </a:prstGeom>
        </p:spPr>
      </p:pic>
      <p:sp>
        <p:nvSpPr>
          <p:cNvPr id="6" name="TextBox 5">
            <a:extLst>
              <a:ext uri="{FF2B5EF4-FFF2-40B4-BE49-F238E27FC236}">
                <a16:creationId xmlns:a16="http://schemas.microsoft.com/office/drawing/2014/main" id="{E5FB422B-5DFB-4650-86CE-8050CBB4BE8B}"/>
              </a:ext>
            </a:extLst>
          </p:cNvPr>
          <p:cNvSpPr txBox="1"/>
          <p:nvPr/>
        </p:nvSpPr>
        <p:spPr>
          <a:xfrm>
            <a:off x="96982" y="1191491"/>
            <a:ext cx="3660617" cy="4801314"/>
          </a:xfrm>
          <a:prstGeom prst="rect">
            <a:avLst/>
          </a:prstGeom>
          <a:noFill/>
        </p:spPr>
        <p:txBody>
          <a:bodyPr wrap="none" rtlCol="0">
            <a:spAutoFit/>
          </a:bodyPr>
          <a:lstStyle/>
          <a:p>
            <a:r>
              <a:rPr lang="en-GB" dirty="0"/>
              <a:t>Nutrients (Nitrate and Phosphate)</a:t>
            </a:r>
          </a:p>
          <a:p>
            <a:r>
              <a:rPr lang="en-GB" dirty="0"/>
              <a:t>are too high with trends going in </a:t>
            </a:r>
          </a:p>
          <a:p>
            <a:r>
              <a:rPr lang="en-GB" dirty="0"/>
              <a:t>the wrong direction.</a:t>
            </a:r>
          </a:p>
          <a:p>
            <a:endParaRPr lang="en-GB" dirty="0"/>
          </a:p>
          <a:p>
            <a:r>
              <a:rPr lang="en-GB" dirty="0"/>
              <a:t>High Nitrate levels in the south </a:t>
            </a:r>
          </a:p>
          <a:p>
            <a:r>
              <a:rPr lang="en-GB" dirty="0"/>
              <a:t>and southeast are damaging our </a:t>
            </a:r>
          </a:p>
          <a:p>
            <a:r>
              <a:rPr lang="en-GB" dirty="0"/>
              <a:t>Estuaries.</a:t>
            </a:r>
          </a:p>
          <a:p>
            <a:endParaRPr lang="en-GB" dirty="0"/>
          </a:p>
          <a:p>
            <a:r>
              <a:rPr lang="en-GB" dirty="0"/>
              <a:t>Elevated nitrate concentrations </a:t>
            </a:r>
          </a:p>
          <a:p>
            <a:r>
              <a:rPr lang="en-GB" dirty="0"/>
              <a:t>are contributing to eutrophication </a:t>
            </a:r>
          </a:p>
          <a:p>
            <a:r>
              <a:rPr lang="en-GB" dirty="0"/>
              <a:t>in our freshwaters and estuaries </a:t>
            </a:r>
          </a:p>
          <a:p>
            <a:r>
              <a:rPr lang="en-GB" dirty="0"/>
              <a:t>and causing difficulties with drinking </a:t>
            </a:r>
          </a:p>
          <a:p>
            <a:r>
              <a:rPr lang="en-GB" dirty="0"/>
              <a:t>water standards in some areas.</a:t>
            </a:r>
          </a:p>
          <a:p>
            <a:endParaRPr lang="en-GB" dirty="0"/>
          </a:p>
          <a:p>
            <a:endParaRPr lang="en-GB" dirty="0"/>
          </a:p>
          <a:p>
            <a:endParaRPr lang="en-GB" dirty="0"/>
          </a:p>
          <a:p>
            <a:endParaRPr lang="en-IE" dirty="0"/>
          </a:p>
        </p:txBody>
      </p:sp>
      <p:pic>
        <p:nvPicPr>
          <p:cNvPr id="4" name="Picture 2">
            <a:extLst>
              <a:ext uri="{FF2B5EF4-FFF2-40B4-BE49-F238E27FC236}">
                <a16:creationId xmlns:a16="http://schemas.microsoft.com/office/drawing/2014/main" id="{9E8E30DE-0E93-45B6-A147-B3587BFF11E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C61FB3-69D9-4C7F-AC86-9ECF61B01EF6}"/>
              </a:ext>
            </a:extLst>
          </p:cNvPr>
          <p:cNvSpPr txBox="1"/>
          <p:nvPr/>
        </p:nvSpPr>
        <p:spPr>
          <a:xfrm>
            <a:off x="2909455" y="221673"/>
            <a:ext cx="3621761" cy="523220"/>
          </a:xfrm>
          <a:prstGeom prst="rect">
            <a:avLst/>
          </a:prstGeom>
          <a:noFill/>
        </p:spPr>
        <p:txBody>
          <a:bodyPr wrap="none" rtlCol="0">
            <a:spAutoFit/>
          </a:bodyPr>
          <a:lstStyle/>
          <a:p>
            <a:r>
              <a:rPr lang="en-GB" sz="2800" i="1" dirty="0">
                <a:solidFill>
                  <a:srgbClr val="1D97AB"/>
                </a:solidFill>
              </a:rPr>
              <a:t>High Nitrate levels in SE</a:t>
            </a:r>
            <a:endParaRPr lang="en-IE" sz="2800" i="1" dirty="0">
              <a:solidFill>
                <a:srgbClr val="1D97AB"/>
              </a:solidFill>
            </a:endParaRPr>
          </a:p>
        </p:txBody>
      </p:sp>
    </p:spTree>
    <p:extLst>
      <p:ext uri="{BB962C8B-B14F-4D97-AF65-F5344CB8AC3E}">
        <p14:creationId xmlns:p14="http://schemas.microsoft.com/office/powerpoint/2010/main" val="3304773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950BFED-5FBD-49A7-BFB1-81D95C4775C9}"/>
              </a:ext>
            </a:extLst>
          </p:cNvPr>
          <p:cNvPicPr>
            <a:picLocks noGrp="1" noChangeAspect="1"/>
          </p:cNvPicPr>
          <p:nvPr>
            <p:ph idx="1"/>
          </p:nvPr>
        </p:nvPicPr>
        <p:blipFill rotWithShape="1">
          <a:blip r:embed="rId2"/>
          <a:srcRect l="43765" t="22194" r="24797" b="11533"/>
          <a:stretch/>
        </p:blipFill>
        <p:spPr>
          <a:xfrm>
            <a:off x="3637911" y="744446"/>
            <a:ext cx="3867833" cy="5435609"/>
          </a:xfrm>
          <a:prstGeom prst="rect">
            <a:avLst/>
          </a:prstGeom>
        </p:spPr>
      </p:pic>
      <p:pic>
        <p:nvPicPr>
          <p:cNvPr id="3" name="Picture 2">
            <a:extLst>
              <a:ext uri="{FF2B5EF4-FFF2-40B4-BE49-F238E27FC236}">
                <a16:creationId xmlns:a16="http://schemas.microsoft.com/office/drawing/2014/main" id="{3876A64A-7647-4E96-AE11-CF85FE7F44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5CDAED-1C37-4901-9F80-81AB8D62FF8B}"/>
              </a:ext>
            </a:extLst>
          </p:cNvPr>
          <p:cNvSpPr txBox="1"/>
          <p:nvPr/>
        </p:nvSpPr>
        <p:spPr>
          <a:xfrm>
            <a:off x="2452255" y="187975"/>
            <a:ext cx="3929794" cy="523220"/>
          </a:xfrm>
          <a:prstGeom prst="rect">
            <a:avLst/>
          </a:prstGeom>
          <a:noFill/>
        </p:spPr>
        <p:txBody>
          <a:bodyPr wrap="none" rtlCol="0">
            <a:spAutoFit/>
          </a:bodyPr>
          <a:lstStyle/>
          <a:p>
            <a:r>
              <a:rPr lang="en-GB" sz="2800" i="1" dirty="0">
                <a:solidFill>
                  <a:srgbClr val="1D97AB"/>
                </a:solidFill>
              </a:rPr>
              <a:t>Elevated Phosphate levels</a:t>
            </a:r>
            <a:endParaRPr lang="en-IE" sz="2800" i="1" dirty="0">
              <a:solidFill>
                <a:srgbClr val="1D97AB"/>
              </a:solidFill>
            </a:endParaRPr>
          </a:p>
        </p:txBody>
      </p:sp>
    </p:spTree>
    <p:extLst>
      <p:ext uri="{BB962C8B-B14F-4D97-AF65-F5344CB8AC3E}">
        <p14:creationId xmlns:p14="http://schemas.microsoft.com/office/powerpoint/2010/main" val="2831874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B871A4-254F-4D39-A604-09DCA574370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6F691A5-A206-4CB3-B60A-59ACECBD9515}"/>
              </a:ext>
            </a:extLst>
          </p:cNvPr>
          <p:cNvSpPr>
            <a:spLocks noGrp="1"/>
          </p:cNvSpPr>
          <p:nvPr>
            <p:ph type="title"/>
          </p:nvPr>
        </p:nvSpPr>
        <p:spPr>
          <a:xfrm>
            <a:off x="2431474" y="275552"/>
            <a:ext cx="4901842" cy="1143000"/>
          </a:xfrm>
        </p:spPr>
        <p:txBody>
          <a:bodyPr/>
          <a:lstStyle/>
          <a:p>
            <a:r>
              <a:rPr lang="en-IE" sz="3200" i="1" spc="-32" dirty="0">
                <a:solidFill>
                  <a:srgbClr val="1D97AB"/>
                </a:solidFill>
                <a:ea typeface="Calibri" charset="0"/>
                <a:cs typeface="Calibri" charset="0"/>
              </a:rPr>
              <a:t>Significant Pressures </a:t>
            </a:r>
            <a:br>
              <a:rPr lang="en-IE" sz="3200" i="1" spc="-32" dirty="0">
                <a:solidFill>
                  <a:srgbClr val="1D97AB"/>
                </a:solidFill>
                <a:ea typeface="Calibri" charset="0"/>
                <a:cs typeface="Calibri" charset="0"/>
              </a:rPr>
            </a:br>
            <a:r>
              <a:rPr lang="en-IE" sz="3200" i="1" spc="-32" dirty="0">
                <a:solidFill>
                  <a:srgbClr val="1D97AB"/>
                </a:solidFill>
                <a:ea typeface="Calibri" charset="0"/>
                <a:cs typeface="Calibri" charset="0"/>
              </a:rPr>
              <a:t>for water bodies at risk</a:t>
            </a:r>
            <a:br>
              <a:rPr lang="en-IE" sz="3200" i="1" spc="-32" dirty="0">
                <a:solidFill>
                  <a:srgbClr val="1D97AB"/>
                </a:solidFill>
                <a:ea typeface="Calibri" charset="0"/>
                <a:cs typeface="Calibri" charset="0"/>
              </a:rPr>
            </a:br>
            <a:endParaRPr lang="en-IE" sz="3200" i="1" dirty="0">
              <a:solidFill>
                <a:srgbClr val="1D97AB"/>
              </a:solidFill>
            </a:endParaRPr>
          </a:p>
        </p:txBody>
      </p:sp>
      <p:sp>
        <p:nvSpPr>
          <p:cNvPr id="4" name="Content Placeholder 3">
            <a:extLst>
              <a:ext uri="{FF2B5EF4-FFF2-40B4-BE49-F238E27FC236}">
                <a16:creationId xmlns:a16="http://schemas.microsoft.com/office/drawing/2014/main" id="{33D62445-4893-4094-BAB8-76D0165EAECD}"/>
              </a:ext>
            </a:extLst>
          </p:cNvPr>
          <p:cNvSpPr>
            <a:spLocks noGrp="1"/>
          </p:cNvSpPr>
          <p:nvPr>
            <p:ph sz="half" idx="2"/>
          </p:nvPr>
        </p:nvSpPr>
        <p:spPr>
          <a:xfrm>
            <a:off x="5123515" y="1873923"/>
            <a:ext cx="3563285" cy="4708525"/>
          </a:xfrm>
        </p:spPr>
        <p:txBody>
          <a:bodyPr>
            <a:normAutofit fontScale="70000" lnSpcReduction="20000"/>
          </a:bodyPr>
          <a:lstStyle/>
          <a:p>
            <a:pPr marL="0" lvl="1" indent="0">
              <a:spcAft>
                <a:spcPts val="900"/>
              </a:spcAft>
              <a:buNone/>
            </a:pPr>
            <a:r>
              <a:rPr lang="en-IE" sz="2800" spc="-32" dirty="0">
                <a:solidFill>
                  <a:srgbClr val="004D44"/>
                </a:solidFill>
                <a:latin typeface="+mn-lt"/>
                <a:cs typeface="Calibri" charset="0"/>
              </a:rPr>
              <a:t>The number of waterbodies impacted by agriculture has increased by 223. </a:t>
            </a:r>
          </a:p>
          <a:p>
            <a:pPr marL="0" lvl="1" indent="0">
              <a:spcAft>
                <a:spcPts val="900"/>
              </a:spcAft>
              <a:buNone/>
            </a:pPr>
            <a:r>
              <a:rPr lang="en-IE" sz="2800" spc="-32" dirty="0">
                <a:solidFill>
                  <a:srgbClr val="004D44"/>
                </a:solidFill>
                <a:latin typeface="+mn-lt"/>
                <a:cs typeface="Calibri" charset="0"/>
              </a:rPr>
              <a:t>The number of waterbodies impacted by urban wastewater has decreased by 83 (the greatest decrease in any one significant pressure type).</a:t>
            </a:r>
          </a:p>
          <a:p>
            <a:pPr marL="0" lvl="1" indent="0">
              <a:spcAft>
                <a:spcPts val="900"/>
              </a:spcAft>
              <a:buNone/>
            </a:pPr>
            <a:endParaRPr lang="en-IE" sz="2800" b="1" spc="-32" dirty="0">
              <a:solidFill>
                <a:srgbClr val="FF0000"/>
              </a:solidFill>
              <a:latin typeface="+mn-lt"/>
              <a:cs typeface="Calibri" charset="0"/>
            </a:endParaRPr>
          </a:p>
          <a:p>
            <a:pPr marL="0" lvl="1" indent="0">
              <a:spcAft>
                <a:spcPts val="900"/>
              </a:spcAft>
              <a:buNone/>
            </a:pPr>
            <a:r>
              <a:rPr lang="en-IE" sz="2800" b="1" spc="-32" dirty="0">
                <a:solidFill>
                  <a:srgbClr val="FF0000"/>
                </a:solidFill>
                <a:latin typeface="+mn-lt"/>
                <a:cs typeface="Calibri" charset="0"/>
              </a:rPr>
              <a:t>Increased:</a:t>
            </a:r>
            <a:r>
              <a:rPr lang="en-IE" sz="2800" b="1" spc="-32" dirty="0">
                <a:solidFill>
                  <a:srgbClr val="004D44"/>
                </a:solidFill>
                <a:latin typeface="+mn-lt"/>
                <a:cs typeface="Calibri" charset="0"/>
              </a:rPr>
              <a:t> changes to hydromorphology, urban surface water run-off and septic tanks. </a:t>
            </a:r>
          </a:p>
          <a:p>
            <a:pPr marL="0" lvl="1" indent="0">
              <a:spcAft>
                <a:spcPts val="900"/>
              </a:spcAft>
              <a:buNone/>
            </a:pPr>
            <a:r>
              <a:rPr lang="en-IE" sz="2800" b="1" spc="-32" dirty="0">
                <a:solidFill>
                  <a:srgbClr val="00B050"/>
                </a:solidFill>
                <a:latin typeface="+mn-lt"/>
                <a:cs typeface="Calibri" charset="0"/>
              </a:rPr>
              <a:t>Decreased:</a:t>
            </a:r>
            <a:r>
              <a:rPr lang="en-IE" sz="2800" b="1" spc="-32" dirty="0">
                <a:solidFill>
                  <a:srgbClr val="004D44"/>
                </a:solidFill>
                <a:latin typeface="+mn-lt"/>
                <a:cs typeface="Calibri" charset="0"/>
              </a:rPr>
              <a:t> peat, industry and forestry. </a:t>
            </a:r>
          </a:p>
          <a:p>
            <a:endParaRPr lang="en-IE" dirty="0"/>
          </a:p>
        </p:txBody>
      </p:sp>
      <p:grpSp>
        <p:nvGrpSpPr>
          <p:cNvPr id="5" name="Group 4">
            <a:extLst>
              <a:ext uri="{FF2B5EF4-FFF2-40B4-BE49-F238E27FC236}">
                <a16:creationId xmlns:a16="http://schemas.microsoft.com/office/drawing/2014/main" id="{ABF9C7D4-3B8D-4D9E-BA19-8F7B27EB5EC0}"/>
              </a:ext>
            </a:extLst>
          </p:cNvPr>
          <p:cNvGrpSpPr/>
          <p:nvPr/>
        </p:nvGrpSpPr>
        <p:grpSpPr>
          <a:xfrm>
            <a:off x="451845" y="2247385"/>
            <a:ext cx="4577355" cy="2383798"/>
            <a:chOff x="1204920" y="2640863"/>
            <a:chExt cx="14330377" cy="7017551"/>
          </a:xfrm>
        </p:grpSpPr>
        <p:grpSp>
          <p:nvGrpSpPr>
            <p:cNvPr id="6" name="Group 5">
              <a:extLst>
                <a:ext uri="{FF2B5EF4-FFF2-40B4-BE49-F238E27FC236}">
                  <a16:creationId xmlns:a16="http://schemas.microsoft.com/office/drawing/2014/main" id="{8CE2B933-31F9-41BF-89C6-FCB4A1B9EB0A}"/>
                </a:ext>
              </a:extLst>
            </p:cNvPr>
            <p:cNvGrpSpPr/>
            <p:nvPr/>
          </p:nvGrpSpPr>
          <p:grpSpPr>
            <a:xfrm>
              <a:off x="1204920" y="2640863"/>
              <a:ext cx="14330377" cy="7017551"/>
              <a:chOff x="11460480" y="2634449"/>
              <a:chExt cx="7351476" cy="3600000"/>
            </a:xfrm>
            <a:solidFill>
              <a:srgbClr val="005A52"/>
            </a:solidFill>
          </p:grpSpPr>
          <p:sp>
            <p:nvSpPr>
              <p:cNvPr id="11" name="Rectangle 10">
                <a:extLst>
                  <a:ext uri="{FF2B5EF4-FFF2-40B4-BE49-F238E27FC236}">
                    <a16:creationId xmlns:a16="http://schemas.microsoft.com/office/drawing/2014/main" id="{21B00856-A2B8-4382-AB53-38680A3820D6}"/>
                  </a:ext>
                </a:extLst>
              </p:cNvPr>
              <p:cNvSpPr/>
              <p:nvPr/>
            </p:nvSpPr>
            <p:spPr>
              <a:xfrm>
                <a:off x="11460480" y="2634449"/>
                <a:ext cx="3600000" cy="3600000"/>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309563" hangingPunct="0"/>
                <a:r>
                  <a:rPr lang="en-GB" sz="1350" dirty="0">
                    <a:solidFill>
                      <a:srgbClr val="FFFFFF"/>
                    </a:solidFill>
                    <a:sym typeface="Helvetica Neue Medium"/>
                  </a:rPr>
                  <a:t>Agriculture</a:t>
                </a:r>
                <a:endParaRPr lang="en-IE" sz="1350" dirty="0">
                  <a:solidFill>
                    <a:srgbClr val="FFFFFF"/>
                  </a:solidFill>
                  <a:sym typeface="Helvetica Neue Medium"/>
                </a:endParaRPr>
              </a:p>
              <a:p>
                <a:pPr algn="ctr" defTabSz="309563" hangingPunct="0"/>
                <a:r>
                  <a:rPr lang="en-GB" sz="1350" dirty="0">
                    <a:solidFill>
                      <a:srgbClr val="FFFFFF"/>
                    </a:solidFill>
                    <a:sym typeface="Helvetica Neue Medium"/>
                  </a:rPr>
                  <a:t>(1000)</a:t>
                </a:r>
              </a:p>
            </p:txBody>
          </p:sp>
          <p:sp>
            <p:nvSpPr>
              <p:cNvPr id="12" name="Rectangle 11">
                <a:extLst>
                  <a:ext uri="{FF2B5EF4-FFF2-40B4-BE49-F238E27FC236}">
                    <a16:creationId xmlns:a16="http://schemas.microsoft.com/office/drawing/2014/main" id="{BBA2071E-3417-4BCF-AECA-BE622792B5C2}"/>
                  </a:ext>
                </a:extLst>
              </p:cNvPr>
              <p:cNvSpPr/>
              <p:nvPr/>
            </p:nvSpPr>
            <p:spPr>
              <a:xfrm>
                <a:off x="15211956" y="2634449"/>
                <a:ext cx="3600000" cy="1591200"/>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309563" hangingPunct="0"/>
                <a:r>
                  <a:rPr lang="en-GB" sz="1350" dirty="0">
                    <a:solidFill>
                      <a:srgbClr val="FFFFFF"/>
                    </a:solidFill>
                    <a:sym typeface="Helvetica Neue Medium"/>
                  </a:rPr>
                  <a:t>Hydromorphology</a:t>
                </a:r>
                <a:endParaRPr lang="en-IE" sz="1350" dirty="0">
                  <a:solidFill>
                    <a:srgbClr val="FFFFFF"/>
                  </a:solidFill>
                  <a:sym typeface="Helvetica Neue Medium"/>
                </a:endParaRPr>
              </a:p>
              <a:p>
                <a:pPr algn="ctr" defTabSz="309563" hangingPunct="0"/>
                <a:r>
                  <a:rPr lang="en-GB" sz="1350" dirty="0">
                    <a:solidFill>
                      <a:srgbClr val="FFFFFF"/>
                    </a:solidFill>
                    <a:sym typeface="Helvetica Neue Medium"/>
                  </a:rPr>
                  <a:t>(442)</a:t>
                </a:r>
              </a:p>
            </p:txBody>
          </p:sp>
          <p:sp>
            <p:nvSpPr>
              <p:cNvPr id="13" name="Rectangle 12">
                <a:extLst>
                  <a:ext uri="{FF2B5EF4-FFF2-40B4-BE49-F238E27FC236}">
                    <a16:creationId xmlns:a16="http://schemas.microsoft.com/office/drawing/2014/main" id="{F6035ABF-63E8-467F-8A1A-7D69A3D92BAD}"/>
                  </a:ext>
                </a:extLst>
              </p:cNvPr>
              <p:cNvSpPr/>
              <p:nvPr/>
            </p:nvSpPr>
            <p:spPr>
              <a:xfrm>
                <a:off x="15211956" y="4437740"/>
                <a:ext cx="3600000" cy="838800"/>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309563" hangingPunct="0"/>
                <a:r>
                  <a:rPr lang="en-GB" sz="1350" dirty="0">
                    <a:solidFill>
                      <a:srgbClr val="FFFFFF"/>
                    </a:solidFill>
                    <a:sym typeface="Helvetica Neue Medium"/>
                  </a:rPr>
                  <a:t>Forestry</a:t>
                </a:r>
                <a:endParaRPr lang="en-IE" sz="1350" dirty="0">
                  <a:solidFill>
                    <a:srgbClr val="FFFFFF"/>
                  </a:solidFill>
                  <a:sym typeface="Helvetica Neue Medium"/>
                </a:endParaRPr>
              </a:p>
              <a:p>
                <a:pPr algn="ctr" defTabSz="309563" hangingPunct="0"/>
                <a:r>
                  <a:rPr lang="en-GB" sz="1350" dirty="0">
                    <a:solidFill>
                      <a:srgbClr val="FFFFFF"/>
                    </a:solidFill>
                    <a:sym typeface="Helvetica Neue Medium"/>
                  </a:rPr>
                  <a:t>(233)</a:t>
                </a:r>
              </a:p>
            </p:txBody>
          </p:sp>
          <p:sp>
            <p:nvSpPr>
              <p:cNvPr id="14" name="Rectangle 13">
                <a:extLst>
                  <a:ext uri="{FF2B5EF4-FFF2-40B4-BE49-F238E27FC236}">
                    <a16:creationId xmlns:a16="http://schemas.microsoft.com/office/drawing/2014/main" id="{42EF3BE1-50F7-4E49-94CD-9275C9791249}"/>
                  </a:ext>
                </a:extLst>
              </p:cNvPr>
              <p:cNvSpPr/>
              <p:nvPr/>
            </p:nvSpPr>
            <p:spPr>
              <a:xfrm>
                <a:off x="15211956" y="5485649"/>
                <a:ext cx="3600000" cy="748800"/>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algn="ctr" defTabSz="309563" hangingPunct="0"/>
                <a:r>
                  <a:rPr lang="en-GB" sz="1350" dirty="0">
                    <a:solidFill>
                      <a:srgbClr val="FFFFFF"/>
                    </a:solidFill>
                    <a:sym typeface="Helvetica Neue Medium"/>
                  </a:rPr>
                  <a:t>Urban Waste Water</a:t>
                </a:r>
                <a:endParaRPr lang="en-IE" sz="1350" dirty="0">
                  <a:solidFill>
                    <a:srgbClr val="FFFFFF"/>
                  </a:solidFill>
                  <a:sym typeface="Helvetica Neue Medium"/>
                </a:endParaRPr>
              </a:p>
              <a:p>
                <a:pPr algn="ctr" defTabSz="309563" hangingPunct="0"/>
                <a:r>
                  <a:rPr lang="en-GB" sz="1350" dirty="0">
                    <a:solidFill>
                      <a:srgbClr val="FFFFFF"/>
                    </a:solidFill>
                    <a:sym typeface="Helvetica Neue Medium"/>
                  </a:rPr>
                  <a:t>(208)</a:t>
                </a:r>
              </a:p>
            </p:txBody>
          </p:sp>
        </p:grpSp>
        <p:sp>
          <p:nvSpPr>
            <p:cNvPr id="7" name="Right Arrow 14">
              <a:extLst>
                <a:ext uri="{FF2B5EF4-FFF2-40B4-BE49-F238E27FC236}">
                  <a16:creationId xmlns:a16="http://schemas.microsoft.com/office/drawing/2014/main" id="{3555BED5-D172-4204-B962-C27F1F29215B}"/>
                </a:ext>
              </a:extLst>
            </p:cNvPr>
            <p:cNvSpPr/>
            <p:nvPr/>
          </p:nvSpPr>
          <p:spPr>
            <a:xfrm rot="19076052">
              <a:off x="2244351" y="5744676"/>
              <a:ext cx="1080001" cy="809925"/>
            </a:xfrm>
            <a:prstGeom prst="rightArrow">
              <a:avLst/>
            </a:prstGeom>
            <a:solidFill>
              <a:srgbClr val="FF0000"/>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hangingPunct="0"/>
              <a:endParaRPr lang="en-IE" sz="900">
                <a:solidFill>
                  <a:srgbClr val="FFFFFF"/>
                </a:solidFill>
                <a:sym typeface="Helvetica Neue Medium"/>
              </a:endParaRPr>
            </a:p>
          </p:txBody>
        </p:sp>
        <p:sp>
          <p:nvSpPr>
            <p:cNvPr id="8" name="Right Arrow 15">
              <a:extLst>
                <a:ext uri="{FF2B5EF4-FFF2-40B4-BE49-F238E27FC236}">
                  <a16:creationId xmlns:a16="http://schemas.microsoft.com/office/drawing/2014/main" id="{AE4E65CA-B9FB-472A-BFE5-228DA9DEA88E}"/>
                </a:ext>
              </a:extLst>
            </p:cNvPr>
            <p:cNvSpPr/>
            <p:nvPr/>
          </p:nvSpPr>
          <p:spPr>
            <a:xfrm rot="1800000">
              <a:off x="8625401" y="8671682"/>
              <a:ext cx="1080001" cy="809925"/>
            </a:xfrm>
            <a:prstGeom prst="rightArrow">
              <a:avLst/>
            </a:prstGeom>
            <a:solidFill>
              <a:schemeClr val="accent3"/>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hangingPunct="0"/>
              <a:endParaRPr lang="en-IE" sz="900">
                <a:solidFill>
                  <a:srgbClr val="FFFFFF"/>
                </a:solidFill>
                <a:sym typeface="Helvetica Neue Medium"/>
              </a:endParaRPr>
            </a:p>
          </p:txBody>
        </p:sp>
        <p:sp>
          <p:nvSpPr>
            <p:cNvPr id="9" name="Right Arrow 16">
              <a:extLst>
                <a:ext uri="{FF2B5EF4-FFF2-40B4-BE49-F238E27FC236}">
                  <a16:creationId xmlns:a16="http://schemas.microsoft.com/office/drawing/2014/main" id="{9E332FC0-A267-4CFD-B012-A1600AA1769F}"/>
                </a:ext>
              </a:extLst>
            </p:cNvPr>
            <p:cNvSpPr/>
            <p:nvPr/>
          </p:nvSpPr>
          <p:spPr>
            <a:xfrm rot="1800000">
              <a:off x="8625401" y="6740973"/>
              <a:ext cx="1080001" cy="809925"/>
            </a:xfrm>
            <a:prstGeom prst="rightArrow">
              <a:avLst/>
            </a:prstGeom>
            <a:solidFill>
              <a:schemeClr val="accent3"/>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hangingPunct="0"/>
              <a:endParaRPr lang="en-IE" sz="900">
                <a:solidFill>
                  <a:srgbClr val="FFFFFF"/>
                </a:solidFill>
                <a:sym typeface="Helvetica Neue Medium"/>
              </a:endParaRPr>
            </a:p>
          </p:txBody>
        </p:sp>
        <p:sp>
          <p:nvSpPr>
            <p:cNvPr id="10" name="Right Arrow 17">
              <a:extLst>
                <a:ext uri="{FF2B5EF4-FFF2-40B4-BE49-F238E27FC236}">
                  <a16:creationId xmlns:a16="http://schemas.microsoft.com/office/drawing/2014/main" id="{F5E76538-19FB-4053-AC96-0782409A5BF6}"/>
                </a:ext>
              </a:extLst>
            </p:cNvPr>
            <p:cNvSpPr/>
            <p:nvPr/>
          </p:nvSpPr>
          <p:spPr>
            <a:xfrm rot="19076052">
              <a:off x="8630980" y="3712508"/>
              <a:ext cx="1080001" cy="809925"/>
            </a:xfrm>
            <a:prstGeom prst="rightArrow">
              <a:avLst/>
            </a:prstGeom>
            <a:solidFill>
              <a:srgbClr val="FF0000"/>
            </a:solidFill>
            <a:ln w="12700" cap="flat">
              <a:noFill/>
              <a:miter lim="400000"/>
            </a:ln>
            <a:effectLst>
              <a:outerShdw blurRad="50800" dist="38100" dir="2700000" algn="tl"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309563" hangingPunct="0"/>
              <a:endParaRPr lang="en-IE" sz="900">
                <a:solidFill>
                  <a:srgbClr val="FFFFFF"/>
                </a:solidFill>
                <a:sym typeface="Helvetica Neue Medium"/>
              </a:endParaRPr>
            </a:p>
          </p:txBody>
        </p:sp>
      </p:grpSp>
    </p:spTree>
    <p:extLst>
      <p:ext uri="{BB962C8B-B14F-4D97-AF65-F5344CB8AC3E}">
        <p14:creationId xmlns:p14="http://schemas.microsoft.com/office/powerpoint/2010/main" val="822225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7A13AB-3F4C-4BAE-879D-C503AB4AF6A4}"/>
              </a:ext>
            </a:extLst>
          </p:cNvPr>
          <p:cNvSpPr txBox="1"/>
          <p:nvPr/>
        </p:nvSpPr>
        <p:spPr>
          <a:xfrm>
            <a:off x="2376921" y="293326"/>
            <a:ext cx="5430116" cy="584775"/>
          </a:xfrm>
          <a:prstGeom prst="rect">
            <a:avLst/>
          </a:prstGeom>
          <a:noFill/>
        </p:spPr>
        <p:txBody>
          <a:bodyPr wrap="square" rtlCol="0">
            <a:spAutoFit/>
          </a:bodyPr>
          <a:lstStyle/>
          <a:p>
            <a:r>
              <a:rPr lang="en-GB" sz="3200" i="1" dirty="0">
                <a:solidFill>
                  <a:srgbClr val="1D97AB"/>
                </a:solidFill>
              </a:rPr>
              <a:t>The main themes in the Plan</a:t>
            </a:r>
          </a:p>
        </p:txBody>
      </p:sp>
      <p:sp>
        <p:nvSpPr>
          <p:cNvPr id="7" name="TextBox 6">
            <a:extLst>
              <a:ext uri="{FF2B5EF4-FFF2-40B4-BE49-F238E27FC236}">
                <a16:creationId xmlns:a16="http://schemas.microsoft.com/office/drawing/2014/main" id="{5EFCCEF2-7841-43A4-8A52-C107CC7F553B}"/>
              </a:ext>
            </a:extLst>
          </p:cNvPr>
          <p:cNvSpPr txBox="1"/>
          <p:nvPr/>
        </p:nvSpPr>
        <p:spPr>
          <a:xfrm>
            <a:off x="1184562" y="1161513"/>
            <a:ext cx="6708488" cy="2769989"/>
          </a:xfrm>
          <a:prstGeom prst="rect">
            <a:avLst/>
          </a:prstGeom>
          <a:noFill/>
        </p:spPr>
        <p:txBody>
          <a:bodyPr wrap="square">
            <a:spAutoFit/>
          </a:bodyPr>
          <a:lstStyle/>
          <a:p>
            <a:pPr marL="257175" indent="-257175">
              <a:spcAft>
                <a:spcPts val="900"/>
              </a:spcAft>
              <a:buFont typeface="Arial" panose="020B0604020202020204" pitchFamily="34" charset="0"/>
              <a:buChar char="•"/>
              <a:defRPr/>
            </a:pPr>
            <a:r>
              <a:rPr lang="en-US" dirty="0"/>
              <a:t>Increased national ambition to halt the decline in water quality and reverse the damage – focus on protection as well as restoration.</a:t>
            </a:r>
          </a:p>
          <a:p>
            <a:pPr marL="257175" indent="-257175">
              <a:spcAft>
                <a:spcPts val="900"/>
              </a:spcAft>
              <a:buFont typeface="Arial" panose="020B0604020202020204" pitchFamily="34" charset="0"/>
              <a:buChar char="•"/>
              <a:defRPr/>
            </a:pPr>
            <a:r>
              <a:rPr lang="en-US" dirty="0"/>
              <a:t>Integrated Catchment Planning – a specific plan put in place for each of the 46 river catchments in the country. </a:t>
            </a:r>
          </a:p>
          <a:p>
            <a:pPr marL="257175" indent="-257175">
              <a:spcAft>
                <a:spcPts val="900"/>
              </a:spcAft>
              <a:buFont typeface="Arial" panose="020B0604020202020204" pitchFamily="34" charset="0"/>
              <a:buChar char="•"/>
              <a:defRPr/>
            </a:pPr>
            <a:r>
              <a:rPr lang="en-US" dirty="0"/>
              <a:t>Greater co-ordination and collaboration between State agencies, local authorities and LAWPRO.</a:t>
            </a:r>
          </a:p>
          <a:p>
            <a:pPr marL="257175" indent="-257175">
              <a:spcAft>
                <a:spcPts val="900"/>
              </a:spcAft>
              <a:buFont typeface="Arial" panose="020B0604020202020204" pitchFamily="34" charset="0"/>
              <a:buChar char="•"/>
              <a:defRPr/>
            </a:pPr>
            <a:r>
              <a:rPr lang="en-US" dirty="0"/>
              <a:t>Focus on monitoring implementation of measures.</a:t>
            </a:r>
          </a:p>
          <a:p>
            <a:pPr marL="257175" indent="-257175">
              <a:spcAft>
                <a:spcPts val="900"/>
              </a:spcAft>
              <a:buFont typeface="Arial" panose="020B0604020202020204" pitchFamily="34" charset="0"/>
              <a:buChar char="•"/>
              <a:defRPr/>
            </a:pPr>
            <a:r>
              <a:rPr lang="en-US" dirty="0"/>
              <a:t>Delivering multiple benefits for biodiversity and climate action.  </a:t>
            </a:r>
            <a:endParaRPr lang="en-US" i="1" dirty="0"/>
          </a:p>
        </p:txBody>
      </p:sp>
      <p:pic>
        <p:nvPicPr>
          <p:cNvPr id="3" name="Picture 2">
            <a:extLst>
              <a:ext uri="{FF2B5EF4-FFF2-40B4-BE49-F238E27FC236}">
                <a16:creationId xmlns:a16="http://schemas.microsoft.com/office/drawing/2014/main" id="{FE84C178-8018-484E-A946-52AAAA8B8CD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84562" y="4322482"/>
            <a:ext cx="6878783" cy="2118591"/>
          </a:xfrm>
          <a:prstGeom prst="rect">
            <a:avLst/>
          </a:prstGeom>
        </p:spPr>
      </p:pic>
      <p:sp>
        <p:nvSpPr>
          <p:cNvPr id="4" name="TextBox 3">
            <a:extLst>
              <a:ext uri="{FF2B5EF4-FFF2-40B4-BE49-F238E27FC236}">
                <a16:creationId xmlns:a16="http://schemas.microsoft.com/office/drawing/2014/main" id="{6DC7FCB5-AB74-4F11-94C9-312D2252AC0D}"/>
              </a:ext>
            </a:extLst>
          </p:cNvPr>
          <p:cNvSpPr txBox="1"/>
          <p:nvPr/>
        </p:nvSpPr>
        <p:spPr>
          <a:xfrm>
            <a:off x="1184562" y="6071741"/>
            <a:ext cx="1162498" cy="307777"/>
          </a:xfrm>
          <a:prstGeom prst="rect">
            <a:avLst/>
          </a:prstGeom>
          <a:noFill/>
        </p:spPr>
        <p:txBody>
          <a:bodyPr wrap="none" rtlCol="0">
            <a:spAutoFit/>
          </a:bodyPr>
          <a:lstStyle/>
          <a:p>
            <a:r>
              <a:rPr lang="en-GB" sz="1400" i="1" dirty="0">
                <a:solidFill>
                  <a:schemeClr val="bg1"/>
                </a:solidFill>
              </a:rPr>
              <a:t>Nuenna River</a:t>
            </a:r>
            <a:endParaRPr lang="en-IE" sz="1400" i="1" dirty="0">
              <a:solidFill>
                <a:schemeClr val="bg1"/>
              </a:solidFill>
            </a:endParaRPr>
          </a:p>
        </p:txBody>
      </p:sp>
      <p:pic>
        <p:nvPicPr>
          <p:cNvPr id="9" name="Picture 8">
            <a:extLst>
              <a:ext uri="{FF2B5EF4-FFF2-40B4-BE49-F238E27FC236}">
                <a16:creationId xmlns:a16="http://schemas.microsoft.com/office/drawing/2014/main" id="{94799D28-CB94-457A-A1E4-A9A8D08B2F2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07037" y="9914"/>
            <a:ext cx="1220712" cy="1590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891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c227694d6c64e23952b13ad8837a17c xmlns="2f62af63-9076-4d28-9621-a9265797046c">
      <Terms xmlns="http://schemas.microsoft.com/office/infopath/2007/PartnerControls"/>
    </dc227694d6c64e23952b13ad8837a17c>
    <Doc_Type xmlns="2f62af63-9076-4d28-9621-a9265797046c" xsi:nil="true"/>
    <TaxCatchAll xmlns="0846fd22-886d-4d75-ac9d-8936175c66d0"/>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324ECEBAFFFAB4DAC44D725A7CBFB4A" ma:contentTypeVersion="19" ma:contentTypeDescription="Create a new document." ma:contentTypeScope="" ma:versionID="9d61aee6dafbeff5de6b8342c1510dc1">
  <xsd:schema xmlns:xsd="http://www.w3.org/2001/XMLSchema" xmlns:xs="http://www.w3.org/2001/XMLSchema" xmlns:p="http://schemas.microsoft.com/office/2006/metadata/properties" xmlns:ns2="2f62af63-9076-4d28-9621-a9265797046c" xmlns:ns3="0846fd22-886d-4d75-ac9d-8936175c66d0" targetNamespace="http://schemas.microsoft.com/office/2006/metadata/properties" ma:root="true" ma:fieldsID="831f25ffbe837f80c98442e0311815cf" ns2:_="" ns3:_="">
    <xsd:import namespace="2f62af63-9076-4d28-9621-a9265797046c"/>
    <xsd:import namespace="0846fd22-886d-4d75-ac9d-8936175c66d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3:TaxCatchAll" minOccurs="0"/>
                <xsd:element ref="ns2:Doc_Type" minOccurs="0"/>
                <xsd:element ref="ns2:dc227694d6c64e23952b13ad8837a17c"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62af63-9076-4d28-9621-a926579704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oc_Type" ma:index="19" nillable="true" ma:displayName="Doc_Type" ma:description="This specifies the type of Office document to be saved." ma:format="Dropdown" ma:internalName="Doc_Type">
      <xsd:simpleType>
        <xsd:restriction base="dms:Choice">
          <xsd:enumeration value="Agenda or Minutes"/>
          <xsd:enumeration value="Back to Office Note"/>
          <xsd:enumeration value="Briefing"/>
          <xsd:enumeration value="Correspondence"/>
          <xsd:enumeration value="Financial"/>
          <xsd:enumeration value="Memo"/>
          <xsd:enumeration value="Newsletter Brochure leaflet"/>
          <xsd:enumeration value="Policy Procedure Form"/>
          <xsd:enumeration value="Presentations"/>
          <xsd:enumeration value="Reference"/>
          <xsd:enumeration value="Register"/>
          <xsd:enumeration value="Report - Desktop or LCA"/>
          <xsd:enumeration value="Report - Other"/>
          <xsd:enumeration value="Strategy or Workplan"/>
        </xsd:restriction>
      </xsd:simpleType>
    </xsd:element>
    <xsd:element name="dc227694d6c64e23952b13ad8837a17c" ma:index="21" nillable="true" ma:taxonomy="true" ma:internalName="dc227694d6c64e23952b13ad8837a17c" ma:taxonomyFieldName="Enterprise_x0020_Keywords" ma:displayName="Enterprise Keywords" ma:readOnly="false" ma:default="" ma:fieldId="{dc227694-d6c6-4e23-952b-13ad8837a17c}" ma:taxonomyMulti="true" ma:sspId="5bb28068-5bdd-4416-8cfd-20eb7a9d515f" ma:termSetId="33cd1e06-ed5e-4ca3-9120-f1465d1a517f" ma:anchorId="00000000-0000-0000-0000-000000000000" ma:open="true" ma:isKeyword="false">
      <xsd:complexType>
        <xsd:sequence>
          <xsd:element ref="pc:Terms" minOccurs="0" maxOccurs="1"/>
        </xsd:sequence>
      </xsd:complex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846fd22-886d-4d75-ac9d-8936175c66d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7400dfe-10cf-409a-b95c-319a4f4a140f}" ma:internalName="TaxCatchAll" ma:showField="CatchAllData" ma:web="0846fd22-886d-4d75-ac9d-8936175c66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E1B97A-DF68-44EC-84A0-2249476C7E65}">
  <ds:schemaRefs>
    <ds:schemaRef ds:uri="http://schemas.microsoft.com/sharepoint/v3/contenttype/forms"/>
  </ds:schemaRefs>
</ds:datastoreItem>
</file>

<file path=customXml/itemProps2.xml><?xml version="1.0" encoding="utf-8"?>
<ds:datastoreItem xmlns:ds="http://schemas.openxmlformats.org/officeDocument/2006/customXml" ds:itemID="{E64ACE3E-494F-484A-B3D0-F39C4920DDB1}">
  <ds:schemaRefs>
    <ds:schemaRef ds:uri="http://purl.org/dc/terms/"/>
    <ds:schemaRef ds:uri="http://schemas.microsoft.com/office/2006/documentManagement/types"/>
    <ds:schemaRef ds:uri="http://purl.org/dc/dcmitype/"/>
    <ds:schemaRef ds:uri="http://schemas.microsoft.com/office/infopath/2007/PartnerControls"/>
    <ds:schemaRef ds:uri="2f62af63-9076-4d28-9621-a9265797046c"/>
    <ds:schemaRef ds:uri="http://purl.org/dc/elements/1.1/"/>
    <ds:schemaRef ds:uri="http://schemas.microsoft.com/office/2006/metadata/properties"/>
    <ds:schemaRef ds:uri="http://schemas.openxmlformats.org/package/2006/metadata/core-properties"/>
    <ds:schemaRef ds:uri="0846fd22-886d-4d75-ac9d-8936175c66d0"/>
    <ds:schemaRef ds:uri="http://www.w3.org/XML/1998/namespace"/>
  </ds:schemaRefs>
</ds:datastoreItem>
</file>

<file path=customXml/itemProps3.xml><?xml version="1.0" encoding="utf-8"?>
<ds:datastoreItem xmlns:ds="http://schemas.openxmlformats.org/officeDocument/2006/customXml" ds:itemID="{7320404D-65B4-4AFD-801B-3273822F56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62af63-9076-4d28-9621-a9265797046c"/>
    <ds:schemaRef ds:uri="0846fd22-886d-4d75-ac9d-8936175c66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1132</TotalTime>
  <Words>1459</Words>
  <Application>Microsoft Office PowerPoint</Application>
  <PresentationFormat>On-screen Show (4:3)</PresentationFormat>
  <Paragraphs>218</Paragraphs>
  <Slides>18</Slides>
  <Notes>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6" baseType="lpstr">
      <vt:lpstr>Arial</vt:lpstr>
      <vt:lpstr>Calibri</vt:lpstr>
      <vt:lpstr>Courier New</vt:lpstr>
      <vt:lpstr>Helvetica Neue Medium</vt:lpstr>
      <vt:lpstr>Lato-Light</vt:lpstr>
      <vt:lpstr>Times New Roman</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Significant Pressures  for water bodies at risk </vt:lpstr>
      <vt:lpstr>PowerPoint Presentation</vt:lpstr>
      <vt:lpstr>PowerPoint Presentation</vt:lpstr>
      <vt:lpstr>PowerPoint Presentation</vt:lpstr>
      <vt:lpstr>Agriculture Measures</vt:lpstr>
      <vt:lpstr>Selected Plan Measures</vt:lpstr>
      <vt:lpstr>Selected Plan Measures</vt:lpstr>
      <vt:lpstr>Selected Plan Measures</vt:lpstr>
      <vt:lpstr>Selected Plan Measures</vt:lpstr>
      <vt:lpstr>Selected Plan Highlights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McCarthy</dc:creator>
  <cp:lastModifiedBy>Brenda Kelly</cp:lastModifiedBy>
  <cp:revision>22</cp:revision>
  <cp:lastPrinted>2021-10-18T08:41:26Z</cp:lastPrinted>
  <dcterms:created xsi:type="dcterms:W3CDTF">2020-01-27T16:42:25Z</dcterms:created>
  <dcterms:modified xsi:type="dcterms:W3CDTF">2021-10-18T08:42:04Z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0x0101007324ECEBAFFFAB4DAC44D725A7CBFB4A</vt:lpwstr>
  </property>
</Properties>
</file>