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579" r:id="rId2"/>
    <p:sldId id="605" r:id="rId3"/>
    <p:sldId id="606" r:id="rId4"/>
    <p:sldId id="599" r:id="rId5"/>
    <p:sldId id="592" r:id="rId6"/>
    <p:sldId id="602" r:id="rId7"/>
    <p:sldId id="593" r:id="rId8"/>
    <p:sldId id="600" r:id="rId9"/>
    <p:sldId id="584" r:id="rId10"/>
    <p:sldId id="607" r:id="rId11"/>
    <p:sldId id="589" r:id="rId12"/>
    <p:sldId id="594" r:id="rId13"/>
    <p:sldId id="601" r:id="rId14"/>
    <p:sldId id="604" r:id="rId15"/>
    <p:sldId id="596" r:id="rId16"/>
    <p:sldId id="595" r:id="rId17"/>
    <p:sldId id="597" r:id="rId18"/>
    <p:sldId id="598" r:id="rId19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9010C-28B5-4131-841E-A3D2AE93605D}" type="datetimeFigureOut">
              <a:rPr lang="en-IE" smtClean="0"/>
              <a:t>19/09/2022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D4A-8E0B-4A90-9942-EC4B5995C4F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3788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88202-06B3-45A9-A5E1-2B733E26136A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121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893D2-80E6-4FAF-B4E9-087CDDB16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F7DF00-8445-45AD-9140-A12F3B9A9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20F10-D4DE-4CA9-80E7-F0687F986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2F9E6-E3E5-4102-97A1-99F64B89A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E9E8D-AFA0-4ECC-B995-B5D9E8A5E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9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20ADB-C1D2-4019-B67B-AA92A9E45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167767-F56E-4654-88B4-C9E18AA7B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A070E-2790-49B1-88B8-21ACF9078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7D003-0214-4F5E-8ED5-989EB19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C6A0E-1C16-4225-941F-CB0570770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1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92485F-7026-4DE8-8AC7-C6539DC3F0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D560D9-6971-4920-89F0-7EEEF7495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3C5E0-0E03-42E4-A96B-CC2865477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563BB-EC0B-4855-A73A-B2B4B349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8E6FF-77BC-4B5D-88A1-11B891533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6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1CCC1-64FC-4015-A034-8FEC73495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8C40E-BAF5-4155-8974-D9675A1ED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C69330-2F84-4944-BC02-17A2052D53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8200" y="6416981"/>
            <a:ext cx="938865" cy="24386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54BD7-7AA8-4B39-A2A5-5D2D3A1FB8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				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9E2C4-5385-405F-8DFA-1F7C17228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19EF7-35FE-4FD2-B836-DBDA30EEE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ED3E79-3229-4242-AFE2-79453CAB6B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71776" y="6389546"/>
            <a:ext cx="847417" cy="2987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0D6BE1-E537-4481-BFE7-D5B7969524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047276" y="6419614"/>
            <a:ext cx="1098168" cy="3105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DC49F3-FEAA-4374-9B6F-4D679E31A80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923128" y="6389546"/>
            <a:ext cx="822848" cy="3260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4F8AC8-D3EA-498B-8B58-7308E92065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9920225" y="6349315"/>
            <a:ext cx="809980" cy="3389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63BC63-C71D-4878-8BD0-B82E471CB90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842438" y="6397937"/>
            <a:ext cx="527121" cy="35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9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1A2FE-01D3-4576-B520-71C3EFA79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891C4-FCD1-4A80-B661-F0498AB5D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DC3B9-EF48-4D3C-9091-F0294514B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635B9-15D9-4976-A136-F20F1DD2C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0807F-7B82-4255-9311-9AD40D9E8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0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097AD-0893-4878-98B2-F99E72A6C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E0D05-F4B3-4731-A221-204ECCD83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759324-A7BA-417E-AB62-45AFE0A08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BA20A9-AE45-443B-885D-8EA668141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7A9869-CFAD-4B0B-BB8F-A1622D4EA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06A30A-86E7-4CE0-BE86-CFAB63080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7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9EE5D-B1B6-45F6-8A12-6F529B3A4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7504A-F9BC-4F4D-B994-18D721103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83307-C3BD-4A0D-93D2-F611CE103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39B08D-CC65-4F52-AFDE-B820D903D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29343F-39D0-4011-8FA8-37D9DB883D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4C12B2-64D0-42D4-9594-D0BE78A64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1B47E5-391A-47CC-B099-0417DCC1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A408BA-863E-4041-B291-B7FBDB055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3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67F46-D3AC-4EEE-8518-ABA817889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A53591-ECE1-4F31-9268-5F5A38564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EB1C37-A3D8-4BC8-BF2D-DAB8951ED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A6DE5C-346E-4B1A-B1C0-21207C550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1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9CE561-5306-4622-ACBD-E05AF6ABF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7AE23D-E12F-4474-A8B3-F35A4C4DE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666CE-DE0B-47A7-91AF-D107E22CB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6448A-E91D-4C54-B075-68D6E8FB3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DC690-9B5E-4E7A-BD02-A3BFD551D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91193A-BAA3-48A1-9078-B2AAB3252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38B03-B69D-4E97-997E-B92C56909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5165E-5079-4843-A4B9-6FA6FB30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E2487-EC73-4706-BBC6-C026D1415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1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5C382-D9C0-47E8-8EB8-76C6AC297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CDD7A7-249A-45D9-A144-229200DF3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D1ED7A-90ED-4056-8D42-FE3466ECA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B4E4FA-4E9F-45BA-8C0E-740C5E4D8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30F67E-4EB0-4541-BB07-6B836C38C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5DB95-DA6B-4276-B41C-30E731C24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0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097C9C-A92B-49C7-96F5-237970CF5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ACD15-62D8-455E-A93B-888ADD3F2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8300C-87A6-4823-8F81-A018273C1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B201D-4076-4BB8-82CF-1BB7B16DD4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F0ED6-6894-40B7-9EF9-BA78BB9D4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0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17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JP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image003.png@01D891E7.4A90B4E0" TargetMode="External"/><Relationship Id="rId7" Type="http://schemas.openxmlformats.org/officeDocument/2006/relationships/image" Target="cid:image006.jpg@01D891E7.4A90B4E0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cid:image005.png@01D891E7.4A90B4E0" TargetMode="Externa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029DE7B6-DC7C-4BA1-B406-EDDA0C0A3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-2"/>
            <a:ext cx="7537704" cy="68580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C25947-EBF7-4483-91C4-AC81A2E2F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2352" y="292609"/>
            <a:ext cx="6867144" cy="3036790"/>
          </a:xfrm>
        </p:spPr>
        <p:txBody>
          <a:bodyPr anchor="t">
            <a:normAutofit fontScale="90000"/>
          </a:bodyPr>
          <a:lstStyle/>
          <a:p>
            <a:r>
              <a:rPr lang="en-IE" sz="4400" b="1" dirty="0">
                <a:solidFill>
                  <a:schemeClr val="bg1"/>
                </a:solidFill>
                <a:latin typeface="+mn-lt"/>
              </a:rPr>
              <a:t>Public Lighting Energy Efficiency Project – Eastern Region</a:t>
            </a:r>
            <a:br>
              <a:rPr lang="en-IE" sz="4400" b="1" dirty="0">
                <a:solidFill>
                  <a:srgbClr val="FFFFFF"/>
                </a:solidFill>
                <a:cs typeface="Calibri Light"/>
              </a:rPr>
            </a:br>
            <a:br>
              <a:rPr lang="en-IE" sz="4400" b="1" dirty="0">
                <a:solidFill>
                  <a:srgbClr val="FFFFFF"/>
                </a:solidFill>
                <a:cs typeface="Calibri Light"/>
              </a:rPr>
            </a:br>
            <a:br>
              <a:rPr lang="en-IE" sz="4400" b="1" dirty="0">
                <a:solidFill>
                  <a:srgbClr val="FFFFFF"/>
                </a:solidFill>
                <a:cs typeface="Calibri Light"/>
              </a:rPr>
            </a:br>
            <a:br>
              <a:rPr lang="en-IE" sz="4600" dirty="0">
                <a:solidFill>
                  <a:srgbClr val="FFFFFF"/>
                </a:solidFill>
                <a:cs typeface="Calibri Light"/>
              </a:rPr>
            </a:br>
            <a:r>
              <a:rPr lang="en-IE" sz="4600" dirty="0">
                <a:solidFill>
                  <a:srgbClr val="FFFFFF"/>
                </a:solidFill>
              </a:rPr>
              <a:t>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EEC21A-B4B7-4ED4-BAD5-DFF243D55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4648" y="2103468"/>
            <a:ext cx="6638544" cy="220335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IE" sz="2800" b="1" dirty="0">
              <a:solidFill>
                <a:srgbClr val="FFFF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E" sz="2800" b="1" dirty="0">
                <a:solidFill>
                  <a:srgbClr val="FFFF00"/>
                </a:solidFill>
              </a:rPr>
              <a:t>Kilkenny County Council Meeting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E" sz="2800" b="1" dirty="0">
                <a:solidFill>
                  <a:srgbClr val="FFFF00"/>
                </a:solidFill>
              </a:rPr>
              <a:t>19</a:t>
            </a:r>
            <a:r>
              <a:rPr lang="en-IE" sz="2800" b="1" baseline="30000" dirty="0">
                <a:solidFill>
                  <a:srgbClr val="FFFF00"/>
                </a:solidFill>
              </a:rPr>
              <a:t>st</a:t>
            </a:r>
            <a:r>
              <a:rPr lang="en-IE" sz="2800" b="1" dirty="0">
                <a:solidFill>
                  <a:srgbClr val="FFFF00"/>
                </a:solidFill>
              </a:rPr>
              <a:t> September 2022  </a:t>
            </a:r>
          </a:p>
          <a:p>
            <a:pPr algn="l"/>
            <a:endParaRPr lang="en-IE" sz="1800" b="1" dirty="0">
              <a:solidFill>
                <a:srgbClr val="FFFF00"/>
              </a:solidFill>
            </a:endParaRPr>
          </a:p>
          <a:p>
            <a:pPr algn="l"/>
            <a:endParaRPr lang="en-IE" sz="1800" b="1" dirty="0">
              <a:solidFill>
                <a:srgbClr val="FFFF00"/>
              </a:solidFill>
            </a:endParaRPr>
          </a:p>
          <a:p>
            <a:pPr algn="l"/>
            <a:r>
              <a:rPr lang="en-IE" sz="1800" b="1" dirty="0">
                <a:solidFill>
                  <a:schemeClr val="bg1"/>
                </a:solidFill>
              </a:rPr>
              <a:t>		</a:t>
            </a:r>
            <a:r>
              <a:rPr lang="en-IE" sz="1200" b="1" dirty="0">
                <a:solidFill>
                  <a:schemeClr val="bg1"/>
                </a:solidFill>
              </a:rPr>
              <a:t>Ken Boland: Lead Authority Project Manager Eastern Region  </a:t>
            </a:r>
          </a:p>
          <a:p>
            <a:pPr algn="l"/>
            <a:endParaRPr lang="en-IE" sz="1800" b="1" dirty="0">
              <a:solidFill>
                <a:srgbClr val="FFFF00"/>
              </a:solidFill>
            </a:endParaRPr>
          </a:p>
          <a:p>
            <a:pPr algn="l"/>
            <a:endParaRPr lang="en-IE" sz="1800" b="1" dirty="0">
              <a:solidFill>
                <a:srgbClr val="FFFF00"/>
              </a:solidFill>
            </a:endParaRPr>
          </a:p>
          <a:p>
            <a:pPr algn="l"/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E6D75C-3A8B-4C0C-904E-865BEAAD2B4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29" y="123825"/>
            <a:ext cx="1796196" cy="2097693"/>
          </a:xfrm>
          <a:prstGeom prst="rect">
            <a:avLst/>
          </a:prstGeom>
        </p:spPr>
      </p:pic>
      <p:sp>
        <p:nvSpPr>
          <p:cNvPr id="55298" name="AutoShape 2" descr="data:image/jpg;base64,%20/9j/4AAQSkZJRgABAQEAYABgAAD/2wBDAAUDBAQEAwUEBAQFBQUGBwwIBwcHBw8LCwkMEQ8SEhEPERETFhwXExQaFRERGCEYGh0dHx8fExciJCIeJBweHx7/2wBDAQUFBQcGBw4ICA4eFBEUHh4eHh4eHh4eHh4eHh4eHh4eHh4eHh4eHh4eHh4eHh4eHh4eHh4eHh4eHh4eHh4eHh7/wAARCAK1Aek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wxNhOM1J5YNZgc5HWrlrOdwDcivYjVjJ2OSUGibyqBCDVpArrkEGnhBjHSt1TTM/aNFEwse1SpDxzVry8UoWqVJCdRldYF/GpY41UVIFoquRIlyYgHNKy5pV6+lL3NMi5GIwP/wBVPVeKUcU7jGaErDbbEo2jOTzTlwRS7aYhrKCOelQ+T83oKtAUgUZ9Klq5akMVQKUrlak4HHWjOKElYXMQiOniMY5qQMMVHJOo4yKTsh+8PVVBpcColmUrnIqSH5hkihtDs+pBP9OKoTHLH07VozKzHb0FVpocLgCuWrc3pNGackmk5qyIWyeKBD2rgnGR2RktiuFz1pCh/CrqQE9s05Lck4IqFGTKuikqdualSMlf/rVeW14qWK3ywC10QotkOskUY4W9KeYiO3NbC24Cj1qOa34yFrd4eyMvbJsowxgg5GDTiv8ADU5jbHSnJC2CxHIrKUSkytt2EHnIqZboAj5ue9NmQk9MVWKc8ipVRx2G4KW5oR3ascHirUckbjlqxkUhu+KnQgHrzXRTxDW5jOiuhpMqsOOajkh3L0qK3kKuc1Z3/IeK1U00ZcriY17Fsc1TkAq7qLsZKpPkivOrNXOyncgfpUZqVhxTCOK5ZM6lsMI5pMU7b70Y/Cs2WhvelAxS4oApFCYFHFOpMc1IxuKXtSmkqkK4hOaQ0NjHFMpokce1FAHFKKVxiUpGKWl7UihmKd2paOKhsBO9GBQeOh5pM+wosFxywk/WpYo2BxjFSiaHduxVmBopBlcZr6KNOJ4spySEttyDGCaso2cDGKFVVHanLtzwQa6oqxzOVxw5FLjkUopCOeDVkhjmghR6UqimvHuGCaT2BEEs6qDtNVzcMTxkipZLfnimpBg81hJyubR5bCCWQ9Keu5iAakWNUHPJqaNQecU1FsTaEUMtPXdnnipAvFO28VrymdxinmnEgA5NG3AqGVTg5OaT0GtyCW8xmq4u5cctj2qK6UjtVORm/vGuGrVcTshTi1cvNcyN/FxTdxbnNU42b1q5bDcKwVRzZo42RNCj5BzxV2CV1IyKSCPgDgfWrIi5rrgmc85IikuFx05qMZb2zVl7bJBNSCJccCtUm2Z3itiuluPSlMIVuRVyOM7hUrQbhRKkrCVUzjGu7ipo4cHdU5tDwRVm2h4weRWcaRr7XQpNEQCcZqSKPocVf8n2pjR7a1UbGTlciRc9qSfauFxVjbhc1XmXPNVKVkJbkcUas3SnOm1SAKWLI+7U4jZhXLOWh0RM9oWJ6VA8BD9K3ktjs5pklsqjLYrKNG+rNHVRiGBuy5qMW7Bula0mxVPtVZmznjFKcUhxbZVwVb+dW4BuTnkYqF19s5qSFmVelXR7E1VoZ9/D8/SqMiVrzrvck1Vkjx16VlVp3ZdKVkZpjbpimMoHFX5VXHBquVG4965pUjdVCsFpNvPrVoRZ7UqwFjjBrP2TZoqhVCcUhX2q81vj2oW33YxTVFjdUo7aQirz2zIu45xVSQYpSpOO4KpzELUlOcU2sSkNbpSAd6UDjmgCkWGKWij1qblC9qQ9aKKTuAuec00nmkoosIDTacaMUxEJbk4NKsjowKsacI6XyuK9dX6Hm6Eou5MfeqW3mbP3jVEoyt0qSMspqlUkiXBG7byk4yc1Y4xmsi3nwvPWrcNyCu012wqJo5p0y+MUGoI5lz606SRSuAa05kZKLHlVboc1DKuKjDOGO2pPvEVDkmWlYdH82M1ZRRjpUSQ4Oc1OvAq4kyYuOKXH40YpwrQkaVyKYy/LU1IVJqWrgtyhJb+Y/wA3ArPvrZY2wuTW40bNVea33dua5qtLmVjop1bGHHGauWyke1Wlsjnip4rUjtWEMO4mzrpojjznOauW7M3Bp0duMcqKsRwhegrpjBnPKSYvl8U4J7GpFU0pX860SsRuyEuqj3FCz7vaq0+4uRzxSKG2cmspVNTT2aNBOgJPHvU0ckYPDDNYsski4G4mlhZvU1m66TLVG50S7SucinCNWXI61lW8jKe+DWpakhhwSO9ONZNkui0NkhytV54QseTWvLFxn1rKvA7NgdAauctBU4tsqwYD+1Xwq7PlFV7e3bdWpDakgVwuszqUCBHKxgdar3beYD7VoS2+0DiomgyvSqjVbQOCWpjiLJzz+NR+VltprYa1wvSoDZtgnBqOVtlcySMmVAp601CO5q3PbM2eMVQZPLl+9kVuk4mbfMTSxbsHtVW4iLHA7VeST5QOCKmEIIJAHNbOKkZ8/KzBa3YHmpI7Mt823itk2m4cj9Knitwq7cVCwyuDrmTbWXHT86mNntPArUjixz0pZI+OlbRopEe3ZkPYmQULaiPhhmtZFwMdqZLGGzxT9itxe2bMS92bMdKxJ1GTXQajEKxJo/m4rhxMHc66LVii45puKnMZPamMpHFebKLOyMiPFJzTiCKSspGqYlA70vekPWpsUA5oxzSdqOtMQtJilPFB4oSC42k/OlNJ+X5U7CuTRZ6FeKk289OKgd2H3elPgky2DXtprY8lp7kzIrjgVH9n4Jq5EqnHPWlmjKjitXC6J5ytBGuMVL5ezJ7ULlTnFTsw8vpQkiXJ3IowM9cVL0xz+NQBl3c0jyfw9qd7CtcmWTEnWr0YUgHNZkbfPzwKvFwACp7VUZCmizuXOB1pwbNZwnKk8UqXBzV+0IVM0g4XljmnCRT0rIa5y2M0+K4Ofaj2o/ZmqZFxSxuDVKGU46ZqYS5PIxVKZFrFzsKcVXvUAk4FSg5Aq7pk2FChSMU8AE1Gz7W4596VZAz5pNq4yZU9Keq4pEbBxT8imgHD7tOwMUgPG6onl9jSYdQ8re5z0pHtgo9valjm5qzweemawaTNk2jNa2z92pILck4Iq+qDtxU8SBu2DXPKKubqTsRW9ooAz1rZsLUMPUVUjiJccGt7ToTGVwKSaRMnIha1Ozyyp6fpWdJY7X5HHY12hsvMjDqvOKjn0oyR7kXnqOKTldijoctZ6fmU8VtQad8wG3jFXdPsD5u0qa6KHT9u07T0rOSRopnJXmlkKpC8YqrHpwbquMV3t3p/7ofIelZ02n4Q4XH4URSQczZyE1hk9OnWqd1bhBjArrLi1MaHcvNYF6hLMdtb09zObZzd4oVGwtYU0DO3TNdVdQ7geKovbBTnGa6JRUiYSa2Ma3tW3YbgVeWMIRjpVpk+YYWjyTxu6UlZaCactxAVUU1WUnoal8tfak2qOmM1qrsz5UhjFEXJqpd3sUacNn6VJcwtIKoXFp8vQ5qZSkloOEI9SuNV2vnacUrauuPuGoDabnwFp6af0yKwU6vQ6OWmiGS881iWFVnjDZK4wat3FvHErM34VkPcMCdp4FZVJW+IuCv8IsoKE4qBm3DmmSzs3U1H5hxiuKTTOhJkmB3qOQbT7UpPHvTHO761jJI0TYmeaDikA5qURk1mo3NL2IqX8Kc6bSM8Uwt9KOUOa4tITxTNxpueaTVhpklJupucUfiaVxkrA7B3pI0bdmnpu/vVZjjBHXmvYirnmN2H2YOeelW3GV+7TLeM8c1cZRgKMZNdcVoc0palQJx0pChIJq8IwAKQxLj5qHElSMtlXPGaYwGPerbKiueetPW3XtzWbia8yKUHzYX3qyR5ak9x70otyrZA5onzgj1oSaQua5ny3HznmolkZj1p8sDE5pEjC9zXO3Js3ilYsW8PmHqeatpa4I5zVGN3RgRViOZwRWkGiJJloHy12n8KiFyc7QKVpgw6VDtyeAKqTfQUV3NCK4YryPxqaOZicdqhgHAyOKsqFKjsa1i3YzaSGyXG1ehNNt7oGToaLiPH3eRRawZfcBSu7jtGxqBcqCOc0oDDilt/u7T2qYKCa3S0MU0Qbm+7T0jLL81TCNc+9I8kKEKXANS0yk7kLrtYKqgj2qzCrAZahGiPKtThPFnqOKmy6sepaiVGXPep4YcnBX8arxSRlQVYGrNvdFH+6KynFMuLkbdhZdNy5HrW5Y2G0juD6VlaTfR5XdgE9q67TGhlwRwc8iuWXulXci1ptoMBCOD09q0F0wKemFb26GtDTrMOVwDmuntdKE0IypzjmsPaK5ai0cXb6Pi4DBetbqaT0+UV1um6IrEeYvIrZXRo8D5a2cotK7JUbnAT6SfJzt7Vi3WnhXI29PavW7zSY/JIC9q5TW9P8lGYjt1rPmXQ0tbqeX61AqqVrlNQgyCRXcazC8kjYU1kvp/mD5kranUiQ1JnEyWTsDkdarT2O3qOK6rUI1twemBWDLfCSQqF4rdVUHJbUyZbf2Aqs52nHpWtMM1TkhGc1skZOZTI3fSmlcVOwAOKYwraKVjF6kJ5FRzIGXripG4U1EX3AjFDaBIp+X5TFj3pktyiLyMVJcbgvqKqFFaMs1ZX6I1SXUzNTumlDDjArGlU/nW7MsOe2aoTwhmx+VcFaDZ20pJGUVpDxV5rfDYC0htX67f0rjdOR0c6KR96SrLQN/dpjRsp5qXF9R8yI0GTV4eXHb7sgmqWSPamMzY5zVQaiKXvBNIWbNRUpoArJu7LSshu6lPSlMZoxx0qHcsTn1pcN6ilxS1LKIpJdpwKdBeFPlzVR2yKjBr0HVaeh5/Knua/20tjDFavW90zLnPPrXPxH5u9alm6hDkV0Uaze5nOCsaxum43HFUru+cN8pzT0XzFHNRTWbPlV5reUpW0MIxV9Sr9pdmyTVy3mkcjk4FVkspAMlauWibQAcA1nDmvqaycbF+JmKgEUTx8g4oCMMENxmrLoWC45rpVznuU5YV29hVVYFBLda03RsfdqubN2OR+VRKJcJFIld3K4AqWFInYYzUslnJtPy8imW9s28AnAqFF32K5l3LiWCnDbjin/Ytp7fWrsA2xgHmpcBvauhU0YObuURbjAGeamWEkDFWQoz0pQpHSqUELnZUkhbPNSxKEX5akkBbIxTIWwxDDioa1He6J4XUnaRg1ZReKhjKHHQU8yDGFOatOxNkEzARnBwaxLpX3/KxJ61sZ3csv0qIWhkbIWsppyNYWiZ9q0vAOcD3rQjjLEMBmnC12MBirtlEVwMVCg+po2rXQW0X95SDV2BVzlxmpY4mPIXrUy2c0hztIpTjZEKRLZqrSgDjFdVpTyxOu1siuctbSVDxE5P0rpdIt7g7d0T/98muOc7bm6jfVHpfhK8SULHLgH1r0vR7MbVbAI9RXlHhizm8xT5b/APfJr1vwz5ywqrqwXHcVyt3Y1e9ma0dvGh3AfpU1FFQ22apJCMoIwaxNe08XMZVVrcpGUMMECqjJomUFI8u1XRFjU7lArjdZX7OSqKK9d8Q2ckinG0D64rzrxBpEzbsbfzpQqJbgkeaaqrTMwJ4rEe2EblsV1+q6XOhbO01y+pxXCg8gD6V2U8RSW7JnTm9jNnZVB3MBWVd6hCpwpzTdTR2LB7jaPTpWHcRouczVq8avsijhe5ovqcajOOapz6o7qfLAArNmMWP9bmqwkjD8PkUfW2x/V4o1orueQ4q6iTMoJrNtZI1i+9kmrkF6N+xSeK3pzvuYzjZ6E8kBK/PVKV4YwVyMelarMJI+O4rndSUQMSxzmtKk7LQmEeZiSrCzFlGOaWG1jkOcjOelZrXK7vlcAU6O8aM5VhXN7WLZu6b7mzHpsW8E1cGnxEfdFYltqgyFduc9a6G0vLaSEfvlJ+tdVPkk9Dmqc6KF7pibPkXmsC+smVc12/ysvGCDWff2sbpjgClVoKS0ClWadmcK6YOKhdfmrobjT495O4fzqld2scQypya8yph5I741UzK8s+lWIbct2qT92D71NBJ2xURpLqW6jInREiK4+aqLda0rg5HyjH41QYZPSipBBCbuR0U8rn2pNprn9mbc5U8nPQUv2dwudpNaYh2twOKmkjYx8AYr0fZK2pxe0MZIiKmRtoqy1s/JqM27e9L2fKF0yWG42d6sQX/z9qoeS3/66fHCxarjOSJcEzbSZJo89CetOjg3N90fWq1pEy4zzWrCuOa6o6nPJW0FSEY6/nUqR7TxTlFPFa3MRoApQo7YqOV1HFPi5HBoCwwyR7tvenxRRs3bNRSwbiW5z7U2LzI25OR9am7Gki9tAGKeigcdqqx3Q53cYqdbiLA+YVSkTYmwPwpwUYpAQRwc06quTqRyqO3NRouG+7Urg7e4PamLu4BrNmqGbFaTOeKt28C9ahiRlk+Zcg1ZG/PyjApJFNlmNFxyBUwaMcBKji+YdeamAGPm4qrENjFKs5/dirtv5SLkxiqaTQq5XcARSvcKMbeR3qWkWm30Nq0uoc8RDP0rSi1GOMjdCg+orlo7wZCoozV20SWZgzdPT0rnm4taGsU+p22mazEWGIY/yrrtG1Xd/wAsY/yrznTLc7ht9a7fQ4Cqru+X1rinE1TR6T4d1CRtuI1H4V3NjJ5kQ3YFebaLcxwIMEZrqNN1UMyqGrmaL5zqqKgt7hXUc81NuHtQWKar33neSTETn0FSTSrGu5iMVVurxBESrc4oE7PQ4DxRf3SSPulkB54zgV5p4gvrs79txLn/AHjXqvidILxW3Y3eory3X7CaGRipyK3pWZi4WOC1W61DJ23Eo/4Ea526udRyf9Ikx/vV2GooGJVl/SsW5tVCkACuj6umCq2Me2gvdQinj/1zonmbW6kDripvGfgPUND8PaZ4gjuIr3TdRj3RyxZ/dOPvRsD0Yc/XFXvBsgi8a6ZGf9W84jfnqGBX+tewSaUt58CvEWnPhltbkTQD+4cgcfrXHVtCaSOqEtD5WkQ81GkYz8zYqe8WRZD6VTZnU+taJgyZ5mi4RjUX22ZTlWINQSyPntUDtzVOo+glFdTatdYuY12nDA+tRXpluH3MSQegz0rKV2HSpY7hvug1aqtq0mQ6aTuiKYFHxj86buJ71YZfMyxqvIVU1DNFaw+H72K27IrBCW3Kq1zyTFSMAU6SZnH3j9M1VOoomc6bkb0msNEp2Skn61nXOtXDt1PPvWVuJ/iNBBNE8TNhGhFbl4XsjHliKcbosPm5NUEHNPOR1rNVJPc05EtiyGXJPFLHMFbK4qpu4pUOKfMLlLksgxVfcKa71GW5pSnccYkxYHqBRgUiEVJlf7tTcTNODyggHWpQY+nb6Vmwu3G05q5EcDc5GPrXqxkjgkmT+WjcY4pj2yZ+UU+ORVYncuPrUgmUn5CDVaMjUzpYdsmMdadHGVPStDYJD93B96eIVA5/SlyIrn7hbxgICVHtVhaiLqi00XC4PTirTSIepZX04pe9QxzRsPvqD9amXB6EGnchoZMuWWmvMsZG3rUxXNNMak5xzSHcYJG27jSSMqgNVjYNtNaFXPJAoYJozruQN8q02JW3DfyBWmLOLPQE1MlsgP3ahwbL50RW0jdOcVdiyRyKjEAUcVNEuExWiujNtMdjNPCDj2po9qTzFyVzTBIsLtA561Ddu54jxjuap3V4qDjmqf8AaUuMKgx6ms5VEjSNOW5q2UrLLtIqe5aRsbTzWTbaltYbkB+laMV4k2doxjpUKominFp7DRGVYseT3q5DCzoOMVWG+SUYrUt1IADCluVzMiggZZQOprYtEcYUt+AqKGNT7VcgAUA45rKSfQtSvubelzRw43Vuw6kir8r8Vx4ct61ZgdgQOawcGylY7ez1Zi2Faur0G/bh2NedacMFetdLZXLRqAKwlCxSZ6bpuqhmA3cCrl1rAVlAYV5/Y3rKRyalur52IO6pUGN2Oq1HXgseC3fj3rJ/tw7ipbgjiuU1e8l8oEE561nx3jPHnJz9e9UqTJukdRqN9ljzlCOK53U7lXBD4ZabJeeZCctz/I1gX10xLc9K3jGxm5NlfVYY5NzJgiua1CHYCV/WtmWQtwTg1l6km/nuO9dULpGfUyPDcccPiOxklx/x9RnP/AhXu+ixGbwD4wtc52xZ/In/AArwBY5IdUhmOcJMjZHswNfQPg6TztL8W2453WMj4/A/41x4rVrQ6afqfLuqWO+d9oxyawbqylRuea7e9tmaWTGchz/Os65tGAJx+ddKopxRPtbOxx01uyryDVSSM7hxXTTxKVY45rGuY8NkCsJ0uU2hO5QVeenFSrtU57VOISV3dfpUMkbkcKRUqLXQ05hks3G1RxVR/frVswN70xosnpUNME0VBSmpxET2qVYDwNtSoMLopbacBxVp4CpxihYPWjkYcxV5BoOTV82JK7hg1E1sy9VzT9nJBzoqdqQVbEIx6UeTk4UE/hS5WDkirQFrQh093/hp502Rf4TxTVOT6B7SK6lGOMmn7DWjaWeW+bA+tX/7Oh/vCrjSbRDmjkFuHVcDP509J2b7zGoNhIpNhAq+Zisiz5z5+UmrljJICCGzzWUGZfWrEFwY6cZ2ZMonV2czsfmTj1qzKyhCVGT2rnrPU9q4Y8Vq2l1HMuAea7IVEzknBroV7lbpjkcVnOsxc5LCulSP5hxVe6txkbV7+lKcPMITsZFvE/ua0IpZbf5hyncGlNu0WZG4XvVLUL1VASPkd6le6W/e0Nhb6HA5zTG1Jc/KufrXNrN8xzVuGdSOcUvbNj9ikbX2xmBfOMdhSJOz8hjnFUoWjKn5hVm3WMkfMeapS5ieVIvQNIcZJq7FuJHIqGAKOhqym31AraLMZIduK8daYxkJ4OKlHNPUdqbJVioBKpPzVXRX8wsWrTcYHrUJibIGMVEkaRZm3FtIzFgMioo7R2OSK3ViyB39amihRRgrWTp3NFVsYUNixP3Sa0bC22N8wrXigAA4GKkVEB+6M0lTsHtbkVtHGGyRzWlHswOKrx+WO4qbzIl6uo+taJGbZbjK+gqdKzhdQg48xCfrTzeKv8aD6mgFdmrHirtuB6ViQahbgfNMhP1q3BqEJYKHH1pXiNKR1GnvtwxrVgnGRzXMW19CQFEgrQS5UL8rVk4JlqTOiju/n2g1LLdccnpXNxXXdmxTLjVkVtucjHXNRKKQbmvqNwCnXtWWl1sbrxWXqWsYT938xxWbDqrOwBUZzVwatYmSZ1Elxgk9j1rPv2DAuDx3qol7uO01Q1a9eOMr2ptcuoopt2JppFZchh9aqSMe/NYNxeOCVz+tQtqbW65eYnuB1ojViaOkzYuBn/8AVXrvwzunk1PV4M58/S5+PU7Aa+e7jxLKpwsa49T1r1j4H6pNe/EC2gZ+LixlUAdyYT/hWGIqRcS6VOSZwOoSRxyOxIXJJ5NZN7eKyFFdfc1j+KJXXV7qEuwCPgAmsQzyK33jj61UcT7qSRX1fVts1rqYLuA59KpJC0+RznPApbWQTZDtk9qmuY5FUCI9O4qubm1K+F2IjHHANknWnobYxH5hkdjVZunzn5qhdTg4NHNYfKTSzxMflGKrGLzfmHSq0mV+tTWtwUwD0rPmuO1tieO0ckcE06dRAmXwDWrHfRx2W9Y/nI4z2rmr2SSWUlsmqnyxWgoOUnqNluMnioPPbOc00rTxExX7tczk2a2Q+OaTI+Y1rWKCaPDn5qyFj9ua0bJ/KHJ61pTk+pMl2LZt4lU5XJzVrT7FJTkDPtVWMMyYUlq0NK86O5UtkA+1dELN7GEm0ixNZOoxHwBUDN5alWjO6ukhVZCQ68CnmzjwWCgk+1dXszmVXujj1hkklwFq19hm/u1uBEicsyAY9qT7VH6CpVNFOq+iPMLhPKk2qQahK7qe5L47mpIY2zyK4XqzrTK4iz1pnlNmtq1tvMPK1YaxDDGzH0qvZtk+0SZz6hl4q9ZyMhHUVPPZ+UelRAEdFoUXFlO0kb1jeMycrnFXAyyAHofrXO2skiNnHHpWl5h3rtJGetdMal0csqZLq0m23KDkmubkQs3et65V5GAbkVGLONs9iazqLmZpD3UYYTnmpFXb0NaD2HzdeaemnnGQax5Ga86KcB461diDCMMrGrNrZLxxWhHZRqBxWkISM5VImbDdOp2sWrYtJs45Jpq2sTOMx8VdgtYwPlBFbRTRlKSZKjLtycCnI8bHAYVFNbllwDxUcVmysMEgVbkzNRRckwq7m6VQu7olgsRx61cuUd4do7d6pizd3yFPvUyk+hUEuo0XTx4JY1JPq2U/d8H1pJNPdvem/wBksSSKybmbe4JHq9wflyeKUanNyN3J/SpI9LbHvSNpzqemTUvnK9wryXdwxyzN+dRNNK3ViR9attYy4yVOKato2fumofOWnEiiZs5qfzGY/eNTR2LdlqeOxYHkGkoyHeJXj3e9Xrd2Xk5qa3sSxC4xn2q4dPYYo5JBzIZBM/Xcc/WraX86n5ZG49TQunlVzmkaEqOgoUJEuUSwmoTNksxNMmu5GBy3FPs7dcc8029tSq7lXiiUJMIyiULi4cngmoYLqSNxnJq5Hah+aJLPa2cU6dOQSlEtWOoGWQDZz61Zv4/tEXHUdKowRbSGUYFTs8m3FdKTtqcreuhg6nE65CjJrEuUZiCwNdTdxtyT09ay7mBf4ea5pU9TpjUTRzVwpDdK9a+AdwE+Jfhpt33xsP4owrziWzZmOFzXffB+M2/jvwvMwxtu41P/AH1j+tc1SmzZSR538QI/J8XajFjG2Yj8qwAhYiu7+KunsvjvWRtyBeSj8nYVzdtZYfOKIU20hymkUbVCkitjjvVi7nIyAMCtpbKNoivl8+tVn01mfBUkV1KEkrIyc4vVnOvuZs81IgLKR3rfXRfm+7xR/ZPlt0o9nIPaROYeBmY8c1ZtNPd+cV0SaRkcDk1ONOaJBs+9VRovqhSrRsZM9qxhWELzjmqJ0iQk/LiuwsrRi4aZSa0BZxg52itXR5jD6xY8yksWSXbitPTdM89QCOK7WbSbeTnaM0trpscDdOKlYbUHilY4u70eSNvkjzUSabNgjyz7cV6ILeLj5RS/ZoyPuitPqyIWKfY4S1tpI3VWQgfSuksbJJAGZcEVrNaQseUFSJCqrhRitIUuUzqVuYijt0Ve1K6bV+XFT+VSGHJ+8a1MbmDflmbbjHrWZ5P1rr2tI2JLKDUf2GH+6KlwuaKqrHlKaaw6qKnSxK9Kvh+9KHHUVzKETqc2wtIfLHPWrO0VEr8U9XNWrGTuRTwLJncM1X/s9P4c5q8WpysaTimUpNFNbJQRlc+9PNrhvlq2M55py0cqDmZVW3OOtO+z5wT+dWuKVadkLmZUW1AbIapRCAwqejGetKwXGRqFWpl6dKRQM08LQhCrUqMwFRgU7kGncViUO1SK4FQ7jmnA0XCxYVxT0Kg1WHWpFIouFiyGUe9OUrVcHjinq3FAWJxIuealUqxquoyc09aYWLJWP+6KUQxNn5RUaNxT1agCRYIwOAKlWKPioQ49akR6NB6lmKOMEHjiptqkciqwk4pxlFKyGSkD1P50FAwqISc04SUWESxJ5fSnyAum081EH4pxbK9cUrDuxqxqnQU1lG6jccZZuaTdzTSsLUDTW59KC1NpiYkkayLhqgNlGc8VZBpT1oaQXZQa0T0FdN4LRIdd0Wbp5d2h/wDHxWKwrX0F9r2kn9ycE/mDWVRLlKjLUi+Ktiq/ELXlIGPt8uPxYn+tcp9kjUnAFeg/GWLb8RtawAA04YfjGh/rXFsKnDr92h1ZNTZUji2ipAoz0qQjikPWulIzbEUD0pGjTOSKeopwpiTYiBBzT/3dN2Cgx++KES9SVWHt+dPBGKgC1IvHWmSyYU7bTE60+qIF28UbeKcKWgBtKOlL3FGKBBjinAUAd6cDzTuA0rmjbUlFFxWPLVQc0pXinbJKULL6VzHbcYF5704CnbZB/DSAP6E/hQAYpw3dqb83900ZPvQBIGal3HPSmBjinAn0zRcBwkqQScVF+FLjrxSuxWJd9KGWohTu3Q0XHYnVhnrThzVcfjTg1K4WLIpymq4epUemgsTginrg/WoEcGng96dwtqTCnCocninI9FwsT45p6gVAHqRZKLgTA04flUAk5p4cUXHYmGafnFQh+aeHzRcViZXzxUqtVZT0qUMMUXCxNuo3c+tRA0vfqKLjJN3anbvQmoc0uaLisT7zgc04OcdagBzS0XBok3nmk8w5pnWkzRcRIZDSeYaZSZFFwsSh6UP71Bu5pRtxTuIn3CtjRVElunzBT5/U/QVgjB4roPDwj+ybXHAmB/Ss6j0HFam98dUt4/iDdLHIzSNBA8oK4AJjAGOeRhQe3WuC4716P+0GIh44QxwhGOn27GTJzIDuAz6YxivNDms8LL3DTER98ccYphxTWzSgHvXVcwsHfil70dqUYouJiUvNLSE07iEGaduPSm04DjNFxEivxUqtVYUoanzMVi2G+YU7PFU/MwakWQYp3Jsy0KMfWoBIKd5tFwSJ6TPPaoxIKPMHrRcViYNmkyaj8wUnmLRzCscGHU04MuKzVkODT1k6Vz8x2crNDcppflxVESNUgfvTuHKWRtxS7U64GagD8U8SUuYViTyk9BS+SlMV+akVhigYqxLTvJWgdPSn46c07CGiFacIVpccdacuemaLjQggWni3BpTmnq5oER/ZR7UotT7VMrc08PQ7ILlX7K3p+tKLZhzg1c3UqtzSGVPJb0NHksPWr24U75cUBcoCM56GnbSOoq8Apo2IewoDmKYQn6VIE9DVkRpSmNKB8yK4U5605VPrU/kj60vk0BcYo6U8CgRNTtrCgLgKci03BpRuoAdtGadtFM+al3N3FAD8UFaaGNLuHpQICD601geacWGevFIx54qeoEZ3UhbjgGnmmnAqrjGbmpPMxTzjGR1pufWi4hVk5rf8O3GLSUnkJKrH24rn+K3vCyhra8XGeUP61E/hHFanX/tA3y3HijS5lilRJtGhdS4wD8zHI/MivNDKM16T8eBum8KOf4tFUfk3/wBevNGj64rLDaRZriFqhwdTQWqIoaQq9dN2YWJCx7U3c1N2tnGacue9F2KyDzGo3nvS0hGaLgx3nAdqQzioyo9aTy6dwsTCcEdaXzVPeq22kKmhsVrFoP708N71SG4U4O1LmHYuhmzSl2zVVZsdaesyn2p8wrE4ZqcHqFXBqVcGncmxIGbPpT9x/vCmjBPrS4FO4uVHlwenCQinBVPSl2r6VynZoCzEU8XHTikCLTliUnrTuxWQ8XFOW49KYIefel8n3FF2FkTLOM+9Si5wBxmqvkmjyW9aLsXKXVuf/wBdPW4B71R8qTHU0BHHvT5mHKaKzj1p6yjPUVmgMPWngSeopc4uU0xMuetOWZOlZi785zUmXp84chpLKM9ad5v0FZm6QClEkgpOTDlNUSilEgyO9Zgmb0pwnbHNPnYKJqeYCfSnpIPWsoXIx3p63PPFHMHKa4YU4NWbHdDHWpVul45pqRPIXwwpN1VBOMf/AF6US+9PmGol0PzTwTVDzfSpY58HnNPmDlLYZhSlj9aiFwuKXzlxxUisSc46U3LCmibntT/MQ+1AhVY+hxS7sim7l65GKduX2oHYM0vGKARS9jRcQ07aR8Y60hz6UnG3rRcYh6daYW96R1OevFMPFA7Di2KaZBTWJqPJzRcLEwkGa3vCkny3QH91T+tc9itvwrgSXI9Yh/Oom9BxO4+OZzp3gifs+mMv5Ff8a81LD1r0b43Hd4R8BSetpMufxWvLuc1lQejNq0b2LJcU3fnvVclvWk3tXRzHPyloMKXIIqoJCG6U9ZT3FLmYcpZAo+Wq6yjPQ09XU98GruieVk232NGz61H5i/3qerlh96i6CzEZeaTb9ak2k/xUhU9qTYIiK5PShlFPZWzxTcNSCxGUzTkiPapNrYzR82aB2FEbCl+ZelIJG7g0eZ6jNPmJsPWZgMEU77Qf7pqIyL6Gm+YtHMwscGNuetSKq461mpI1SJMw71jzHVY0AgPelCehzVQXXqoNSpdL3XFFxWZYCtmnbG7/AKVElxH6mpVkU9CaZLTFGacKchzT1wfQ0ANzwf8AGlDY61Jge1LsU0XAZuUelPBXrgUGFe1KIRjANK4xw2mnBVxTBGR3qRVPqKChRGvvR5a+hpwDZxxUlFxMhEa5pxgUng1KByaXFAiuYDjsab5DZq0BS4BoGrlPymx0pyq3ere2jaKLjKvzZqRSw9amEYJ7Uvld6LgMDGnrIfWnCPPcUojGOoouAeYcUof2pPL96AMU7ishd5znpThIwNRkGm7iKVxWLQk5x2p2/wDCq4fp8tPWQd6LhylgSH1pwmYVCrrnpT1ZfammJxJvOJHIJoWQGmq0eOlOHlGnzCsKxB6GoyuetP2Rk8MfzpNg7NRcBmzJ601o8HrUvl/7VHkt/eouBX2mtTw2zLcTr6xH+Yqn5LVpaAjC7kHrGaUthrc7j4xHf8NfAc3p9oT9RXkrs4JFet/FRd3wh8FtjlbudP5/4V5VJGwJrCluzeeyK5kK96Ek+b+VKyMP/wBVBXPb8q1uYjhMORT4nGKiEfHSnrhetVcTJwoIyDQV4pEK9akVlPcincnUiKmkO8dKuBUOKXYvtQIqBpgKQzyrVtkGKZ5a+houCK4upAOacl4CcdKe0K1GYRSuOyH/AGoU9J81AYR260nl4ouHL2LfnKaUPGTVVU+tP8s5607hYtDYe4pdqei1AI2FO2mjmFY85MGB1pPKOcirpVcdqauAcYP5Vkb3KpjbFJ5TdcGtEbSORQUOPl6U7hczgrA8VIpdfWrqIG7YoeNcY6UhkEckg7mrEdww61GY+OKesIIHJphYsJc1Msy9SKq+Qvc1Itvlfv49qLisWFkVuoqQFcjrVURlT1pSsgPtRcVrl35cU4BWI+YVn5kz1pyu/oRRcdjR8sf3hQI2/vA/jVDzX9ePSnJK2e9LmQnEv+XJjqKcI5PQVUS4cVILxx7UXQ7FjZJj7pNLh/7hqH7c3c05b89OtO4WY/J/uGjcPQinrfp/Eo/Kni8t+6Ci4rMhDLnqacGT1qcT2jcmPFSKLN+2KLisVQy5460uV9RVxLW3c4Vqd/Z0Z70XHoUvl9ab24NXTpo9aadOI/iNFxaFTBJPNGM9qsmwYfxGm/YpP7xouVoQbaApqb7JL/epwt5vai4iAK1LhqsCCbvil8mX+7SAr4fHU0uXFWQkgH3acEf+7TuBU3PTjM3vVja3daQqMfdzSCxALjA+8aPtLf3uKl8te6UnkRH/AJZ07isiL7U2fvCtDQb0/btvXKNVE2cRPSrWk2kSXynJHBH6Umxq1z0jx5IZvgT4Zn4Pl6vImfqr15Q12Ca9R8XSw/8ADPmmQqxLxa8RgAk8ox/rXk0li/Z6xhpJms0uVE4uFPpSeev96qjWky96jNvOD61rczsi80wyfWk85e9UhHcKfu8UbJfencOUviUdqcsvNZwEgJ604M9FxcpqLJ6GnrM3esoSP7ilM7Ci7DlNbzvU0zzvcfjWUZ2PrSG4YCi4cpreaD70bs1mJPz1qeO4P1ouHKXc0oAqss2etSrKPSi4rE6jmpQM1XWQU9H560cwNE34UmPanLLS7/Y0cwuVHFCBjSeTz3rqDYIB8sZFMGnpnlcfhQPmRzawE9qcYyvUV0v2BOgWk/s2IdRQFzm1UjPFKV9v0roG0+MngH8qY+mDHegq6OeIO6nqOP61sNpbY46UHSZMVN2O5kqpPU1KBtX71X20uXFRNYTDrRcNGVO/XNNz82Mk1Z+wyZzTlspF6g0XGlYrxj5qlbGARUwtHHPI+tSJb/U0rjKJG4/dxUiqMdhVp4RnhaQW4ouBCiqT8zU4iLnvU6257UjWnGaGwsVgseaUpGKsLbqvPWgw59BSuFiswjB701dnvVlrZfWkNvjG2hSCxEODxT1lKmlNu9NNvJRzBYkF26nIapk1KYfxcVU+zt6UCE0+YOVF8apNj7wpTqsmPvDNZ5hIHFN8l89DS5g5Uay6q2Pug09NUX+KPNYwR16ZpPmBNHMLlR0Ed/G//LOrME0cjAbCK5xJCo4zVmC8cD7xp84nE6ZYUYfLg09bcEdBWFDfyA8MauRatKP7tNNEcjNP7MPQflTTbD0/SoYtWBxuUH6VaTUrZhycGndCsyE2w/u0w2q4PFW/ttqf4qeZbdl++v50XDUoG2X3phtk9avmS3/vr+dRs0JPDKaTYWZTNunrU2m26/bY/mGM08qvpUlmFF3Ec8ZpXQ7HaatGP+FBXajnyddhb8wB/WvNmgX1r0y9+b4C+I+4i1G2f/x5RXnZA64rOL95m0vgRTNvSfZfarZI9KTd71pczsVTbD2pv2cY6VbLA96aWX+9SuBTa2GPeo3th6VdLDnuaYzf7IH40XBFF7YEcD9Kjaz46CrZuYFbG5Se4BzSCWNmwucfSi5VimbPjpUb2vtWjI0YHLLTH2n+Ki4GY0G0DFKFcdM1eKrnrSiNe9FxopKWzzmpUY571KY19aFTmlzILCpnH3qnjjbrmokHr/OplYY4ai4iRVOOtO+b2pA4zzTsr70cxLRumz4Py0n2T/ZrWCrR5a57VpcysZQtcfw0htR3XNa/lpSeWtLmEZH2VP7lIbRT1WtjyVpDbr2pcw7GOLNM9BTvsMR7GtT7N7cUotTS5hmUNOjPdqadKjJ5atj7O3tQIW/u0XBGMdIjxwcU06SpOeK3PLb+6KcI/VaTkVdnPNo7H0pp0dscLXS7PRaeI/8AZpXGpM5Y6M+D8pqNtFk6BTXXLEc/dNP8klemaLlXZxn9jzgcIaZJpdwAf3bflXbRRPu+6alaBscrSuO556dNuF/5Zt+VRSWE4P8Aqyfwr0F4SOw/KoHhOfuCi4cxwLWcqjPlmm+TL/cNd21sD1jX8qY1nH/zxH5UXHzHCmOVT90/lSN5ndTXbtYwN/yxGfpTDp0BH+rpXBSOHOWP3SKdzj7tdm2mW548s0w6RbZ+6aLjujjWLAdP0o+f+6a699Hg7ZqM6LH2Y07jujkmZz/yzqIq2f8AV117aInZqjbRgO9FwucltbP3acFP8SYrqf7GX3zSNow9qVx3OZ2nscUpSTGRmuhOjbcnNNbSeO9AGCnng9GqTzJs52kmtZ9JfHG6om0uTsDRcVkZwnmDcqealE8h/hapZdNuAfl3UwWtwo+ZiCKfMFhRJKf+WZpyzyj+Aj6UwRzgj52p+25H8dFxWHi4m/2qt6fdSrcxnYTyOtUAtxnqanthcecmG/iFK4WPT7aRp/gZ43UrgxyW8g/77H+FeeFsjv0r0Dw4Hk+EHxAhftaRyfkSf6V5wl2sYXK/wjn8Km/vF29wc+evNQukjdH2j2qz9vtHGJFpVu9LU8Aj8KdzOxmyWkjN81xNtHocUn2ElRtmfHuea03n01uBJz9aaXswPlB/BqdxmdJYFULB239jmqlxbtyXnkHt0zWwktrnBLge5zUxs7O55Lgj0JxRcLHJLbyhysSMR/e3daWT+0M8K6j2OK61dLhXAjZV+hpDo4Y7ixb6nNLmGciVmHMlwd3pupySXBXaEVh7tXVvpC5P7tCfpUb6WuOEC/QUcwM5+JJCMsgU/XNOZZAO4rcXTwi/dNI9kv8AcNHMBg/vfc0AzA8dK2zZoB9yozZr2ouMyg83UipBI4POferzWfHHSongdeAtFwsMWVulO8xqZslH8BNLtm/55n8qOYLHbfaB60on461xqa1z944qxHrUZ6tTvYxUDrBPwOaX7RzXLrq0XXfUi6pEf46Lj5DpfP46ij7Tiuc/tBc8Nn8aX7eD0ai4+Q6L7XSrd1zv27/a/WnC9GPvDmi4ch0QujinLc5/iFc8L3/aGKet564pXDkN8XFOWbNYS3n+1Uq3QP8AFSuPlNoTDOKlSYVjpcDj5hUyTA9WouHKbUMoY9RV6GFnAAU89K5+GU7hg11/g/zb2/t7MLu81wgJ7ZouHKQQ2T7z8p96lurRo4gSDyK9hsfB1svzT7SxXDAc8+tZ3ifwen9nlrcb2HHpgVDkOx4vK3zkelRlgOtams2cNnI8cbBnQ4PNc/OWDH72aaloHKWGmXtTGkX+8Kz3lYccionuGBp8wcppF1/vCjzQO+axnuWz1FRm6IPpRcfKbhmWk89axDef7VKLxf71K4+U2TMnpmk86P0rJ+2L/eFH21c9R+dO4cprGSOjdGfask3i56/rQb1f7wpXDlNbKe1JmP2rIN4rdGFNa6x3ouHKbWIyO1J5cZ9KwzeMp+/TG1MqcbjRcOU3ykdMaOPOeKwTrB9R+NMOtNuouFjeMSn0qNraNucDntWIdab8acus/wB4YouFjVaygP8AyzBqJ9MjY5Ubfxqj/bQz0NOGtDPfFK7HYnfSf7rGohpciyqQ3cUn9uRjrSx65CXGR3o5gsd/4Tt2j+HXj+KRvvaWSPwDV5Zb2E1zaQzJjDRr39BXrfw+ukvvDvjK2VSxbR3wOueDXl+h3kSaTaqw52DNJv3kWleJSk0q4z0FQvpU46gV0BvYW9qR54TTuybM5mTSpfQ/hUX2C4T+/XTNNH64ppkQfxUcw7M5sW9wo/jH1FOAnX72eO1dIs0eOimnZhYcqtLmCxzBaQH7zD8act1eRn5J2H410LRWzD7q/lUMttbH/lmo+lHMPlMRtT1Ef8t2pp1a+B/1rVpy2Mbfd2iqU1mqg9KOZByjoNcuCQJAuPXFasWrWTqAzEHvxXOS2+ASMfhVZo8HHmEUXQch2Av9Pb/lt+YpPtFi3/LwgrkPLY8rK35VG5lUnDsadw5Dsytq/wB24i/76pPs8Wf9bGf+BCuJaaYdGOaFnvc8N+VFw5Du0tY8Z3DH1p32WP8AvLXCrdagDyzY+tO+0X3940rhyGWJJcc0CZxTS/HFMLmtWZ2JxM/qaUXDjkNVYyEigGgZcF5KP4qkGoTAfeJrPBpxahisaK6hKe5qVLxyec1mI2BUyS9+9IZrRXTE/eNWkumxyxrESbFSrcE+tIdjcS7P96pkvDj7wrAErepqVZGxQFjo475h3BqzFqD56LXMxM3Tmr9sGOOtILHVWF9IZBgA816D4O1SW1mjm37WUgjHWvLbGTy8YzW7p1/IGXk4przJZ9M6N4qt7m2VpsB8ckGoPE3ibTWspbJZnVpoyN8b7SPofWvFbPXpIYWwx5HHNYusa/M0q/vG4HHNKQRTGeL7eSO4kYSPcxE43OxJ/HJ/lXFXKQFv9WyH/ZdhXQX2rSSKSWPPUE1i3UyOS2zn2qLmiiXNH0PWLia++wzMUs7VrqaKVydyLg/KfXBzjoQDWa95LnvXqfgCZWl1RNikyaFNn3xAD/SvKJ5o9xz60k3YaVwN5JnoaT7Y3pUZlj7YpjOvqKdx2JvtZ7ilF1kVVfnvTDkfxUBYveeufvUecuPv1RU/NU4UYoG4k+/HPmZFBf8A2v1qDHPX9KQuqjOf0p3FykrTY7003DqetVXuOe2PpSfakHBANA+Usm5buDTGmDDpUS3MPfNSrLAwouJIYXyetNO6rCrC3TBoaGMmlcrlKm5h3pC744zVw2684pv2dQOTii4rFPzJR2pjzy9+asTeUmfmqlJNHuxjNFwY/wA+SlS4YNmoQykdqUMPbFFwUT2n4GSme48SWzHiTRZePxH+NeR21w0dlbKpONnH5mvVf2fGVvE2pQ45l0mVcfileVWiBrKA45G5T/30aJPYEtGTx3nP8VW47jcOuKqLGo7UbVHOcVPMOxfDt2IpTK3fBrPMmOkhphmfP380rhY0fNBPTFOEw6ZrMDs3cVPCrE96TdgUS+Pm/i4pxQ/3s0yBGOKtbOOtQ5lcpUkyO9VpHGDn9a0njyOmaqyW6k8jijnHylAGM8YFPEcR/gzVsW8S9AKftVewo5h8pU+zow+VcVXmsO+a1E2Z6inblHalzhymE9jJjhQab9kkHVa3vMjNJvip+0BQMJoioxik8selbxEJ6qDSbIf7q0vaFch5uZRn1o38+lQCpF/Gu25yWJVJxR83rTcjHIpwcAcDNK4WD5vU04bvrTRL/s0/zDj7tAWHKDUgz6UxW56cVZiOf4eKVx2GqGNSxqc1YiUE421YSEZ6UXGokEaVZii5qVIfaplQgUXHyjUjxircOR7VEoPcVIu7stILGhbswxzWlbTbcc1ixLNkfLxVpfOA6U7iUDaN58pG4VmX8+fmzmoGMuO9VpvMPUVDaNFEHuCTjdgVWeRs/eoZXz92k8tifu1PMiuQ9A+HGpBdVljY/f0q6jI+ls/+FedSNuORxXX/AA8j/wCKihVh961uF/OCQVyQhYovXkCpUtBKPvWKxOM0wyVbNuaY1mc9afMXyFYzH+8aBOKlNoc9cVG1oVzmjmDlHJchegFTC644wKpm3IPFKImFHMHKTSXDsfSoWd8ck0hEgH3c1G6zMMAU7icQkb3qItnHPNBifuTSCLHemmKzHqpbpU8cbYqv8yjjNOWSTGOaVx8pdj80dDVuNtqjPJrNjeTuRUwkbn5hUthyl5pDj7wFVblmwcPTCc4zIKayI3WXFK4+UqyI7E5YVH5RGfmzVpo06CXNRlFHR80+YXKRcgdaFPNPKr9aTpnAFHMHKeu/s7v/AMV5s6b9PmX9FP8ASvMHLQRuinhbmZD+Df8A169E/Z+lI+Idop4DWk4/8cz/AErgNYiaG51CPH+r1S5X/wAepyeiElqyEXPHJNNa4qqxk7LxUTyNUl2LwkXuaN8X96s0yNmk3nPWkFjVWeJenJqdNQVemM1h5OeppwPPANDDlN8akwPalGpN61hDcf71PBb+9UNFcpt/2nJ2IpDqL9MmsRp9vVuaaLrcfvfnRYLWNh7yRj97FIt1j7zmsOW6YdM5qs91cE/KDRyg2dP9vhXkuRUEmrxA/LJn8a5W4luXXbnBqqsM3ByR71Sgu5N32OtbV/7uM/WmDVXYfeNcv+/R+CatpK4X5mpuKHdm2dTkUDlutL/ak394/lWD9pb+FSx96T7RN/cH5UuUfMNWMelTJEvpVjyUHrSbFB+XNb8xhyjFjXpipEgT+6KQ8eoP0pV3e9F2KyJlhj/uipBDF3UVGqyYHWnhW/GlzBYlSG3zyBU6RW2B0qsFbrThv9Kdx2LqrCO2anjjUnhSBWcrSZ4/SpllnHrSHY0kQehqUKmKzkec1MizN3ouPlLymIelSCeJapi3cj7xqSO1c96XMilEvJcx5p4uE5qstmccvUi2r9jUuaKULkpmU1Gzd8ClFtJxlT+dH2ZmP3qzc0WoETMMc8Ui7N2S1SPbYHXP40wwY/hyfY1PMi1TOk8Bbf8AhJ7EKfvB1z9UYf1rmk2rEmcfdH8q634dW4bxbpW5QF3knJ/2TXKwx+ZbxyBQQygjB4pc3uohR98jZ4wOn6UxpI/7pNWGjGfuio3VVP3PyNTzmnIVi3PEdIylzlu9TmWMNgxvj6Uw3MI5CN+VVdi5SPyV/u5pdsYH+rFDXkIH3SD9Kja9h/yKLsfKDMv/ADzx+FQurNwF/SnHUIs9h9RTft0f99B+NO7J5URNCxHSmC3bHNTG8j/56x/nTJLqMgfvE/OmpMOVDPJUdRS+XGB90fnULzJuP7xcfWoXkHJEgxVXYnFFr92O1G5c9BWe9wigbpKo3mr29uxXfk44xRYnSxtSOvsKhcp2z+dc3/bxYg4GC36VatdYSaQqi5x29aATTNfApyD61Vj1CEoW4OD61oWc0MgDfdGMk9qmUrFqFxqocfdapRH0+U1cj24GCCKfkDsKj2hr7JHb/A9jH8QNN+XGY5l/8hNXJ+Jo2GveIIlHKaxNzj1Jrq/hFNt8eaR05d1/ONq5vxY7Q+N/E8eOuol/zzWjl+7uc/LabRz5tpm/iNINOY/eJq6Zj7CkMxNYe0Z0eyRWGnKD608WMaj7oP1NPMpzycUGYUc7fUfs0hn2VeyqKY1uB6flUhmHqaaZl/8A10udhyIrtH25pnkN23VYM1Mab3p84ezRD9kOf8aQ2Y9RUjz8daY0zetHOxciGtaR45NJ9nhFNaRsHLCmecO5FO8g5UPaGHsKb5Mf92o2u4lPzOPwpDfQf3j+VK7FaIpt0b+GgWq7fu1G2pRjopNN/tJf7pqveF7hYW1XPSn/AGVfaqn9pL2Bpv8Aag96PeC8C75r45t/1pwkORm3rK+23R+8p/KnpfXSkYQn8K6bHPoaYYd7dvypyyLux9nJFZyX19x+6/SpEvb7tCAPpS1DQvGVQceQacGUniFqoNdXTn5lQfUUqTTJnDKM00hWL+4ZI8lhUq8j/VkfhVFLmU8NKBUyT7RnzCRTYaFuNl/u/pVgBcdKz/tO7jzXA9lqWNwelw+fdakqxoK0eamjdM9/zrOBb/nqP++aTDZ5uCB7CkVaxrBwSOR+dKQ56SOPxrLUE8fbdo/3eauRyRjA+0KcetIpImWOTd/x8S/nU0azZ/4+pSPrVdWQnidalAZiNsqD3rNyNFAsosp/5av+dOEb5+8x/GnWqzCQYaN1+leu+H/hRql/YW17JJarHNGsgAY7trDPp1qLN7BNxh8R5DLHIiAnPT0qsZGz3/KvUviF4CvfD9qtxKoNvj53UEgH04rze7khhkK/d+oIqHdMunKMtUzb+Hk0y+MNG2nlrhU+YZHJ29PxrkA8kaCMMcLkenSuv8ASRt4r0Ro3Q/6bF0P/AE0FctcjZPKpK5WVwfwY1XN7hKj+8+RVaSU/xGon3HqzfnUzEe1RMalSNuUjLvn7xqPzMH3p7KeOSPpTdq596pSI5BrSnPC5pheQn7op7KuDmk3KP4hT5w5Bh3HqgP400wqwwYx+ZqXcD0NLuFLnY/ZoqvbJj/Vj8zVSeGNX+YAfQGtQsKq380EahpFHtTVRilTRUSG3ZTncDUc8drGhJmxgE8iq15qUcauyDacfLXP3V1cXkxLMx+Xjnitk2zB2iO1S+Z22wsNueGrMlV2YHduzipmVlXax24/WrMXlgRF3Vc5Pt7VdzBxuUHt2jRmY8A8ZpYN0aHa+1298cUXtwznqCB0qq7dDwTTRGiZajuSD944HXnrWn/aW232+c65AGAegrnTktml8zAIp2uPmZ1Fjrl0r+WszhAepPWtwalPjBnB9685EzBuGNWI7+SPhWP4mpdMqNWx7v8IdRlPxB0CNud10AcehBH9arfEqSSH4geJGT/nsjAfUD/GuX+C+tbfiH4cGAWk1GFCT1GWArq/iwuz4h61uIwY4mOPotJq0LDUuaTZyv2+XPKqPqTSNqDjqgP0NMxA2SuDTGaHPQflWFo32OrXuPbUyP+Wf60w6hNn5UGKcskP9wfXFKZYPT9KNOwa9xhv7jH3BSreynAaOg3EYPC0hulxwpo07Dt5hJcXBGVwBVdprkt/rMVYM+4f6uo8jOfKp3Jcb9SMGZyR5hz9aBDM3O8/nVgSbR8sJpQx/uGk5PoNQRW+zy4JLEn0zTTDNjGePrVzLY+7SMWHpU+0Y3TRS+zSH/wCvQLWTHOMVJPdrC6xsQHc4QE9TVG21qGa2eaRWiVZfKOeTmqUpGbUOpcS2UnBPNO+zxAZpxTPQkUwqBnkn8aXMzTkXYcLZD2pfs6+gqL5h90saT977/nRqLRdCRppieJlz9aBJN/z2UGqIkYndtGfpWlDqUUVjc266fbubgAb3XLREHPynPHpW7bXS4qVOE780rDVmfGfOz7CpUmbozH86yjIGbaNu4elOVmH9auxjc12kjA+ZgfbNRNcLn5YA1UM96csj4xuNPlJ5i4szN/ywUfhUyyqR8yoPwrPUsQfmNOGCKoRpiW3B7Z9qQ3a/wj9aoqFz161OsYFLRDVyf7Qzd8UqyZ65/OoUMecblz9asL5KjLyIB7mp5kirMchHdSfxqeMxd1bNCtaKhbzUOBnrWx4f0S51u8tbXTkEstzG0ibmCDhipGTxnIrKdZR3NIwbehQhMWOY3/A1ftRExG3zKyLu8S2u2hUBmRtrexHardhevJcRhAqgms5NtXNItJ6nU6fFllwzivZvA3j3UNN06LTriWOWNB+783lgPTOeleEXl7cR3gWCUALjle9Xf7UuFcSF8yY646VpQhJa3MsQ4y92x6h8T/FU2v2/2efHlIdyAcYOOa8jd1W9j2sHUONwz2zSavrV5cxGGSQY9RwawBM8M4YN3yfeonB3uyqbilypHtngnTrf+xFPloZdP1+0khkwNyq8u1lz3HC/lXjevvJFreoRhtoW7mGPo5r0r4darPPp+po7YC3dhL+V4gJ/8erynxVLIPE+q7WBX7dNj/v41af8u0YU7+1ZF583940wzTE/fNRfaP7yGpEwyg+tZnTeQnmTD+NqQySd2P51Js9xSFKdxe8QlmPcmj5qmEfPSl8vmpchqLZAN4Odxp2WH8RqYwkVHMyRqWYgAUuYrlZG8rqpbcQBWHqF8jPuEhIxnaTnNN1rVP4bdzz3rC3NI3zcn1rSMe5hKb2RdmuBL91PlAwaY8xCq0abMZyDURIVCApzxmoJJd2OOf51ojN3EnuA6nOC2eDUe5mUBucdKjZDu4q3DFmMHFEnoTG7ZTcUwKatPHySelJHDn5u1Ckg5SsV2io278VamTBwagcelUtSWrFc9aD0qVVzTHHNaGbOp+F0k0fjfw+0L+W41KDa+0HaTIOcHj869Q+On2xPE2rw3N6tw8dj5iyJbpFkZHB2jJwB3NeTeAXMXijSJP7l/A3/AJEWvZPj5Gv/AAl+ojGPN0uXH4Bv8KifwlU1q15Hkmlav50wRnULwPwxWzFdWshO0g471wFuQrbs8egNalnMwYZyq8cf41nKmbU6jsdgNh5XoaMLjpimWrBoFbIIPTFSEL61idC2G8dP1pMrmlxTeKLgPyB3xShsfxZqMjNKFpDRMJgOtIZPeo9vtTgue1Syk3cN7En5qiuLhIImkmkCIvUnpUjrtUtjoM9K53XrpLtUhScpFPCSvuwPANCjzbEVKnKZGoX8z3f2gyeaVdvJwegDcGqttfPJIsZT5PtBmIPc1Vmhu4dzSRFdjAMO4NOnmLFm/jOTwO9dkUrWPNlUldnZ+GtUn1C4uVnZPk5QKO2a1nmiW7S2OfMdSw44wK4bwncTW1zM8cakbBvkc/Ki55q7pup3M+t2oCtI+WjKgZLAscYrmnT1ujvo13yK+7OwkV9p8tQW7A0zbcf3F/Ouz0fwLq+oW7SzxvZhkJj3r8zNjjjsM4riP7J8V/8APpH/AN/a4li6b05j0PYT3sUdD1WCC4Qz6dHfDYU8p5CuSQQDkdMEg/hW/omj61qlrepYwwCM24eVpCq7lxuIUno3y9iCentSeBNH0bzpJ9bnItonTzI4ZAJ2/ecNEDw/HUcY961fE/jCFVez02zisLaVU823hbMcrrn946no3J4HANXXrycuSmtRYen7OPPNnFa9Yw6Zei1hvIrs7VdpYmO0blB2EED5lJINUvMbI52r9aW7ma4naVl5JzxUWO5r0aSfL7x5tVrmfLsWjesD8q9u5q1pcNxfXflrc28JMbODM+1TtUtj6nGB7kVm7V65oDYO0ZNW0+jITtui0J5t/wB/APBrR2QJo7v9sBvBMoWIA8x4OTnp1xWPnHoKevqaGm+pUZJX0NnRtStrK8tri6s4r1Y/vwyu22QZPXBBH4GrCXekqJC8Ms5aNgMzldjEHaRgHoccHriufynqKGkUe9ZzpqT3KVVxVrF27uvOKCOCKIKoXKA/N7n3qIHPXmqnmyE5UcCp451JwFP1rRRSVjNzuy/542QiGJY3RSruCT5hJPJB4HBxx6Vah1K+jRljuGRXYOwUBcsBgHjpxVBNu0PkgHsaQXAL7V6VPInuiudx6mhHvkbcx+Y9TWhaoVqjayxrHl2C49alGpRRkBRuFUokuS3ubtv71aV1/vgfjXLT6rM4CxqF9waiiubl35cn61XIyHUR1cke9uCCPY1HPa/LnHavUvhN8Iz4n8J2uuDWFjknZt8Plgqm1yMEhs5wAencVU+NXgN/BsVrctqVuYpcqq52sxH1rGpGRpCvDqUPhxGypqy8/wCphfH+7cwmuI8YW+fFmsjb01G4HA/6atXffCl2nuNXBZZP+JY8gC85IaI8Yrzv4sajBZ+J/EVojyLdf2jcYK9OZD3qZRfs1YcJx9rc57Ur62tJPLYMSMZI7U3T7yG7JEJbIGTkdK5GR5GJ3uzfU1b0rUZrFmEYXa3XjmqdFqOm41XbkdgiMGytSKzqc9fapvC+k+IPEEUbafZfaNwDBUBZypZ16D3Rv09a2dZ8M6to0qQ6nZzWsxUMVlXBrz51VGXK3qd8YNmOjjIzHViAoHXcvfoR2r2DwP8ADvw3rNnZ6jNqqW9r9lQSNzn7QAfMU57d+K5i08HWt5qt/a2d0kklvMmwu6qJIySC4B7Dj86855lB3N4Ub7MxxpKTadLP5e0qMjivP9evVVjEudvQnvX0v4xutF8Eacw1LTbLV2mtCuIZMrG2ODzyM/0r5U8RXf2q8aXChSSwVRjHNa5bWnWk+ZaE4rkUE4mTdbHkO3dg880wRsDt209W2sCfrXS2OtafDp+o2/8AYtncT3yALLIp3WrbuTHz3Hr616tSo47K558IRk9Wc0IzgHtQ1puG4Zx2q6sIbpyK0bO1Doq4OT0471MqvKrlKlc5sQHJGO9aVnbFoCdvQVem01kbeAdpP61taPpRmspnCn5V9KzqYj3bl06DucjJbf7NAt9sZDDpya6ptJ2jzGX5Qef6VlXVqQSoAPOfxop1+Yc6PKc7cRHcScVTkT5jW1eQMvbNUjbndkjiuuEjjnEolMDiomWr5j68VWdK1TMbGh4Xfy9XspB/BdRt+TCvdvjtH5njVR1D2U6dOv8ArK8F0n93Mj/3XDD86+gPjYu7xtpvOd4kQ/iT/jTn8JVH4mfOFky7tgUHI79amtWH2gHJH41nv94r6Gp7G2nurqO2gUvNIdqJkcn+QptaEJs7TT7mJYlV3HA556VG+t2KymMF2wcZUcVyuozC3WO2gufMygMwC42vnlffHr0rPEzKwOScVkqXNqbOs1oj0e2uIZ1LRuDjr7VKSgBJ6VxdpqkNtbK4mPmkHcNv6VWvddurjdiVgCME55xUexd9CvbxSOj17X4tNIhjjEsxGcE8KKoaf4rMkyR3kSRI3Bde1cvLPuk812Mje4qDqc9a3VFWMHiJX0Oyn1u+WaQQSxOgPDbM5FRN4i1NfveUB/1zqlBby29rD5y48yMSLz1U9DUV1MqxlTgn+VZWinaxs3Ll5rmi3ie+24/cYPX5P/r1h3TSSKrCQ4U8L6Z9KRWilbaylM9KJRwPL+YAYarSinoc05uW7I5bqeaaQSHJekt8r8x5PTmo0UmcY/M0pVhlcZOe3eqMjWsdQuLi3OjwJBH5zBd5X5mJPSvX/AMmg+E9S1rVLzTzfyWcsVojxYYRS7cM24juytgV43ptkL6YwW91a2kqKZEknYqZG4GwHpnuM4781JpHiW/tLFtJ+0MtnJeLdSBR8xkClQSepwCePeuDF4eVaLjFnp4OvGi1Ka9D7K1zUbLT7rbqerQaTFqGmw3Vk7/OEkP8OR97JBBrl/s8393Qf/BkK4LwoPD/AIo0O11DW9ZvEsfDlsq6lCqBh5TsSoRc5wCQCfVuCMVk4+Gv/Q8ax/4Kn/8Ai6+ehg+W8dfuPceI0TbOFgvrpEKNK23GAKkutQmuZTNcvLNLgKXc54AAA/AACtyfwfqUd9d2ssDwz2+P3T4V2ywXofrn6VN4w8GzeHZbWP7daX/n26zbrZ92zd/C3ow9K+lhiaEmrM8eVCslqc2t8fsrwi2hJZgwkIO9cAjAPTHPPHYVc0fSb7U4WktYzIBMkPHJ3vu2jHvtNUvJx613Hwn1DVrPW0sdLmRftrrGY5fuF/4GxkfMp5B7GtK1Rxg5RMqdNOVpGN4s8Ja74Zu0tNYsJrOYxq+2QYyD6HvXPynDhQa93+KnhbxHqmhP4s1fUIJYonSBI5ZczRJgdfb/ABzXhk8eJTj161nhMR7WOu5WIoqD0JYUOOeTUMobdirlspxkMCQOB61Pp2l3Gpfajbxs8kEYkZQOcFlX/wBmrd1FHVmaptrQyxnGO9NOc966/wAY+BdY8K2Wn3WqG18u+j8yHyp1c49wOR/jms/QvD66lcrHJqdjYxmBpRLcy7U3AE7CezHHA96ca8XHmWxLpSvYztJsrnUJpIbZS7pE8xUAklUGW6A9hXR654M13RdF0/VNRsnt7S/QvbyEj5wMfl16Gs/QftNpO99ZEiS1KsSoJwGO3kdwc4Oeua6j4n3niWI6da69BPAJLUTpE/CZZmJZR0APHT6VlOpJ1FGOxvGlFU3JnDyMyjazZHaod3IwaST5jxQo5rsitDhm7koZj1apVJqJRipkUt2qzMkRuc1oWEJkYe9QW0G4jINa9lH5f3aE0KR6N8OfFGreF4ZF0++mgjkIMkan5WI6Eisv4ieJtR1xy15M06DkK/IBrS+Fvh1fFeqTac12LeRIt8Y3KC5zyBuIzxzxXaeMfg3caboAuv7St5nOAVXOQT2FKVrErc5b4H3C22vyTKxXbps7Dn0RW/8AZa8w+OCA/E3X8DrfzH/x9q9n8CeF77Sg13cQNGDp15GM9z5D/wCFeV/GCwY+O9Xnk+XzLl2x3OT/APXqW1YtfEeYNGc9KTbitKeHbnbkfWqrx/jSZoj0f4O/EW68JiS1NwyxhlkiZ3O1VG4tGAO5JBHbI56mtL4wfESXxV4gN5YTTxwKqoomIZkOOcYHTOT+NeSxExvlefwrWguL28sl063sUl2OZS8cGZTxjlhzj2rzp4SKnzs7oYh8tra9zQtPEWtWqP5eqSoTkYB9Rj+tRweINYhvPMg1a6R1UgSRuRkEcjjsapSaZrS2zyvp92sKAszmIgKPUmkXQdf2B49PuQGUMCeMg8g81XsaT1sgliKiWrFvr7Urpm8yS6kVsFgdx7UzT9J1K6kWL+zruZ7ggwARMWbGeF9c81Xnj1eJpEcyggfOBIOg/Gmxa5q0Rg2385WA5iVnJVfoD0rWNOMVaKMXVlN3vcd4guIrzVP9F0tdOKIsT20ZZvnUYY885JBJFVIWBINRGWaaczO5Lkli2ecnvVmCI8e9TJKK0NIu7uzQs1EjALwa6nR7JJEjDjac8EcgmuZsoZVkG0D8673wkCzRrcKhGcZzXmYqVkehQj5GxH4V+1wBlUMr4DEdAfWuh8HeDLgWuoQTREOoCgY9xivSfhh4djuZYXVo5IJP9bGOQRXrMHh/TYFk8qAKXXbnr9K82lh8Xiov2XwmtfG0cM0pL3j5J8WeH/sYW1WPcU5bA6t6VxMuiyq7PONvYL3r6l8YeHLVXa3t87skk7csx+vavJtW0e3F+YNwyP4VX+dZYXETT5GtUbyUKkOddTxS9scSEbcDNZV9aeQ20jnrXp+qaLs3SspWNe+K5S+08TbiiszL04619BQqXR5NWKW5x8VuzK3FU5Ldt3Ars9L0eSZZ8owCrVO605bVQ8ifM2doP0rtjI4ZnMRDaSBXufxZ1CO91/SZ4Y5g67WYOm37wQjr614skXmNJhMZ/hFe/fFS2ie18NzSSgK0VvlgegMUZq5ysrFUl7x8x3q+XeTptxtkZcfQ1V+nFavidI4fEGoxwsWjW6kCsepG44NZb9OK1Wxzu9yI+tMNPYcU0jjiqIZGV5pRwrUrDgEUv8J9aZJE3UfSkUfNSnk0qjmgaOq1aT/iXaWy8/6Eg/JiP6ViTMpkOfTkVtam2ND0iTn/AI9SD/38euelkDGueC3OmrLRD2kQyLnggcUK+5dq8H3NV/lJwM59acVAOQ1acqOVDHPzHB/KpUYbWPQAYqB2wc9Ka7MBkdDTsDZNIV2cNnHNQW0fmzbd6JwclzgUrFfI68mowQAMYz3osI7a28X/ANneHJ9BtYbZ4bqF4pJtmHAZ0Ykn+LiMYB6ZOKrf8JJp/wD0Dl/76f8A+KrllRmQlRnHOMVa2XP95KxVKEW9Dp9tUZ7Jq2tX954s1C8toYjdvJNmZlY9M5YDpnA/WuVvv7TS4JuvMDMA3z9SMcfpXqRvPBESiaHS9SlnwwZnuwoOck8Be+cfgK5zWLPS9T1lbiFZLW2YIHjD+Y0YAG7Bbr7dK8ahJQdlHQ+grWmviPPpXl3lW4xViynmQjY3ynuK2rjw+73Emy6TZuOCy8kZ4zjvWhH4d/ezSrJGgY5CpH8q+w5r0pVFynmKDvub2my6pqVhdz6rqzytNaMpDvknAULn3woFedanayLOTuH3ugNd1aaDJFw16fnVk+70BGPWk/4RWyCJNJdNIQT8pZef1yK4cPP2E22zpqw9okedjzo5dvKnvXU+DY5m1eG4+0CDyju8zjIP0PWtm60zRluZd20M0Xlt398j3460QWOlWgRl84uflOG6f/XrrqVXUg0kZU6apzvcm8VQMvhu6jkmadkuojGWHIXbJkD05xXnbSSKSpZgAemeM16LdQ2ktiyCZnUjO1s9umfzNZDabp+/IhjbJHJFVgoOnDlkTinzu8TmNL1G7sLnz7d8NjDK3KsOuCO/PNWNR1S/1Ixm+upZzEgjjMjFtqjsM9B7V0jWFkkrKLWIYJH3RUiWluEQ/Z4xkH+Ac8mu1cqd7HJ79uW+hxyA5qZUz2NdnBaqySlbYHlcYjqxb2UhkTFqcc/wU/aJE+zZxkcLHtV2C2Y4+VvyrrobG42/LbSZ/wB2rgsLoS/8e0nbt7Ue1QeyZytvbSf882/KtG2tJG6Rv/3zXTw6XdlEPksOvBrQt9LulU/udufehVQ9kVPCsdxp95HdQNNFOhyroSpU+xFe2fDXxYkepStrcs0iXMYjMkrFiCPavLrOyu0K/uiDn1rVsILqJhIV6VfOjJ0X2PevEWqaNPYta2xt5LgwSGEMmAPkOfpXzT8UdEmvL/XtU8uDba3yREbSWfzFJDZ6YGz9a7rS5rmTV7ZnJ+44PPrGwrnvEhe+bxFHCG2vc2jsrH+Ly26Y+tRKStcUYNSseWeKNAsF0bQ7y0iMU1zbyfalByDIkrLkZ6ZXb7cVy8+j/vMDcRx6V6jrujznw7pHy8q1wpAPT5lP9a5ubR7pm3BR+Nc7qpdTsjRujhH0ucOdqEjPHSu/+Hnh7UdMnl1S6iWG3ez3KzOvKs6gHGfwqlJo10vJUZ+lb9vN4dsfD0kC+G7o6wUwLz7b8gOeuzZ6e9ZyqxatcuNGUXdIk16+gvLCfS4ZAJJR5YZlUJyD3HSqsVxZWIfT7lrZnxGjN99dwQA8r2z6VhW2rWsd+jalp8lxabv30Uc2xnGeQGIOPriustte+Hd+Iobjw/qdjEkAjGL1MHAYKSRHkn5jk9cc84qIWUbGFTDyn8Tuee+IpB9rkjtIYEyhBKqRnPXqTXJtZTD/AJZt7V65qkfhG91FptI8M65NEImR1WbcpkPRhhchR2B68Z71gal4bu7t2ksNC1eEbtqwfZncBccMXPUk9sVftC6dBQWhwCwsuNwwauWyNx0/Ouin8EeJpJMW3h/VXX1e3YGrdn8P/GDY/wCKevF+qgfzNTOaaNYKzKGnQq0it8p9Rmu78MWUZdCxiAyM7iapaX8P/FyHc2jPHx/E6D+tdfonhDxPblWks0jx3MqZ/DmvLxEXLY9CjOHc91+EUcMKokfl/wCrJHByRx2r0zqK8c+G8l9pt5G13CscSxlGbeHYnHHSvQbLVvJhx/rW3HOW966MvxEMPS5Z6bnn4+jKrV5o66FnxBp/2i3Yxr854zxkVwj+CXbVoZ0hdg5O8lRgHBrvZtUgmUR7Thhzg4wav211byxFkkHyjnnpR9Uw9es5wlZGdPEVqEOWx80fEPw3fLqDWNpbyGK35nlPCBj71z/hrw7BqmqxabaxGS9Y/LgfK3rXvPxYnm+wCS1tbS7g4ypzuGe+B1rg/At9YaXLda7LZWsElnJF8+0khWLKcfpW9KjaXLfQVSq5wu1qT6R8GbiG+uZJo1SGWH7uR8rdxXknjrwPeQay093D9ks1YpErj53A4yFr60svGWiXWjnVFmaOEDJDjDY+leMfGXUrq+1TztP1GOeBiCIjGoZR7HHzCu5winocSk2z5fvbdbeV44Yyo9e5r1b4oTPJ4Q8PzZOPstq3T/pgtec6xOWupPNmccnoor0Dx/L53w70KQHI+yW2Cf8Arlj+lD+FnVBNSR4R4whK+JtSXaQPtDY/E1iMvNdX4viik1+7lMx3OytjHTKg1ivYrvx9pGfQrVxmrGbgzMK0x1O2r8lkwbHmDPUcdabNYzBQV2v9KrmRnysodFzxSDv7g1ZNlL5XnZQLnHXmqxyOe1O5D0GECkx8uaco3Gk6DHancVzTmvmksLa27RRlfzYn+tZxGB65NLvJXjrSIcZBBP41KVhuTe4z5d3oaY2ce1OkwrcZ+tNOWG7tTJGnPGATRIwOO3agbs54pCODxgUxA2MD+VNcbV6c5pG+7mmk5NOwMu29ykEW5fMEp4yDwV9MVf8A7eH92X/voVlwTx4McsalWwC+PmUA9ver/wBq0j/n3P8A37H+NZSirm0ajS3PdLbwfq0kJUtEp3Z6k/0rRs/A1/uG+6ROo4XPUVs3PjHwzYgmbVYnI/hiBc5/Csi4+LGhxkizsby4922oP6muC9Vnpe4i7B8PZSCXvz9doH9a0I/h+uSGv5dpxkDFcZe/GHVWJSx0q0h/2pGZz/SsW6+JnjC8+VNQjgB6iKJV/Xk0/ZVXuL2kEeuW3gSxRFElzMSrE53dc0TeD/DluD9ovNg775tv9a8PufE3iC8Y/adWvZPbzmx+VZckkkkrMzu5J5LEk5/GqVCXVi9suiPc7ix+H1s3+kapaFlHP7/d/LNULjWfhrar5ZnWXnICwM2f0rx9FPfOKdPA0kSkKc5q1QV9ZMXteyPUT4y8A25/cabcy8YyLdRn8zUL/EDwwg22/h2Vv95lH8s15l9lkUA7SR61atYRn5lyav6vAn2k2egN4+gkOYvDcAH+3N/gtRSeO592F0SwUdgWY1ysUZA6VdjtzKmGXn6U/ZwXQd5G8PGupN9zT9PUHrhG/wAaenjDVen2eyX/ALY//XrFhtGUgFavx2gZQNvPrT5YdiXKZoxeKNaY422q/wDbGrEHibWM4PkD/tlVK3s2U9Kvx2IYj5c01GHYXNPuXYfEOqHHMP8A37q7Fr2pY5EP/fFVYLHphf0rRh0/Kj5TQlDsF59yxb63fH70URP0xVz+2rhJArQRN64Y1DDpz9lNWY9LkyjGNiB1xzQ+UpKZoaDqhm1e0ja1ZN8m3cH4GQR6VRMyQnxDNMjlC1iwC4zzGa7fwx/ZcNi9rLZyvdXFxE8cgAwhDZ5/M1z0mjzXcuqWsURd5EsiFUZziM0nKPIZyjL2hhzTQ3+kaXbxJIHlvJYkyo+8fLxnn3rN1yxXStVuNLvJFjubd9kigEgHGeuPeu5svAupSafbxlo7ZopJJAXfBGQmCMZPUVP/AMK5utQuXuJ7ie7nc5eQKTk49Wrinyyeh105TjueUTPbt92aM+nNY+rbUjLq46Hoa93t/gxJMN0myP2Zsn9K5fx/8LRpdg7x3MfnAH5MYAHPc9TWclyK8jWnP2kuWL1PALwb3LDPSoYdyyL8xwOlbWoWRttysCWHasfkzgY4BrRS0Jeh7r8BplPha6Qhz/prfdH+wvWvQ5NvZZfxxXnv7P3Hh7UVA6XSn80/+tXo7gUHO92mVYi7pMfLAMciqBu6gjJP60N5wxiOMfVjVm3VRHd9c74z+n/1qRgPSnJGUd2ir/pGf+WQ9MA0AXH/AD0T/vj/AOvU56UlZNG8Wh8LXC/8tgMeiVet7iWO3fdOSx6cCs4v2oZztIrnqQOqnOxpG+Z7eVfOfeGTGB0HNXoNQkih8tZnI2ndz1OK5iJiGuTjJCRn6cmpEuMEru6g96aXKkJPnlJMh8Vak0eiOGlYsjDaSfeuGjvftWl66rNgmGKQn12zL/8AFVu+L2D6VMAwPII5965W2CLFqEeFzNZsMfRkP9K0p1uWSQp0OaNzP1DxNdf2dcWqyER7Nox6Vza67cTGGF5G3RuNpP1q1Ov7mXCAg8HjvUPh7QW1rW1s4HWOQxvIhbgFlGcH0zitvr0YxuQ8v1OO1Z1udQmEi5IYjIHPWu68WIrfC7RCG+7Zw/oWFc7q+kz2+oyLJbyxyNK2VK9MtXSeJc/8K2sI2yNsAXkc8StXRTqqcdDGVF05o8c8TRs2qF8feijOf+Agf0rMWNi2WJB9MV1N/Cksq7slvIWsu5t0aHfFn8D0qvadDP2dzMlaNfmZX2hSPvc02O4QWYZhJlMsORjBpl5Dm3+9jJ4J9azNxRvLk552nnjFax1MJXiyO6uiy7EY7cnr9c1VV/lKkZ4p8ibS+COP5VCykDcQcVskc7HBtpzmgNkmmMPlFS2m0kjbk4pskd90DjnFIcn/AOtTtjynev3QOSaW36Oxzu4AxUgRMT0wPamD7p61NPGWcYbioM4cgfl60xjuAnuaCxEQU4pD0OPXpTGJOPSmIQLnORz2qM5ByetSDI6c01hmgQ0d/em7fel6U7b70Ad6kBazd2Vhhxj070yOIqGyCCDXT3MCroSSYAO4OBjqcsP0P86zEtz9kaTHzFxyRXOqmh6cadynBGGJzTTEVAPvir8Nud/Qn6VI1s3Ug9c0uc0VFlKBGzwuas28DGT7pxirdvaMxxg1p2unT4UJExx97iplVSNYYaT2RmLDiQ8Ywam8pjjArftvD99PJuW3bBzzjuK6T/hXWvoIQ9k586NZEKfNlT06VzyxdOO7OiOBm+hwSwMRjmrEFnyG9+lem2Hwn8STbcaXdDIB+ZMfzrp9L+DGsEf6QkEQ/wCmkwz+S5rN4+mtmH1RR+KSXzR4zb2pIPy1pW1k7dFOSK960v4MLFte5uIyvcRxs/8APFb9n8K9DtmVpprlyRx8qoMfrUvGromQ1QjvM+d7bS5nIAjP5VqW2hXBP+pb8q+jLPwh4RsZ/LuLcM2ON8pb+QrRh03w/DKTZ6L53piI4/Wj622k7GcnS6Js+d7Lw1dyH5bdj+Fblt4Ov2dFELHcAc445r3qGC7U77XSbWDjAaQjOKcwvpV8uW7tLf18qPJq1Vm0Z89Pt+P+R5Rpfw51SVQzRLEP9tgK6XTfh3H5JjuriNJM5Upz+Brsl01sj/Srmc+wwKv2dgYs4RVycksxY0uSvUauRLExp/A193+Zz1l4E0aFB5ylm9d3Bq/F4R02LcIUVVZdpBycit9YcfxfkKlCqBwK6qeEX2jjli6v8xzn/CL6ZbqG2tkHK7V79qzPDvh+FdSmlmgDq8aAg9towK7c471TtZIRdSwqw3AA/QVpLDxi0lsVHEzcZJ6jobK3jwEgjUAYAxT5YWbASUxjHIUCnSXEUYOXXIBOMiuZ1fxdb2yHY8ecHHzVVSdKkrMxhCpN6HTRRqq7SxcjqSa5nx3rljoelzXElrayPtwvmrkZ9DXmHibx3qEbvNa3kkUhyflbFeT+JfFep3ls9pc3UkkHmeZtLZG7pn9a55YnmjaKsdMMOou7dznfFt41zqU85iijLsW2r0Gea5gNlwxAyT2q7q07SOc8Gsgkh1553c1go6HXznuv7Pru2m6qnyYE0Zx/wE16c7Nz8kX5H/GvKv2dpNyaxH7Qt/6GK9XdaDGfxaEESzEXv7xVyseML05P51GyyN/y2b8FFWYl+S59fLB/nTGX8K0lsjGHxMqNBJ/z8S/mP8Kabbjmec/8Dq0SoP3h+dRSTRDrIgHuwrJmqZWNsmDmSY/9tD/jUTW0OOQ5Oe7k/wBamku7YdbiIf8AAhVeW9tAM/aY/wA6ho1jNiRqqvdwqCFe2UHnrh801ba3UkiFPyos7i2mu7grMrbbRnbB6AMOf1qBtTs+R52foCaLaERm+dkOt2gk02Zbe2DykDConJ5FcxHpupfaVDafcL5sE0YyncoSB+grutBvLa41a2iVnJZ8fdI7Vt61DDDLZM0xGblV5f1Vh/WvFxtepSrxUFdHr4ZxlTakeLXPh3WijgafKOS3UD+taHgjRtU07xZa3lza+XEGYFi44ypA6fWu81i6sLfDteblZWAXzO4qGc2nmQ3KzsjRNuAZuCeOvr1ry/rleUWpR0PWVOlvfUxr/RZdUluoBJBFOu5YHMfP3icH2zkeoxXAeNRMvg+GO5jMUqxOrIf9mVv6V6Nqd6G1eL7Oy4JLSbCR0GcZH5Vw3xGkWbRJO+0SxjHYhunNfV5c/dS8j53Fr3/meWG3kl+zzQlf9WUO76muWsZ7r+0LizljCksWYY+6f8K7jSdvlRLMu5fmHTpg9f1rnPGEkd/dCGzt/st1ENzOG4ljxwc/0rpjN+0cWtDOVP8AdqSZji3W+jmBnih2naobqT/+usO7tZofMjk++G59/epbiSaMyI4yqsCzEYPt9ainuM24VpNzDg89+3867oJo8+o0zObO7HehiccnOafK+V6Dd6ioRuPzGtjmY4rz+tLDJscnr2pqt1pFU59qCCyJD9nOM9aS33bskZBHFQBjnHapopPmVfwpWGwmLFt2SagYMpBYCrEyujY/OqpyaEIlDoQwOQcUiMhySoxioCpyOhp8ibAOevSmO45v9moW3Fj3pwbaQOppM9TnmgQ3FGW9KcMtRtoA+jJtKlm02OFbcuWjZVCoclsqf6Vb0v4f65c2ohi0O8Z953M8RUDhcHn8a+i7FvDOko8UlpdhhJhUd1XjJ7LjHSupsNT0d2DW9rE7cbQI2lf9RxXyUcbUmuiPrJJUFdU3Jdz5o034M+JZGLfZoYFGfvygnH0GTU2mfDAPMj3V8Fg3srBYtzAKxB6kDPFfT/23Vbi3fyrdIYyp2hgFP5Z615naxt5ZyjFjNL0x/wA9Gr1MOudayv8AgclfGy5eZRSt2/UzPDPws0HUI92mLdSuI1dZJ2SMDIyDgAk/Sus0/wCFttbXLXNzd2ySspDiNSQxOOTk07wxqGmaPYxT3l1LHC0KKpUcnjgY/Crcnj7w3HJmGxubo9mc4GfxJrGpQp9Wzpjisa1+528kvzNvSfD2haaQFdJG7kRpk/pmt5Z7aFAsccmwdAw2j9a4G4+I+IW/s/SYoyM4DH+grzzxv4g1jWnFzcuY/LXCqq7QvNOnTpQVqa/r5nFPDVakubESsvW7+5Hv0km75kjtYR3aWQH+VR3VzFFAJLnVII0I6RqOfp1rwKBrjaiyCdlKKfzGfWtKxnkXVdNXbOqGcBlZvvfrWyg9lH+vlYylRoR2nf5f53PX/wC1tDYYnvrhlxkb2YA/gKc2uaZEvl2MBkOOMLwf61z3hnw6t/EsjR7EU8ljkk12NhoNnbEMFywrWFGrLTT1sYzlh49/S5VtLq+mG5bSPnuV6Vb+yX04HmTeWP7q8VqqoAwBilrrjhIpWbucsq+vuqxQi0+NcbndvxNWUtoU+7GB+FTcUma3jTjHZGTnJ9RRxRSbqaFbO4t+FXcgfQaKDTA5vxlqk2nRqUbCsp/OuAvvEcqzIyzEM0IJrY+M15JbvaxhsIYi345xXkeq3sguLUbxg2qnr7mvPrfE7ndR0ijob/xNcHzFMzHg45rlNY115cKXOQeDmsq+uWJb5j+dYd7cMxC7j1/pWXLc6OYm1nVWmPJP1zXMXtwzKSTnJwKddXDeay5OP5VQnZvLOckZz9KzsO5UvVImOSc+9VpeD0Ge+KLyYrnzCT71AZAUJDbueRV8rsRzHtH7ObH7dqqqxBEEZ+uGPX869gm8xjkytj0AH+FeLfs5z/8AE+1CEc5swcfRx/jXtUrKo+ZlH1NHKZOWpHbw5e73M7b7fYctxjdnj06Cq7WcR67z9XNW7OSFp5lWWMkwMcBgelQNd2i9Zo+nZqGvdRmpPmZXextscxA/Umo2sLQD/UIfqKna+sugk3H2BP8ASoWvrfniQ/SJj/SoZabIms7UdLeIf8AFRPBAp+WGMf8AARUj3sRztinP/bJv61Wlu/S2uD/wD/69S0UmyWzjj+3OAoBa2kHC9QMHn2qMKo6KB9Kis55H1KMLbzLmGUcgDt9aYbmbAxYzEe7KP607aEpvmZp6SIzqVusmdhkAbB7Vc8aWNjb2dpcxtLuF9ANpfqC+0/oTWLZTTNeQ77cxoHG5vNHAz1qr8Tb+C10r5nnWa2ubeV0eXjHmqCPyJ5rysbJRqRPXwUZTi7GZ4v0W0htGmjvDIqmTYOp78fUjOPpVy4k01NHHmq+RsImZgylvTjn+Hj61594lka50OVrW6nZ4N8mwt92MHPLDoeMj1BrB1LxJ9nukgtDcgbt9uZCcJjIB56nPesPZ+0Wh18rg9Tt9S1S1t/EzGKaZ1UiGMpx5rbTlTg5HXg981keNL6C58OrMrFmljkYlRnbwoKn3BBBrmbyO6nvdkN9Z/azqCYaSXDM/pjpjJ5NbmrQwt4X8m2kUlbiXzBjJU4GR78V6mX2hK3kcuLpvl5jh9LnP9mzSP8iRA8t1JyOBUPiRW0myi1KS2eKO4QmPcoZXIOMH06dDV/w0umjS76bUxEY4MMnnLuUEkDJFZvjG8029ijvrO+S2eC0MZtPLWUFWPzFcDAyGJ55GOvpTd8RboPkSoN6XPMLqeaQMGHyE5C44H0quHxxtFd8mieG5LJnudYME4jMjRhB8x2hlwT6g46dRXEapDHBdNHFKsgH8Q6V69KrGT5UeDVpziuZ9Sm55pvQ5px28HvTCa2OdjuaceBmmdxUg9KBCxIzkr29acYMSAq28KRmmbirZFIHOTtJpWAssfMJZmIA6YqCWMswCNg+9PiY7Qp4HtTeSWJpICHbztzk00/ianxH3PzCm7FJ3ZP0FUBD3pGHPTmpGGD0qMdevFAWFLUbvcVJwWHpT9sftSuOx9zJ4n01HmCWbyncrRtgDIAJBycnvUn/Cd6tGW+zxRruwDvy4PfoTjPI7V55psjEsFzu2bfx6fpzXoPhDwVrWrmKSOyfygfmkkO1QfTnrXyscCm9rn0M8ylN3kkMfxV4mvVRDqUhUsAyRZUAd84AFdNawySpJsmmjAuJAdsYOcnPce9dZpfw3SOJftFxGrdwi55+taVp4UkilmG5QplZlOeuQP8K9rDUJU1qjgxuLVe1radkcNdaRNqWjWsC7mfePlC44GRnitLTPANxIg82IjA4LHpXoWgaV/ZsZVgpPOD7ZJrVDD8a6Pqyk+aRzxxU4R5Y7HFWfgW3QDzGUfTmsT4geCra30hri3kyOd4Ir1Dn0rK8T6TJrGnm0EwiU9cjNVKhFRdkSsROUlzM8Pv7eOJ41F0UAhj4BA/gFLYKq6rpjG4aRTcIRuOf4iP6V6g3gbTzEPtN025Y1TKAdlA7/AErkpNC03+24LG31VvNtpTJEnk8PtO7G7PXqKx5eXcFLzO/8Czxyae6RuW2N3NdHnHcVzHh3TJ9NZv8ATd6SDO0JjH61sNJGvLEk+5raNaysROF2Xt49c/Shm46gGs2S+jX7qk1DHePIeUYLSeJsCoSZrANjO6hVbqWqtFcb8Lg1aRcAZrSnKM9iJRcdGPooorcgKDRSN0oA8n+PcnlyadjAPlt/MV4rq1yRe2OMH/R/6mvW/j5crcanY2kSvJJFExdVGepGP5V4jrXnJe6bvjkU+VjLDGeTXBJqUmzsp3UUPu5GYHpWJdyMJQD/AHh/I1pXG7GdxxWXdKWcdc7h0HPes4luTMS7ciR+CRk4NZk1xjK7h71palEyOVZiUbPHp71hXalVfj5sAcjg1KSBzKmpOWdRuzzVW1mKTfe569eCaScbgG3HOcGqqv8AKScDBxknmt0tDBy1PaP2bd0/jG7TyzJ5ti2FAzyGU175JAsbFXhCkdQVwRXzP8BfG2neE/GEeo300UEQt5Iw8gYqCcYzjn1r1/V/jR4IuLqS5m1qDfIQWCQykZx2+T2qJRfQOp3VmEW7yqKP3Tjp24qNdu0YUdK5rwP460DxVrn2HRrkzukDyP8AunT5eB/EAOpFZSfEjSZpbmC3ivHa2do5CtmSu5TggEsM81nUahFc2hpRpzqTcYq53JqJuteT6h8cPD9rcvbSQaksqNtZfsijB/GSqTfHHSmkMcdnqjEgkfu4h/U0uRtXLcXHRnsD96rSjqa8oX4xW8xxHZX/ADzzLEox+Cmsu/8AjPbx5H9n3e4HDBrtQP0SpUW3YXMj2a0/5CUHvvH/AI6aQknIrzb4YfEOPxP4vtLEW0sWA8mTOX3cEeg9a4PxV8YNW03xDqGmxaZbyLa3UkId7mXLBWIycEDtVqlJuxlJrmPeNRmaC0mkWMvtjZiAfQGvDvF3jrxB4g8LLqE4ihsPNjhYjG+bkHGP7ox+uOlc1e/GbxBNG8aafp8e5Su4mV8ZHXBfFcXp+pR/YLuG4MhldU8j+6pDAk/kKmeB52pS3R2YfGeyjKPc7TxHeak7x3a30tysiPHsErfOm05PXp8pH4fSuYa9vv3QiupTIsROHJGE6jH60/XWjSwtPs0m1JADJl8kE85A9M5rDEihEZywbBwc9fQj6VtSw6S2JrYtylobOkSakt7HqC2st2qEfKsZYH64HHrXqfgZ5p/AkouonjkjvGUlhgsdi9fyrxG01S/s3Is766twxyfKmZc/XBr1f4e6/wCIv+EXDQ61egTXjRvG8pdCQmQeeQa3cFHWxlTqyk+W5yHiqd00KYKxwbhQcHsQf8K5RL4tCVl2khNqkdc+/r6V2ni2QzaXfSXq+aRNGW24U5yRngVwFylrtDW80u7P3JFGR+I6/lRSScSMRJqoyeCTczmSVEDgL8wPFUmY/wARzSMTk03mtrHO3pYDyeOlMIIPNTIB97I9qP4tzCmiCHk1LGrYJ7U1Rht3OO1Oc5+VelACZ5zTlYKTjvTAKcAFFAwL7TxQGLnnmgAPgZoh+WQrSAYVx/WnKCfmXj1q01rOIvtDKDHt3Zz05wM/lTBCxGFxgcnB7VPMu47MqyH5sjrUlqsZc+YueOoHSnrbrvPmSDA9PWpp7lVtVhiUKuPmOBkn61MpX0RSiLHDbSMkkjMkbEhgo5GKl+z6P/0+fkKq2smTxzkbeTipPs9z/cqLS7lLl7H23fWGgeFfEtpbrJHd2zPmaX7SJCUOPlZI/u9CcZ5z7V6t4e8deF7bRo8z28D4JaNW3EnPPAyffnmvmSbUGvdtwZnklkwzu+FOQoyMDsMY/DpU2m65fabOk9rIsTDJQ7ASOMdxXPCvyt8q0NHHTU+rbfxlbXjItjZ3E29iu9x5aD3ya2LG9+0zOvnwMVxkQtvwfQmvkux1a4SeK5mmMrA8CQllwT6fhXovhDxhq9vp6xpcYMt0IRsjUcbc4AA5OSa1jiNdRezi1oe+7V+8xJ+pphuIV+UMCfQVgabNPdW0cksrNkbvm44+lXP3i9M89AABn9ap4m+yD2KW7NBrk4+Vcf7xqN5HYHdIR9OKyr69hty3nX1na8feeUZ/U1zt/wCLvDFmFjufEkcjnnbCjSsfptqZTm9xKEUxvjvxj/YcRsbRC99Pu2P2jXOM+568V5ra6hN5ltI5/eGUtv8A4s7vWug8Q+L7ZLppNE8Pq1znb9t1JNzLzn5Y+v54+lctLuuZ/OuJEMxlaRzDHsBLY6DsMg8e5rnliIU37zOLFUqk9Yy+R63Y+JZbyCTfCFeKVomCng4PWri31y2P3WPQ5rjfDU91NLKtrbqI5JC+XJzknpxXZwwwRxj7VIrS4+6nA/H/AOtTUlLVHo0lLkXNuS28s8z/AHflzycdKvKpbGOgGAAeBVeExthV2qB0GOKvp5SAZYE+mKn3pG3wklsrJhyPpV6FpH5IUL7VHbBWTcxBP8qsIynha7qMGknc46srsdRRRXSYhUUzMFOFqQnFZXiTUPsGk3FwJAhVDtYjOD2rOrKyKgrs8f8AGds+uT6lqMlwYFsVkkJA++dwCr7ZxXjV29xdX1hDJcSuDKEALkhc46Dt1r2vx3qVhpfg0xC2meXVgUR2IAADg7iPqP1rw17hrbVrCRsN5dwj/qtcEvhbR1SdjqpvCd1IPkkce7YAqjd+HpdL1TT4zfqk825gwwTEVBx145rpbrxLdvEwt7bv1wMc9q4vxS+pPPDJcbg7lmTPA7ZAryKNerKXK5GHtHIwvG2nw2smY7jzZAu4ncfmBPP65/CuMuC7KFblsDjqa39Tm+0K7TsE2/KrEdPpWV/Z83mO4bapYsd3cD0/wr0KN0veY1cw7lZPmVYgxDdBVC5jb5UVVXjp711clkBt+dUbAbIx3zUFxpcZUNMQxJydvy7vwreNVIOU4+VZN+B64J7VG8Zw38X4V10tjbqrfIMg46daz7i1jUEjBP8As1qqiYcjPQ/2XZGh+IKqR/rLGRcemCp/pXG634kv9E8ba3bxTPti1KYBNx2keY3GP89a7P8AZ3Ah+IVmehkglXnuNv8A9avP/ipAYfiN4g2qONQmOT3yxpTpwqq0ldGmHrToT5oOzJfFPiUapbJbabZwruXM7/Z1DE+x61zdvM1uGDRKZTnk9QMc1Zsbu3hKsIWzk72HQcVX1OadnaSGJVjYYLHH1qKNONJckVob4nEyry5pvUadQ2REBSp9Ccg1R1GdpJN24EHmmusixqJAeeQM1GVchmC4Udc+ldKUb3OPU9R/ZwnEfxL01WBIaOQYH0rivihGIviH4hXGP+JhN/6Ea6L4AzeX8TNHOcZd1P8A3yaw/jKCnxQ8RLz/AMfjH8wD/WhL3xM5FqQsRim7qbu9K2QrkrTOyBT0Ax+FNLseM9Kb39KXPBosFwX7wr1T4ayf8UmNo5j1ZefTdHivLF616T8N5MeE74AnKajA35gion8JtQ+NCeNkjbQ7/EQVgQSQeD8wrzSvTfFk8k2narCzZAUnGPQivMiOKzofCaY2zqaDTjNRt7Uppvc10I4yXOAB6UhY7unFNPNOxwOaQXBiFpgPPpQfXmmk5oC5IevFBOetNVueauRNEqfdDFgBk1MpWRSVyqqPjIU8nGcU+GNt4LcA85OcVsQ3MFraugjBYDcnAwWPuevANU11GRogqhEOTwqgcViqkpXsiuRLqSTQOYEj3rzg+X3OelV7g+WpOAmTjA5qWdyCjO6PIVGVHUdgPyqvLGVVS74ORx3xSh5jvZkKSew29+KXchVlCY4zk0jBQT85qEsOecjPTvWqRJNG2FIyBz1p/wBtn/vLRYwxz3CrkAbhuJ4Cj3roP7Jt/wDnxufyP+FJ8q3Gkz67g+D+k6Xbk69410u2lLjkOBgH+HDEZzUMum/CDSgftviy61FwG+W3iJ+7wRwpHU+teeRaFqN0srSWcsGZMFmOWBjGInB9O/vXU6J4W060zKsHmzuE3u6jkquCefU5Y+przHiKUN9zRM07jxJ8N7Eva6T4Z1jVJo9yjzJAMsoHuepIA45PFWrD4najZwIuj+BdLtU42zztuz1weg6hT+lUV0vTbc4lYxnYFwuASFJZfyY5qax0p7g7dPsry85/ghJA+ueBSVfm+GI+Y1f+E78f6knltd29q7L9y1hAC8f3jnkf0qlfzeKL6NXvNTvZcnJDXBIHJPQexx+FX7bw3qiqWmvLLS/VZJfMb/vlMmtOLT440Vftl7qDe0YhTP1OT/Kk4YqT92yFeXQ5jTrSGBQ02JXwM7xnJAxnmtiysb+8mX7Ba+mGROB+NdHp9rfbt0FhbJgcHZvP5tWzAdTVf3txtH90DA/KhYWo/jlcpUurZzdt4V1RstPd2tvg85+dj+A6Vdh0CFWHmeZcsO4Xyx/U1sm7u41+VHkbtgCqv27X2kPkwf8Ajua1hhKad1HUfs4o29Ftvs9v5cVrFED1IJz+daieQnWFSf8AZGa560vNcLBbl/JXnkRlj+QqePVdaRjtt2kHZmXH6Vq6cjZSSOgSViP3dqMDuasRs/GbcH6Vz8Gqa4ThbY/gua0bbUtSIBmT8AKag13Jcm9jdtFZvvIqj0q4qgDgYrDi1a5CcWrN+FSx6pdsfmtiB9K6ISjBbM55UpSehs0jHFV0uGeLJQhvpUEt5Iq/KhJ9cVcq8UjNU5Nlp5GUfdz+Ncd4yvRqW/So3CQxlWuZEXcc5+VB/tE4/MVD4w8Q6lFGunafJHDe3PyxyN/AO7fhWD5C6R4Z1u8jmkv7pYBcuynJZgSGbr1wSfwrFuVT0NowUNzz34tao2o3kMMZEcNoYkRQeAQrBsfiK8y1Wbybq0m6kS7j74I/wrvL6G31SG6upGK7Y1miAP8AFhuPfrXBeIbeS2aISISG/eYHozf/AFqxc1rEUmda3iiTyi1pbKzE5LhOoA4B+lcv4g1PU9QnDzBU8viNweeSM5q9cQTRgLp/h2/3O2GaUiMdM46n86zL2y8SvLGy6KrKp/1SyBmJB5B59q8ShyqpdnNFq5lWtrPKjs1urIeMYIP15qeSymki2wQvtwd5btituxluIYwbyxWKVWDZEgKofT61Yn1R38xeGJU+YWHB4/pmu51Lux1ws0chdxzrHIjLvk42kDGP/rVmsJBErRyZLMcjYflx6HNaXiR5102Y2ytuU5ZgflA9OeaydPa8+zCaR/LOz5QV656/pXQldD5PMbqzPGNkbF920If7pI6H8azL5pYo5BJGuEAGUbjPBx9a05o1lsvJ3BSfv7s5IFR3ehyfZYYvKZZJ1Lu2c5GTx7Z7U3OMV7zM+WR0HwMnI+I2kyclZTIqv2+4ciuc+MCbvinr1oo5a+bbnjkgdfau6+EtnBpvibTIbeSWZGl3BiwManBBwMdc4rM+LlrDJ8RdekCiOcSLtlLYwSo4wOT1o+tRUOZLQXs7SPJlkMTPH8pBO1u4yDV2OWOOyiMkQkkZj94ZPP8AStRdPjdBHeFS2wEvjhfcdOKZc2ka248vYuR8p2ZH/wBbpSliYTsral8ltTCm8wF2gXLtwT6D2pohke22AtHtO5gB1NTg+WWXcCASeOn5U2WX7rCQk4zz3rZX6GbZ0vwfRoPiDo1yenn8gn5uVNVfjnbk/FLXSqklrgYA/wBxatfDOYDxlpJ3An7UoPPr/wDrqx8fN8PxR1cRx7N5jbjoMqP8K0jKXMSzzpLFSqs5YcHcoHI9KpTxPDIY3Xa3cVrh5Nw+cdKg1C1Vh5i8yEbjg8Gtozd9RGYv3qU9aQAq+DxSnrWpIKeea9E+GjZ8PayAeFntmx75avOSRXdfDBFdNXG0FhbxuhI+6RIM/oaU9jWk7TRq+Il+fVY8cmGQ4/DNeYbtw9K9T1TL3V2p6NE/H1U15S6sDggg1jRZtiviQ00YJ6UfzqVUdiqopZj2Arc5CNOG+bpTm9jmprO2W4kKvPHB7yZxn046Vcjs7GAmHVGnhkYZSa3KyKB6kZ+YfQ5oEZbdcUgBJ6VsBtHQG2uLeVipOy8tnI3emUbjH4g/WpG1BhGLW+sIJgo/cysmyVB2wwxuHswNA0ZEdtJJuIyMfnmrK2TRxCW4fy1IyF7tWi2o3i2xsb61hmULiN5oyssQ7bWGCR7HIqJ9S1eBUtbjMsJ+4lzEHGCP4dwyB9DUNN9S012GXFtM1qk/2GZ48keYoO0e3FRRaddXCPPb2jtGFzhASV54OPwNTD+0rbN1axyqh43xE/L9cdPxpC19dMLqMyySp95069evFSoNC5itDazb/wB3GS2cEYyc+gFQXTSiUKUK7eMYwRWlPd3l0pSaR3YYxnlh+PU1WfU7nbskAlXb92Zdx/M8inGPUObWxRO5JF85MgdQeMipZLRn/eWe6WM9gMsvsR/Wrdzdssm1oIJY8cB0B/XrSW0tv5oeCFoJAMnDkj8O4qyeYoefPFFJb7mVJCN6kYzjpVn+2tV/5/7r/v61XjdpqKSR38RZ4huV4zhsdxz7fypfsPh//n61L/v0n+NJ26oakfZUVnDCSLzWrC1A6xlwzj8Bk1PEvhokedq11c44KxgRL+Zz/KvP49Gn+8qsPcnFSJp0innc341zRwNKLuolnpltceHYWBtY7SM/3pP3rf8Aj3H6VeN/YXKhJtVldeybsL+Q4/SvLfsjcCNWA75qeK3uuwIrdUrbFRXc9ZsZNHhYFbkKR6YrZh1Sw4/0wnHfivItM0vVryXy7W3nmfGcRoWIHrV6CzuYiwuGlQqDgDBO4djzxUcsu5pZdD1yHVrILxfuo/2Wxmp4tU01vl+1uT9a8tTVLy3thb2lnArEYaXYWdvxPT8MVTMmruc5dafJIXzPZVl0ZzkXBJPUnAq5ayaSmdtzyeuGxXiaf2t/ek/Ortv/AGrj5pZFH1p8kiNz2dX0cf8ALRfzqVZdLY7VZT+NeSWrX3VpJDj1NTm8v0H7tpKV59C+VW3PW4BYrysmPo1WlNqRw4P4145Hf6qOryVcg1LVydqtIOetNOSIcfM9YJs17qPxprSWox8wGa8++0XVoitPIbi4bJ+SQMij3qv/AGnfNLuZmJz24rH28pbLQuNLzPTBJDs+8MVna5qukaRYSXuo3SQQoMlj/SuSk1y6jtx8rZ9cVxeo+b4s1eSLUpilhYkSNHuxvbnbn2GCfypKUpO1hypKCvcratrV1rutyatHFLHbY8u1RlwwTux9z6dhirOlX19ZW11JAqrOVDQ72ADOP4efUZH1Irdis9JjiHzRs4PPz/LnuK4b4xPa/wDCKTta4SWK7gLbZgdvzjOMe1aSp6bkRnrdmc+veC726k2u2lXDHlGBeDeOuP4k57c4Nc94p0S81CQXOlvaakoA4tp1Zjj/AGDhv0rD8TeHdU1MrewJ9olZAS8PyynH94dHPPXrXnlzda1Y3bI4kVk42uCjcexrkjQi5c19SpKEndH0JLdXUbbJ7B4mz0dSP51WlvLd1AeME/XgV4la/ELxJp5RY729iX0LnH+Br0n4Y/EHQdVvLqPxpqlpb2/2UtDK8CgmTPTKjJ4zx3ry55Fd80WYOm+5PrEVpNnyYwpGTk854qLSbVJmVZfm3HkAdO2f0rFk+IugLdSKum29wm4gMGePIzwcHOKt2fj3wu0oJsbmLn+GdWH6gVcMBiKcbJX+Y4uUTT1fw7byO4W3crtOX3gZHfPselczc6UFuGhjZkXCttxnIIPI9K6weNNBnVm8+7RPuvmFTgdujVWbWPD096LiPVthCBfmtm5x0JxmrVLFR+wa+202OO1LQbqNEJjIAXksPvVm3txd2F5bmIghBhUcZQ/Udq9Cv7nTL5cL4itBn++ki/8AstU5dHs7yExw6rpU/wDvzMpGfqv0qlDES+OmSq/kc38Pp7dvFOmv5bxAXqGPyzxuLHgn05P5UvxruLi2+I+qiOFZYsxSPtfY27auD6kAjpXR6P4N1TSfElq8jaU8cUqOzJexjaAc5xn6034ueB/EXiHxpf6voenw31tJGhEsV3F2HoWyOldkcO3C3KHtLu55DqM11HdlvNZYlTyzGTuK47HHvWbJMDvdnkJ24AzXcXXw58e7T5fh+5ZmABCvGw/Rv85rJu/ht8QGJP8AwiGq8n+GEn+VXToNLVClK5xkTP8AMTwPU02ZQwOGyeoKmuql8AeNsKH8I65gd/sEh/pVJ/A/i2Ekv4Z1pR/tWEox/wCO108r7EtifD+QxeKNMJJz9siP0+YV037RY8r4m3rsxPmQxP16nGP6Vh+HNB1201yyefRtSj23UZy9pIuPmHqK6j9o/Tr9/H0U8djcMrWMRLCJiMhm9vpSUfeFc8oaV92dvFMmM2CqrkEc55qw9vexht1pMCTzmMionNwpH7pxx/EpqrPsC3M4qVcg8+9ISK1RAJeZAVOOwqpcQfvmCDK1opBYjt7WSfcVVsKOSBnBrvvhfaz29zqfmR/K1lxg9fnTiuSs450tsQkKSc5LV3PwuXGs38TSHBsnbHvuSsnOTduhcLJos34H9qOBySvU/wC7Xm2pwO8zyGVSewJ5Ir0vWNkerIyZwyj8OK4CaBlmZyglyTlSelRG6kb4lptGKIyrgMOKuFYcxm0keGQcEMcbT2IapZ4G2hlibaent+NPmti67jEdwHUDr9a35kcliOZnmlC6mrqcf6xEG4+hP97/ADzSxfYrdjHNHHfwOM5RmjdfoT0PsQRULCRVEbFto6KTwKaynHtVmbepcS7s0RrWSxjurbOUZxsmX6Ov8iCPamx6pcRxfZW2z2oJKxTDcE/3T1U/Qiqe3PSh0ZT8y4pXC7LsOq3S232WXZdW+CFjnXeE91PVfwNMh1C8iTy1nYxdo3+dfyPFVMc0vOfagV2SeZIsvmoxjYnqnH8qkaaWRxIzneBww4P5ioGz+tPXNMlslluJ5VHmSFyCMMfvD8etI0zPxKFlH+2M/r1pi+9B68UhXY6Ty2AV4kYduoI/GmxxQKQ0YdSBjaSCPzp2OlJGOaYnJlixNqt2GmjcI+Vk2HOQRg8H65/Ctv8AsGL/AJ/Lb81/xrnsHecU/efepaY1Nn2tHZqx+aCrUenwcf6OPyrpYtLUen5VN9gjXG5upxSdU6jnYdNjZgsdqWY9AozUsdjEshV7X5h/CRjB966yxaW1t5IbRY45HODOMlwPQelJbaSpO4kkk8k1KrJlJFC3kuTZfYosxwd0QBd31x1p0Wlx4/1K10NrpsY7/pV2OxUGmqsQuc3HpcS/8u6flUn2BO0KflXS/ZF9f0pps1x2/Kl7ZC3OaFmnaJR+FPW0UfwDP0rce0+bgCnpbrkfKBU+3Q7GTFYlhxGOfap49JYdYx+VdBbwKFHSrIiU9KFWQO5zQ0r/AKZj8qs2mnmGXcoYHHBUgfzrd8j3pHt+PX6ipnVurAjlbu1kklk3Elt3U4qr9hb8a6i6tVI3rtVvTpms6aHaSdp+ncVi6y2RtFsyryzYWrMuSdvAxXk13d3B17UbKe1kj+baGU43DGVJHcZr2z70fykNjt3rjfGHhUalIl1bMsF0gwGA6qeqn1FTCvZjqK6OTMyxoApkB2EOd/fsfauP8ZJIYZ/tKxNaXC7ZHYk+Q3ZyfQk84rqLq3nsZzBdoY2OcYJKsfbP8qlhtLe4jYSxoRyMFfveoINbc9zntY5jwXqsN2YbQyxfaIoz5ixuWHUAEHv2+lTixtbzRdTa8hiuyTuAkAbb1xj0qxqPg1PNS70Ob+zbhflKBN0Ld/ufUVQ06HW9L0+eDWLdWF0Qiz2/McJGR8/OVB45x7GuecG5JhypnLWHgXRtYvVt8z2zNGzMYpMgEKSMA+4rnNX+HqpczQ215bz+WxH7xNp4+leqeG4mh1OOWSWEqsTqSrg4+U9genvWVqy+XqMsqyQ7mmIC7xkHJ5OM4FcbqVqdBcr1uRy1Oh5LJ4C1aVJZrXTS6RkBmhmB69OprHm0G8tz+9jvI+/MW6vovRZLaSK9jihhR/kaRo3JDneTnn69q4U3EZdo/MVDjqTXRLGThCMrXuTKpJHlf9nSGPnVvJ+YZDREE/kaki066z+61mzb0yzr/wCy16vp9vp7XFjHLGJA0ybg4DAjI9RWl478P6FDqseLC3jJU8RIFzz3x9a2hjV7J1HHYFV0uzx9dJ1370WoWEgHZbxR+hAp8Nn4uj3fZ/Kdsfw3UZ44P96u6XQ9EJP+iMPTBI4pG8O6b8yQC53kYwkh/lURzWjfVMFVictLP4+3iaazuncjGUAcED6E1csfFHjrTYpYxpV+VljCuWs3+X9K6/VvBVhaaPZX1rd3u+aON8FwQCyknt7VSt7fVLUOtvcyOpXqwx/I11VMbTpy5ZPUt1EcpceNvEkbnzrOVcfxNbspP6UxPiHqcbgurrznpiuut7bxA0wWHVZlJB6u2B7damtL7XraRGlvY58fwuxNJY+i/tBzxOZtfi9qUYK+ZIOf+eh/xrTtvjNqQYfvrhST/DMw/rW/a/8ACTahaXFzDBpk0UDlXV4oiem7oV54rMM07ZNx4d0SYnj5tPhJ/wDQa2+sQVveWpV4k0Hxv1E/L9ovfwmal/4Xbfbh/wATK+UZ6GVj/So0XT2A+0eDNDfH92yRSfbjFLeweEygZvAmnLz8x2SIB+T1Srwb+JBeJb/4XRcsvOo3GffJ/pUMvxhud4Z7tMkYyyA/zFU307wXw0ngmNfUJPOv/s1UrjR/Aclxtbw3fwx4/wCWd7ICT/wLPvVua7oLI10+LN3/AGgtx9os3hCbSjwREE8842+/6VaPxViYhmj0o+u+ygP/ALLXLSeHvAbH5bPXIx/s3ynH5pSt4T8BSQr/AKV4gRiOQZom/wDZRSTDQ6xvibp7phtP0J8+unW/+FNj+JVjHIXj03QUYjBI02DJHpkCuMfwp4MUlRq2uxgdP3UTf4VDN4U8MNkx+I9TUk5G+wQ/yeizCyO1m+IenytltE8OSkdN2mw/4VVbxlozAt/wi3hdmzyf7Li/wrjW8JaIcbPFU3HTdpmP5PUcvhKwXPleJomHbdZOv9TQNpXO1g8VeG5JV+0eDfDLKASB9gVefwq2ut+B5B+98F+GycdoGX+TV5tL4PDkKuv2RBfblo5FwMZz0/ClHg+YZWPXdKOPWSRf5rTuuw7I9He4+G8wzJ4H0HPsZV/k9MMPwwZtsvgjSdv/AEzuJx/7PXnieDtRbHl6ppT59Lwj+YqdfBetMpEdzYOxPVdRQY/Miq5vIjlieif2P8JZcZ8HWqjH8OoTj/2apZfDPwlmGV8KMe/yanMP6150vgXxZ96OISAHkx6hEf8A2akPg/xpETiC7A9Fuo2P/oVK67ByxO/bwX8J5D/yLGop/uaq/wDUVAfAvwnZwv8AYuuJ2+XVQcfmlcUPDvjhPu22rt3+Ubv5Go10nxtGxb7LrHufsrH+lDatohKCPSb/AOEXw4t7b7bJZ+IEtMFiyakhYAd9pi/lzWG/w/8AhSzlVuPEsIA3MftMLcen+rFc/e6t8Sr6IafcQ6sLZTjcbEru+uFyaypz4lAZWkkUbsPutyMH0PpURfc1nCm/hO1/4Vj8M3XcmreJoh/tCFv6CmN8J/h7Jkx+JPEC+5tIm/rXIpf+Ik+X7VEfrGRVhNa8SxkBZ7c+3NX7pl7NHRv8HvBjAeX4w1Vf97TkP/s9RD4M+GGJaPxxcr6b9L/wkrHGv+J1GNtsR/vGlXxH4mVsfZYT3+/StETpo1n+Cujc+V47jP8AvaY4/k5qP/hSem/9D1Z/+C6T/Gq0PirxDGP+QajH2kFSf8Jd4g/6BI/77FK0ReyR9O/2woH3gasabq9rLfQrdOUhLgOQcYHrXln9tFud1A1huoc/nXH7Nmh7Hr93aWF0n2S4jmhcZXbIGII6g4qtDrag5yK8ti1qTgEB+R1PbvWnY311e3ZjtLKZjjKon7w+/QVPs2XuepWutLwdwwavx6tGec15U95fW0pjmt5YJBjKSKVP5Gp4davFHyqWGeaXI2Fj1L+04yODR/aa45Irzm316Zjt8qTd3AFTHXigw64PoaXs2JnetqSE/eHFMOpIM7WFcGdcRj1/CnrrSqf4P50eykCZ6Fa6qP4ulaEOoKQG3V5lFriEYBUGr9rqzZADf+Pik6citGei/bk/vUv2xeocGuITUpGH3+R23CnnUZcDLD6lhip5JDsdg9wrDJZc1VupvM+9tX3FcydSulGV2f8Afa0x9XmXO7yjj/pov+NR7KQJ2Ny6DIpZthX+8h5/KqMk8ZGGkyf5VlNr68B1GM8/OKgk1y2YfNDGfXLDP51Hspo1UkTatb2d5G8cyq6kc571x+p6TPaqBZ3iNEhO1HGCPbdWzeXUMzqUkSNCeV+0rnHrzWbfWkk8h+y6lZBc/Kr3S5P14x+FWoyp6sTUZIyY9UeOUx3MEkI243DkHj1FW7e9hmmYRXAJdclQc5GP0qjf6TrcCs7QxOv95Jkb+RrnZBIZd/7tHwRuHBH411Up8xjy2N7U/DOn6irKwU+b8zKEUcfhg/jWYvhO/trRrRbmR4d+5Fnm3gt2OcZ6HvVKO81S2bdBqCAqMLk5x9M1o23ifWIXBnhtLkDpjKH8xWvJFrUHzFXQ9O1LT3uZLyOEeZEu1I5CzMQc45UAVyNrBNHIYpLaaCQuVCzQsuTjoGxgn2zXoyeLLTH+kafIrkcqAHVT+OPSnt4k0K6tvLvISwCgrGYyAWAOAMdOvWlOhGUbJk77nnTwxw3fmf6yWORD8pHyk88j6V0vj+3muNQgu4twjCkAgZycKcfrXRkeCdUURzC3EkqjiSAlx04ye46daZPoujyP58PiC/tI/vbJ0dkYcDjeMjoOh7VjLDWpuHcnkgeZiBmj3LNGw6gDOX57EcVYi8xZIZLaItuxg7sH/PrXcJ4FkvFM+k+JLaZI2BwbMkEdgPm5B9QavSeA7+C3lmi8q9nKqyx7mU7u+CD29O4rh+ozT2EqMG9zmL2WdvAelPGAZFRVYE/3TIv9K527GtW/lebZ7UmUSLLkEbScfhXo8XgnxdFoC2J0+zlWMuy4uQH5csCQQB/ERwc8VS1HwprtpEYJtP2xRAM6gnGPUFM557VWMoOU1K3QmpTUpHJ2TXKxlMKQykZIz/k1UP7spKbcBW7jqPXNb+q2X2DT4rifcziVYxDCjdwTuPHTg96xlv7GbV2sZCI5o8F1UnDDrnnvjtXlypyjfQ53BxN/wj5e3VoYhmJo4mPqHKyDH0wKyW+zqyhFJwg3D39q6LTLM2GoXYlMUQuYISqE4IIdu3bIYVmRWcN3Cq20kcrxSBXWPlgxAOD+ePwNdOLd6MH2NZ/CmjNjihddyRbzz1/pVbWYy2lXPyKAIyfpjmt+DTzGzwyzIrKwYJnkD/PFUNesZotPuW2kqYX6D26Yrz6Uv3i9TOF+ZCssbcgqSXJwR0H+TTJX3L8sPPRhjqKsabBHd2Ej5IbCspB6ZRaDa3udiRhjjJycc+9dGOnaszXEXU2UlaHJSWJQc4B7D3p3+ivIw+zxgZOAw7dq0zYTyFgsKBYjg7uAmR3z/X1FWEsv9HZ2tzIMCRM8bge4bHHPrxXNCrIiKPLdGiZPGMUM372CQyrsPIB7ce1dkLLSWyptoWfBwNntXOJaqPH8MGGRTcyxYBAK5HHqP6V1HiZZtH0pLqbyjI0qxqq9yzY/IDn8K9StVarQtfVI660W5xsjh9WSOKZPJCoCDwB710OiabpN3p0L3CAyFGZ2UnjB71yOsSSXuoxJAWyisAF68Jnn612Pwyu7fVPDsq3URhktW+Un5TKjE4b3wcjHsK1x1apGHNFv5HRi6SjTTiOm8O6NsZtrZxlGSQ1x/h+0e68QwadfFlikidyyjBGCcc9x0r0y7s7GzWNtm92IIiD4Zuf8K5fS4FbxFApizuWVQvTGD0rDBYqrOlN8zukc1DVSv2LcnhHTd2I9QuM46YB5psPhFGP7vU3TAyN0QP8AWunmt4DEim2ETEZ6YY8Ujwuyx7GVUAxwvQ+9eas5rLTmZyupLuYEOkXttE3l30MhH8LRlTmqFzouolyxu4Dg+hFdkbVf3vlYbAIDqc7SKotpk7XRmnugrOv3FIxg+/rWkc8r9ZfgCqM5U6RqqE7ZU2+oYjP0qRNN15SxWRcAf89TyK7m0thGHVR5m4BQWUHHc8f561ajtIxB58fkMzElgCOgxnjpxzx71rDPa7BVJHAK3iC32qxuQT93E3X9ahTUdXtftE+65K5LTck845JGeeK9BvbdXMPnrsyOSF4wfYVn3mnW5huJpcOsik4UHg4Ix9OBW9LPKjkk0i4zfU4u08Z3VxMIYb1pJHBbaFyT+laI8QagqkSW64PdrUH+lLp3hOC38XWN/Zv5UQtzvhxnG7I+X0611LWMhfZs3At9K7sZm0sLPlcUbVrRfunLJ4jUArLbWJc/37VM/wAqeNb07a27TtJJI/591GPyroG0gMpkY5XODnGV+v5VWutMgmJCxKyLjjyx+dc8eIIv7JlzGXDqOklR5ukaS/uIyM/kak/tDw//ANAPTv8Ax/8A+KqSTR7LcS0KYZcHIGAO341W/sWx/wCeY/791f8Ab9J/ZFz2NlLONR3+lSC2j/umtkWOf+WZ49qkFi2OYyK97kNjFWNUPCZq9Z3zW5DpFtYHIIJBFXvse3+E05bPgfL19qfIhp2Ltx4s1K/sxaXly80XQeYquw+hIyPrmp9LsdF1CIreanc2MvUOId6/jg5/Ss8WPIwoFSxWrJnGRU+yVtB3NG58LywxNJb6tpuoR9jFMEfHurYNY5sLn7EbxYZmthx5oUlOuOvTrWhDHKrZZAfqKu27eWUX7OjAHdtYZU+vFNU7LcNDmQkh+6C360u2RT/qiMV3qSaPKqrd6Fagj+O3Zom/TioLnStGlGbSS/iY/wAEgRx+eRQl5CscUN5x8hqVGkXonP0rf/szB+eP8RUsel7h8qsfbBp8iHYx4biZMfLx9KuRahIPvRAjp0q8dOYcMuD7igae/wDczUuCK5mJb30fTy8Z7kVbEkMi4KRnNRJYtj7lSpZsG+6fyqXSRXOONjayR7isY9MZqnPpKc7XUfWtKO2kX7oqVbeRvvR5qfZNdSuddjmrjSLj+BkI9jVGfTrtf4a7UWvrGR75pTYluBu/GqUdSdGefPaXAPAINQmzkDZKAmvS4/D1xcDMccT+xkUH+dJceENRC7jp0hHqhDfyrRRiZvc4a1njjAWbRNNnH+3GwP5q1WCfD8oxN4dkiOOtvdkD8mBrpX8NzKfnhljPo6EVH/wj8gPKHFZPDUm7/qHOzjbyz04n/RLSdM9pHDcfgBVYaZHISPLKnHUYru/7DbGDHS/2L6p+lbKMUQ5M5Sz8I6jIwks7aRjgHMZGQfUYNP1LRfEzWxt77+1Hg/ijdnKn8DxXVJo4ByBtPr3q7bW9/BjyL65j/wB2UisZU5XurfiUmup5rBa6jaLsjuLmFVI2qJCO/pWpb6x4khzjViQpyBIgbJ9uK7yUanKu2W8Zx/torH8yKz5dEMkhZ9ufYAfyq4KXUHJGB/wlHiJxh/sjnOTmHG71Bwe/tV+38ban5IhvdLhuE/3iuB6Dj09a07PRzbGQmG3nDH5RKhOzjGBgj9aSDQYt2ZZXj/3Y939aTHdMIPGdrPiObSzCucnaoYH8KdH4j0GRn+12nmR7j8r2Y56bTjkcevt71Y/4R2xJDDUVB9JLdgP0zSy+GYZP9Vd2b/V9p/WsvaR6r8B8qIbi48H30SyajaWE24LIftEO5228A5I55z/kVYisPBt9fG6hsNNa63I7mEhC5GcZAIzwfSqr+EZlBZYo3Hqjqeahk8PxxvmWBl7AYHWjmpy0sHIiLVPAeg3Fz9u067u4JCDwZ1KdeuGB6dOtOvvA2k3enXNvJqUrNJAUOyNWKbv4vU1F/ZCDO13QDsOKa1vd42LezbUOVBcmolQovVxBxS2M+w+HLafAsWmasJjGqbxdRiPeo4yrKTjoO3PSnXvg3W7yFB9qsS8XWONyWRc569/pz1rRkk1FViSOYPFGuFUqvyj8qiMl7HGUjm8pZDk7chmPuaU8LRqPVD5mznLjQb6GV7a80fUpIApilu02SJJt5BIU79vGM4qDVpm0nRJbyKG7mSMhUCWzfdPOcZHyjp+FdbZaleWo2nLbtu8B2BfaMdSTgnrUl3rck6MskbMjYyuQ38+P09aylgaTWhSm+x83f2vaSePLXUPOaOA3qyOxTaVU4BO016V4k03StXuVs7xrp4LciQSQ3qkM4/hK7SR17E9a66aTTri7ja70bTWD/LdSfZVDEDpjHP60yC38LwX9xqDaPaR3DIiI43u3ynjb2Xiplg27crtYp1XZI4PTvDug2V1JJHZs8uQweSTcOwyOh/hA/E5q39o0hY3uNMsRcTvLh2RD5g2/L07L1545zXVy2Wh3VyJG2RwhiQCjREDsc5PzdRkY4rNHhvw6ms3Wpaf5lvMQMPbXBLnjnO7I6jPA61zSy6o7+8YtOT95mJDNYyeVNHbxxzR4XdIgBYfxbScen/16467dbPxDGWK/u5pQ/PA4zXoth4a0u1u31CbVb3VWyXeEhIwyNjAUAdj15H4VV1PwVoc2oz6hDq1xZMrCa3RlDqm4YGT371eGy6VK9+qKptRbKNuo8rfOszS/xBWGAOnBPUfl6VHeXsdu5txHtu0bHlKvPfg+n0POKvW3hy9guYLix8SLJcRLuPnAKuTjaRjIOMg5OPSuiP8AbE0SwyTeHy7hh5jWZD5P8QK4yf1Nc39kXu2rGapJ3exzVot09vDkRo0jOXXIBz149f8A61ITDHJHDcGMFjwGPQn6d+nFSWHh3xH/AKsyW8yNgrsmlQH3O7jPQ9avXWgeKmgX7LBZKx3LhpvmwATkdsZI75/lXJLJm3sT7NbGddSNHGqtKIwygoA2dxPpj8u1LAscbpKqGESjay8que5x+J6VHDofitLv7RcTTyvtKDynTaGCkrg+pz9eelZ95YeJknY32i6iVSAbHYNkt3ORn1P51g8rlFNRv9xMoLoaUN3IiyLC4miUfNjnnrx3z1FV9R1SFbERtIkQYEgGMqQCO/uPSq8d61uIrO6stXjkZgTIY8qp42hWx396sjVVkiS3S0jdAWCu0RZmHpgZ5/lURy1wktCo07rUiupRFBbzqwH+g53Hthhz+tRzazJDCjx+fJhAWXaW6989jx+tTySW8QsVulkC/ZW3ICFcjK9M9+DWNea9JbQln8l5FchSqZ+U9CwHp0z046V6eaYL6xOMuyNalPmV7nQ2195tuJJYmibHzA+w5yM9iaWLWbZX2BJHAByQDyB/kVhaPc26wqLq6hW5kz5n2j5dhboQDz070+x1qxuAdPtdkrK/zxsDGMj0J6ivGnlsottLQw5OxtnUrdt0sjxgDkK45A69vwFH9ow/3B/3xVeazFskP2i3mTzkyB2AI5ORkVH9m03/AJ6XH/f6slgKvYr2M30Pe20PwhqA/wBDv5LKQj7shyP1/wAaz7nwHqCgyWM9peR9ij4P61xYuZgeHarVvq2oWp3QXUkZ7FGIr9A5ZdyrI05vDeqQOVlsZhzzhCQfypV0W+72k3/fo/4VAvi7xB31Kcj6ipY/GOuD72oyj8B/hTSkOyJk0W6YqotJuT1KEVbHhbVMBlsXYf7JBqkPGOu87dRkP/AR/hUsfjDXO9+7HHdF/wAKLSCxOdB1GM4fTbjH/XM00aZMp+a1lX6xmnReL9a3KzXhx6bRir58dah5BRY4TIf48Hj8OlJKQWMz7HtPK4PvUiQbemBVO71C8vJvOubiSVvUnp9Kak0nJ3H8TV2EaiJgYyKtwSvEd0UrRn/ZbH8qw0mc45NTpN6k0WA6OPU52GJmSYf9NUV/507z7B87tPt8+sbFD/hWArg4w1TIxzy1TyId9DRlFtu/dx7B7vn+lM2RYyGFVhnH9akXcAc07AmWo4Y2GFAJ9u9SfZ/LHzKyj1xVMBw25GKn1qxFfX0ajE8hHpnIpNMY4rGOrU5QnsacL4sT51vFJ/vRDP5inLPYvjda7OeqOR/PNAmhg2+gqZJSn+rlZT7HFQyfZyT5cjL3+Y5/pUdqYpog4uGiOOVkibI9ulPQRpxaleKMLdSH68/zqQ6jI3+tht5f96IfzFZCF2UMuSPUqV5/GpNzYwcj6U7Ik0GnsZP9dpqj3RyKZ/xKT/y63QHtKKrKWxwcn6VKu7HbNFkA8DSsn/R7vH++KlV9HXrZTtj1YVFsNKIlLc5z60WAlMujHn7Dcj6P/wDXphk0jva3aj2YGlECkUfZV9aVkA5I9Eccz3EWfUf/AFqq6jHaxSItpN5yFcsTxg1MbMH0prWCsOVxQBT6jkUm1cdBVv7DxwT+dJ9hfHDGncZVMCEcquT7VG1pGxPygVdFnID6/jT1tzkZjOO/NF12Dl8zLawjORyPbNRtpqnOHwa2hAOu0gikMI3dP0ougasYQ0lA2W+YegOP1qT+y7Fhh7ef6rMP/ia2ljXngU8Rr/d5qGkxqTRz50azIG2W8TByNyK38jVWXw9E3Ed8AT/fhYc/hmuq8tf7ooMa/wB01PJ5j532OR/4RmbG5bi0fHrJj+YqjdaFLGNwSE8cbHU13ghQ/wAIP4UjW0TDlAfrVJW6icjzSXTF2keXg45NQtpnykqhBP5V6Y9jbN96IflUT6XaHjy1FFxXPM301lK7oScd8dKjn02NlKzQhwex55/yK9Il0W1bpkAVXk0Mc7HH5Um2Fzz9bMoyMGZNmduDjHbtUUenRhEWMkBGJXHUH8a9DXQoSv7/AMxj/skUybQdPb+K6jOeTsVv5Gs3UsUkcOovFj8pblsdQNoHGemR29qhjWeNlDyEx5z1OQfVeeK7Wbw9bciO/C8/xwsP5ZqtN4bdl2x3Vo3P/PXH8xU+2RVjkZ3u8ySRsjvu3L5pyRxxk4/+vTb+6vJpVlZm37y0gZsqT0A4xxjJ56cV08nhfUMLsiVwvdJFOfyNU7jQNSjPzWM/X+4eKPax7iMENFukllt5pGZQpR92wgf3VU4HvkVPY2/h9VP2iwtIi7M2BF5ajnqSFyepq1Pp1zHkNE6/7ykEf41TkgkOQwbjvT50wFuZfDUpRpLG32Btqq7MAgI6jngdfzoOn+G4i6k28ZwqoYeEB7A8Ek/54qs9uzDG1M9sjioWt1YLuVSQeRtyMVLUXugHr4f8LtqL6h/ZOn/aJFOySdSS2MZYjqPypEttNuLqNHs7f/VtwpGV9McZPTsO9Vbi2iM3GCwVlz/snqP6UkRe3j8uIsir05zjv1qWotWaLT6l27sNDimtAIbuVpUwfKd8Z6EEj5QOvHWl+yW//PNv+/h/xrMM9y7MPtDrGOq9gPYdutP+0Tf89of+/VLlh2NOc11YH0p4Td0wKqp9Dx2q1EN33Wrtucw5Vy3Az68dBUvlKx/pSwjj5sdOmKsRoGUe3f0ouIgNuuPfrjFKsLj5hnj1q4sf3SAOepxTxGST0P0NFwKi78gkVIsh6dPerSw8Zz+lOECktyT+HSi4ysshA+8PyqRC3VulTizzwv6il+x4HtSuFxqTc9CakEisM7T+Apv2TaM96VUwOmOOnek5FaE6EHuB9anRsYbcp9qqZY7fnGe+aliMny7l59KXOFi/Ceo4xVlOBis6JuRjPPr2q2pLD7yEmjnE0Wl3Y5zT1Dc5AFQZBIypwPepMhDtZiOe9HMKxYUEY4BNO2Kx+7n3qKKTBwGB9s81Kvmrjhdp/SnzBqDWsbHjA9OaZ9iJOFJAqYPICd20jPY1Msi4GSc8UriKJs5lBIcmmMJlA3OSOmSK11Ud+M09YozhcZwadwM6G4mjA4hcf7UYNTjUIcfvLSHOeduVq19njYD92Tg/WmmziJB8o8/nSdguRi+sW+8kkY6ZDhh/SnpPYPjbdqD/ALSf4Zp/9mQ7PljPHvSHTcLtC8+o60rjuiQiPjbPEwPpnJH5U5RzxyemBVZtPm+8M4HA9qctpdKcKxBB5yf1o5iSyWwenTrTwxY7dpFVvLu0XllIHqKnRpMhZEXAHOM5o5wHjHGccVIOmcY9KRTEw+bK4HODSmNG+43HYEUc4DsLjp+nakKrnnBp6x5XmVVP0NIYTn5ZYz7bsfzpc4DTEDnAxTfJQ9jUnk3GfuFhjjHNRbpk+9Hj1/8A1UudABt17DuKYIRnG386f5h25OeDSecM98Dkk0uYCMw9e5+uKZ5LZ+8w/GrG9dv1pplTNHMMrtHIDnzDgn0pG81fm4YD1qYyKT97J9x0pWbjtn0PpS5hlSaZlO1oyPoM1H9oXO1gQfpVmXaACQSegqNwm0e3XNHMIrtNESPmz7bsUvmL+J7GnPbJnaAMY9PT0qu1sNxxtxjGRRzBYkMgwQcL61GXHPI54AqCS2bHfp/eprRzIv3jxxzRzgSuzZ5z7VE2GwWz9MVE4lz/AAjP14pjO+CSvzY/vZpcwDnWMtnan1xRvZR8skijOPlciq7zMCcKfUZ7U1pDtA5yef8A9dL3ewai3CmQHM0h9QZDWdNp0Dfw9qtu67chuPrTPOI/jB7YzRoO7M6bTIdpwpH07VQ/sq487d5kMkYOdrRnIHpnP9K2mbIzuHJ4qN3bc3b1pNAmzEm0r94GWNQg+8B1P0NUZNLkXhUyM8+/1ro5GITBJAbofSoGk5xwffPOaSio6FOTOcOmSknbHgKMYJqt/Zs393+VdRI26Ifd3dDtpu0/3RTshXMmP5nO/A9M8irMVo8j7Itr8j7mT+GKBbkfNhuBzUyo6ttU8gelauQWJU0jVMhvsFzjsfKNMHnRuY3UIe4rU0rWtWsExHcy7B/Cx3KPzrdi8SW12qrq2m20/bcoAI/OpdRlcqOUhk+X1xU8bDnGffFdONP8MXzZt7mWykborjg/n/jUV54RvFzJazQXUfbDYP8AhS9qJxZiI2SBgAfqasxnK5xz6VFLY3lnIBcW80W44BxwT9aejgBVbPuff0quYVicR8/ITjv6VKsLZA6jHGKZDIScsmAOuDU8bpv2kFmI/KlckFiJHGCevpTvIU4yuamVt64EZ6fnUsaZ27l4P+e1DYyoYA3KjcuMVEYDuLMmAfWthYQxxjA5+lO8hNwUE/l2pXAx4oG28AcHoTzUq2oIydg9utawtwrYAGAOTz+NPSDB/hA9aLjuZrRkEY2k9Pl4xUyCVX/1ZxjqxGDV8RhcH5SPenGBWAYrx3GOtK4XKkYEgPmRge2R/wDWpVtoyw8sgDrgt0/WppbXc3DMuecBsZpiW5Qjl8dsHAzSux30I5IZQBsx79801vOiVd20/UVYWJtoClgTyM+tOCy4O1VYgY5HWnzEkcMxKlSCO/1qZLqNXGSeRjinpHxjZ978DQ1tGSCylemcnpRzCsSRSRbd/mc+lTo4OMPn6n9KqLbpwVbg85z6U4R7SG3gjtkc80c4y+CO549qlQc5P5CqHmSI2D/OphcdN6E/TtzRzCsW1UkcD6804Lx90fnVZZuQPmAJ7CpDMuMYJwKOYLE/lDb0HSk8kYyMnj9aYsynsSBx1p3nR54bp70uZABt/wATnk+tMa0XJ+XPpU4kyMq3SgPLt4KH09qAuVjbtncGI/DpTHt5Of3meOBVsO4IOwHPUilEnzD5TuPf2paBcoGOReF3D6HFNL3iHCySY64JrRJX+IdB9KY6Jg8g8njIzQMpfaLjPzqkgwCcqP50NdwIhMlqeOuyrDRKTvUnj8iKiZVBwV68Djv1qQRXa5syPlZk56Mf/rUz927feXPXk4pxjDv8qbc8H1WofJUNgpOeSM4yP880AyUxAHAJBxnKn9aZtZT99yM9MDioTbOvGyX13IMY+p7+lLtulU4Eo/u5w2B+NFwJdxZh0PHJHrTHjDMWOGLf7NMImyPMcN3OeP5HFNV/7wOCcAhqLgK8blshuRxxxmmKrLkMzsO+T0pGnjUYImDZHUDFNSaIsW8wdcYLcUXGkO25Y5LdgKhdMnLSuB6GpomjmGFkhj+b+I9fxqYWU0i+YvlyntsdTS5kFiiUbA+ce4J61A0DMADECc9Qauvb3EP37SY/NnJTj9KqHblmY7ck8Y5GaOYLERhBAbZjPI5xULxJ1yQD6nNTGZI8Eq3PoKj84ZbuV9DkE9qdw2IHjVs/N+HbtzVWW3P8LLu6YA71e85ThW9M+oP41A7HY2d2QOnp2pXEUTattAUkA9fUVXa2uQ53NvHUYGCPY1qsRvMa4J9c8ewqHD57EZ/yKLsaRlukiqf88VAwYDLKTnvitWRjnA5OORiq8mMbthLdxjqadw3M8+Y3ylcYXio90ntWhIqltuCDjvUexvf9KLhYXYdpwvA9qckDMcYx6c8UpcfewcdOOamj+eNfmbG7vV3KIvJ3FiMfd6U/yQR83yk9ef0qZP3aZIHPvRznpnPf3pXJb1I1TbkjjHFSK7hAMsF9jxUsa/KQFIYc5PQCpNu1fmDc43LnpQUmVmEZ4dTk+h79KmWFVB2y54GAe2PpQVYHcY8PjOPpSeWBGyhSGH+12z/n8qVyVuPVdq85yO45pUXn5WyenPemhMY8tsYONpHUetPbzN27gEDO0DqP84o5hlhWIAU8HOMg449asR3JyAzKGBHGeD2qPTri2jXbe2JnH99ZCp6+nStmGTwzcALiW0lx1fII/HkUcwrFJbgHDMu7B4JHQ1cjkUoG3EDr06VOdEMkfmWN9HMnOP8A9YqnNaapbZ8yKUp2K4YD8qOYOUshm2g7T07d6kiY4ztLfNnpWdFNKv3gBjvmrCTEDG3owyTRcVi/GwJGBwPX1pwK5zg4H61WRoyw37hgYLdasiUZ4wR1H0ouDQFY2G4K3PY9qBbZbdG7+nXipMpnJ4596kTbxwQPrRcCB7eRuSoJ9siiSPnGxicdc8VaikJ3DkkcnmnhuOWwDnFICmkZxtGRjjnuKeYt3ysmcjJIP+FW+AP880oRdpAU8elAjPa3+fCx4HqaiS2lHzKDnABweK0/L+UFQR6DHSjy2JG4dT2oGZqwz7fnQEdSSam2sPmMKnPfNW/mB2sMgDqKGXnG1ufxqQKgTgHlec4NN8qXGVl3exHbvVs26NxwcHgZ/wAKja34C84HOc0AVilxGxICYJH3ieKf51xyrQx8nkgnj0qYxMB8xbOOrGkbdv4c47e5ouAkdw5DExjHOcjvUkcyqcbVPAzg0kjbRyO2O9QytGyhWUsccAdqOYLE4uEyQyEd+eal+0xZY7cEDv8ASqKKgAZAF464/l60hcE4BLenv+FLmA0hNCRgKOfUUokhZfkUcdDiszzJBIB5bZIyecgUomb+Hcf7xx09OtPmA01ZeAqke4pBI2cbhjJHNZyzlI2MjbcHHAP9amjkDACQtkYNFwLbPk4CK3XgD0pr/Mwyhxj8qrGQrgcdwPened8u3I+vPNHMFiUiLGfmyB3qMKvzYYnjqD9f8KaJoydvDdc5prPGwH3cg8rn5hRcdgkiXaduGI6kcVDNbqygYH1dew96naTG3II/nUZkVgW5IHt1PpQIqyWo5wo3Doey/hUMtjtXaDn229SavSXJQFnwq859c5ponhAIyyoBkccD3oQGS9vtUEYCkHOfWoSsyxLtX5zySnr/AJxWtujkxGpXa33mYYJJqJ4YWkV+G5+bpwOKQXM5Li8hfEVxKMDceT0pV1e+AKu4kYDJEkYOKuSxJh1yQqqMMDz/APX6VUeHeTtDpyVIJxu/D8P1qbIpSYv9qRMrefp9u4xyQpSojcaPMButriEY/wCWcuR+tQzQDzgckbRgqe3p+tVfJ3Mgw3zEjIUZzn/69KxVy6YtJlyY9SdO2JYzj8xUb6ZuJW2v7SU8fK0mD096znhQMUDn7xI79euPyqK6SVGV9qn/AGV5waNe4aGhLouplvMij35X+F1cfpWddWOpQ58yGZCMZBQ8jPr+VNWd7fJTdkAAFHI9eTipG1y+2lY7i69F3OTR7w7RKcsxTeY3xjqGPOPSoZ7hyrBmjk9umRVm4vvOUC5kdxzgvnP1qnME8xTIkmH4TCjJP0H4VSuS1bYjMuVKmMZIBIB5NP8AtUX/AE1/I1HOLV9379y3GNy4Ix6UzzV/5+D+QpgXBz8wfYe31p0bbQylx0GBnGKrRlnl3Z+UGrSKAcIrZwcEj8/rV3CzJVDAH5t/HGfX/Ip64VAwHTnOeAKY3Mmdx5H5U7aMbTnbjj3x/k0XIZOW53FVxjjJ470+Nl3fOu1T8xwMVVVuSSd2ec46/wCeKk3J5Z3ruOORjnHpRcZbTe2clQAcDORjHNKQqoScAAALjqRweRUAZSRHkD1z/n6VMG2hWKg5Pb/PtSuIRhuztUMR6H19f896WOMq7MJMnOQe/wBf0/WnqI1KqsePmGSByfw/OpkDcoJFUA5B6+3SgdysF5Vm4Unkk+lPXDt8oJYenoacA5wu44DZz39Pz4p4jCqqhC5HIHY8ev8ASkOwqSMmXid4nHXadp/MfhWlaa3qELbXn80DkhxkgfUc1R6hguVxnG7ofpSZK8cEbiRu65FILnQLrVncELfWHUD51w3X9aX7Jo9189te+Ue6s/T8DWBtOeNvy9WHJB9KcdwZgqhRwGz3/wA/0oHdGjc2vl42XlpKvH/LUA8VFFcBSQSDnPPUVWkQM4CgLgYIU4/GmBfkym/OdpPJHvzQhM1UugP+WhAzz3wfT2qzDdJ93v7D9KyUglZOgZ8HKKcH9f1pmmy2VxcTwx3MHmwsFlWSUK2PbPH5U7ha5vpcb4+d43Dk8dP8inF9qbo8Yx3BrNaKS2t3ZBCyoCcJKMt3AAqJtUsWuBbx6lBI7gEhJBwcdMevWlzC5X2NlZJXO7coA9Oop8JYqBuJPc9M8VnJd7WyGVumcnA5A5qZb0bsMu1VG7/IFO4jQDkDc3zY7k9TUscn3f3eATx7VR+0JnDb8gZPAwB7/rUyyhj91doByQ3NFwLTPjdwOcc5oGCBtxz0qEMu5WGDgYOe/vSs33QxweuQO1AhygsAy8AZzx+lB35G05Xp0piswB/eYC854zzR5zeYAV+UHBx2NACs0iDeeR0P1oR9wK7fm9hQknz4Zhnrj+poZlyFBx79Mf40hjZI1Zxuc8Mf8/zFRtb7kGCRnOT3FTsvCrnoc4xnvUO3aC3mELw2OmKAImgY7iSQBz0zUaKY2Zt7528ZBGf85FXHLqVXdwcDjkioVkwrHbyG5JGef8KVguV2Zdzbiccc+hqOdMhhmRfYcED61akZWPEIBbggADJHf9aidVYbfLcDt3H4fnSAroy+WoVt3y9yOQeR9KjLFSm2Hdvzg/TtmpXgyPu7AcAqvftnpUUkP73dHGcDoOfmBB96BjmuV3xrIoWQ/eyecnNIl02I0UgKW4JXtjp7VDtlBwyQsd25ccH06U8L++USgqg+bKpjJPYk9uB+dJyFcWa6kQMV24AG4be3vUUt1uTYVb5GGW5yBjr2pkkcwLKpjA2ngsOCMfnTGjmiLYzGuAVw2QcDpQ2UmWkuzkAMsgJ7jrjt7Ujz8FQwfcActlVUevrVB9+xPMVXHOARz2/Lniq08U2SixArg8pnkYHX8c/lTuFjUkmXYjSbkXGDn7q/55qUziYhgEB5zxww55rH8xgWCGTapO4HnnjOO2MU/wA47T84weVJOev1+lFwsXpZGSMnYQGYntgY6U0TYw4jIEh5BBx68/WqZmZWdXJcqQBuGce2fT9Pemysy5BzICB/Fk444/SpuxJFmWbb04bJCblx2wD7CkhmkaLKrvZMsSBjP0z681VkuN2D5uDnBOOGyfSopGVCUPUNn5nHPPBPpRcdi4LvcpVoyCuQQF5AzzUdxLC4VgCMHoeDk+1Z7TRu+duBtGR3Xpn9P5U1pTGAyW58oZxk9s02xlxXt1OQVVu5JwFYnnNNYQs6ty/JxszuAqtLI2IyGC4JyCMg8Y71H9qZWyVO7AVcDPU8Hp0+lK4h9wqfPHtGQMZJ+775xVOS3cMhjyxJGFzgnHX+f6VJcXbCN5Hwm0lWHU4GTn9KdLNGeI/kwBhuw9/z/maLsCg1usYfzMtj5sEEbweo/Oq0tu6kqkZHIxjOF/rWm7hceUScdcdQuTyTUFxICP3hzhQUy2Du9Dim2MzJIyzlT7bRj39adt/6Yt+Y/wAatT8xs0yqjbR5gGDx2P096refp/q3/fmnzAWzJtbakYUSADpyPenylgxjLLv4xj+Ko4yS5CsG4OCe/f8AOnRNtUrtLMOMn+Wau5QkLsqBuUXkAn1qQsUkDyEPxkDp60gZWQhcAgnkY/A/pSlS2WD+nXpnNK5LJYLhS7D5jtA59KnDwud74yo5Hp71SXezlmUDjg7c4oHmNgjaWbGCf646UNgXSrGJmCAj685//XT0/djLK5UA7uD1/wA5qukjbRk5yM5B75/+tU5ePaN6gBRuww+U+/60rgPjlLKNuApA3HOPp+FSwz7zjAPACnPX6VHiPnbt3cZHH+fWnK6sUHCHAI7cZ6fzpiuWTcRsDjBBPB289h+VKHTZIACrKOAeefbNUk2Kw/hJf7pXnFWoW8tiuUOeWx/D7e/GKBMsIBtD/efoSORz6+9KpZ37glwq49KjVreN1JYKCQPX5v8AOaso3mKF2g8+vXH+TQPoRuHZiq9QCNrDn3P5EUhjbKlm2Mo6Kfc//WqR1j2ejfx9+fXH505v3kP7ttmBtPX7vr9OKVhXIlYSIoXeGkHB3D8e9SLGeCzMW6gFsY9/rUiojSqNgCgckEDt29abt35wjDpjIPAI7/nSsNMQsXx523evqcHqOv4cUipGzEbEwTnlchR7ZHXrU27duUByW3fw9PfJ4yOaYiMYwyt8x+XLEY9On1zSYCKxkQFWJXngZGR7c9+abDHHHliBEcZCGPGT9R07VIiupVpAp4BG372RTZHLBykhXcN3HIGD6f570rId33FKvJsXqVXLKuRkj/GpDLKhWMw/PnarMpyPbmo8jcu3BQAMSv3sYHT35J/CrFtcyJIDHJgZ+Ufez9PendkkTTTsQ5SQNtP4Hvn2/wAKsRXz7ecleQQFHY85FW4Neni/1kKuuAc4qw+paZdDzLq0Ck8bioz+nNF/MLFOO7xuwVcBvkBbocd6sR3UZXa2G5HPGD1/Kj+zrG4wbW9aPnJTgg/gahl0i8t1dovLlBPKp8vH0PWmpBZl9ZIyqy/ewNoGeT75705ZI2KozbSWyAOlYtxvhV1lhlQgcbl+8B05/wAPWnwXgVFYjzC5GwKeT7d+P8KV0KxrvIoUsrMGHXPQjHv2pxbuTn5vvdcD8ay4rvewUMdi/e43Bhjvn6inJc27RBhK7MDyMkdx+GOaaYGsjq38Q34+TI/zxTgf3Y6N2PYZrOaaVR+6BySS4OTxjnp/KpRMwUPtAVsABTklfy60cwFwhsBuu3BHv60FVLP8oVcjqOuMVTWUqFUNxnGP7v1x2/woWVm/dZYA5JYMRzzxz170cwrFtIzubbt+8Sf/ANVRS/KNu071JC7Tg4/z/OiKbIJ3HIJHIByfw+lSKWYlHZc43dPSlcZDGwxksxTox7UySNsKHVBgZx9DVj5W4DBcnaAPX1+vWoFLsyoFyQCwHUdeM9s0rgVpIllXzN5BKnhejDtT2tVI/hfg5Zl/lUxQNIhZMnd1x0A/+vUZ3eX821QQRszycd/ypAVniMjN5oG35Quzru9c1Fc24jjVg7IVGCFPr/8AqqUM6wlcqzLyeMYI9BSySM0W8hMcE9sEfyoG2UbiORbfzJf3u0Ej5uTg/wBKryESZRl3cltu4ZbHXj16/nWjJcRpKNzKRjPBB3A9Af8AGkSEIGfbuJPBVQWIOOB60AmYcwimjIAwGypULnjoKhkaRtpWKaQYwAeGwO/09j1Ircu0VonZgDJH0SMngZ64xntVb7HG0LyIxjOzACgkjk9u/agbZiQS3hWQDzfIchioZSc/3QfQiq1zeXhmAEUxwmNqkcDtz9RW8bS4kzGXjUMMEqnQ4x/M1TvLVwWaQDO7JfHIOfb/AAxSuBlxXDRweZIxUBjtDEDj1X/PrUS3TeXECPm3/eIKkk4zjI56n/Gp5Y4d6oGLlTuGCcsATwOx5FRzWao67DLlujlc8Hjb+VFxph5kzYVmlDhRygwMZx0PXg96JJUjjk8xpGLEkBHwepzk+vSqt4JnQb967idoHy7vTr/KqUSukiyvG8ikbtofdj14FMZpx3MbKDskKx8MGbGeMDOaaszK7NtBfkuA/Q5H9PT0rKa5i4EmVJXcA2SHP+IBFPjvHVY2aPazLg8AYOfrnvQOxoPudUuNnybsiTBA57DtwaryG28ttxZgwB2tzjH/ANeqd1cSruK5RmIBABwP19v1qOW/+VkEYUouPQ9QO/SgVi6skbWoDMgAwOV6g5xkevtTnkO4/vMsQMhBnIxjI44rMN4rMkkiKzbuARwOP4aeky7XkCIq7QQQe55/CgVi00y7pUmBL87j7Ecf0p3kJ/z0f/vtf8Koy3yk749hQAEFm4p+JP8AnzT/AL6FAy6GZpWIOAc8fhUwjUIpJJOGIJPTiiitAQ4YPlRsOPvZHGakUt9qdSxJXJBoopITEMuGdVGOCeuelRGdnuGG1VGB0HqDRRQBZhfLLlRhCAB2qbyd67i5x0C445oopMBUXbk8ZHOQMfhVhCYlDAkkDnnrkdKKKE9CepOgCwoGG7DDk9c+tNkbbC20dBxnnHX/ABooplDicRISBmTG496RHy4VRtDDjnpzj+tFFSBeLbEbgEgrtPp/nFPiLYQsxbcpzn6H/CiirIYu8SBpGU5G0cHGRU0YZXT5zh1xj8cUUUgGWi7iyngISMLwD36VYijWTg8Zwc59h/8AFUUUnsFyK9Hky7F4KlQGH1HNNlhZYVk8zJ+ULxjaT1P6/pRRUod9BfLQoGChTkKcDrzirEltsICyY+Uc45ye/wBaKKGIrNIZRGG3cqM5Oc4POfrzU08KNdNC2SY3UbhxnJ70UUikNuw1vcsqtuCjoRx0pbDVLpbpLcMdjccnp06fnRRTBGzFqb4QPCrB2x19qsz6fY3GPMtk6dRx/Kiiky4q5l6lpEcFu80M7qN24qec8HPP4CsCe+kid0QYAVT1GD94DPHtRRQmJpFyO/kIjiZFZWHIJJ5559e1XlzJbtKG2qnIXGecjv8Aj+lFFMhkk8m3yZVG15c5I7c8/wAhUrySABsjpubjk84PPaiigTGwzeaIJNuDM27BOQpwcY/KnB5JJbUq23fktnJ/rRRSZSLJbEQkA6AcE+tR7lLyOqBdhCkDvk4z+tFFMlkoZmZFzgN6duM1GFZ3MzMCAgdVx93HvRRR0AcbZXkO3apxwdueKh8pVmaMBcIM8rnPUd6KKT3AbJGqQokeVB45OeAOBUH2aGOJrgpuKPwucDkAn+dFFJggXcm4owG4Z5BPHp1qCaR2cMQm+UZ3YOR8pJ7/AOFFFFyypZztcQmYKFZDnnnPT6U8qsUZeEBX3hMnkcj0ooprYi5QvII3fzNoEiHCtgYBzjOMe1UzbIbkluXDA7vwPr29qKKnqV0IdTgWzkDozkqu7JbB6jjI+prIZlbezRrjBIA4/hzjP6UUUFLYrXcJSMTK/PmHjHGMHj9KilO3ypXw4Yj5cAAdR2oopgisQGZ9xc7sMx3cnqcfpWdfAK/kMA4RAwYj5j+NFFV0GMtmZ0i8ttm4Z9euKu7pIfLVXzg4HHtRRSYC7lkTBRQCDkYyODVfL+qf98UUUho//9k=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2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BD47F30-42D1-47E4-914C-40DC6475C912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4154" y="6236810"/>
            <a:ext cx="1330271" cy="478316"/>
          </a:xfrm>
          <a:prstGeom prst="rect">
            <a:avLst/>
          </a:prstGeom>
        </p:spPr>
      </p:pic>
      <p:pic>
        <p:nvPicPr>
          <p:cNvPr id="25" name="Picture 24" descr="TII Logo 2.jpg">
            <a:extLst>
              <a:ext uri="{FF2B5EF4-FFF2-40B4-BE49-F238E27FC236}">
                <a16:creationId xmlns:a16="http://schemas.microsoft.com/office/drawing/2014/main" id="{AE46683F-3549-408B-BCA4-BAC2CB29EFDD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0273" y="6219824"/>
            <a:ext cx="1066801" cy="485776"/>
          </a:xfrm>
          <a:prstGeom prst="rect">
            <a:avLst/>
          </a:prstGeom>
        </p:spPr>
      </p:pic>
      <p:pic>
        <p:nvPicPr>
          <p:cNvPr id="26" name="Picture 25" descr="ccma 2.jpg">
            <a:extLst>
              <a:ext uri="{FF2B5EF4-FFF2-40B4-BE49-F238E27FC236}">
                <a16:creationId xmlns:a16="http://schemas.microsoft.com/office/drawing/2014/main" id="{0F206F2E-FC18-4D5C-90A2-90894C4B673A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2858" y="6248915"/>
            <a:ext cx="1241792" cy="475735"/>
          </a:xfrm>
          <a:prstGeom prst="rect">
            <a:avLst/>
          </a:prstGeom>
        </p:spPr>
      </p:pic>
      <p:pic>
        <p:nvPicPr>
          <p:cNvPr id="27" name="Picture 26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A7E327B2-EFFA-42C5-A418-A67C22BFDB0A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224" y="6202431"/>
            <a:ext cx="1400175" cy="52221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7E441D4-0D1E-45A5-9AC1-C84E10E0D0F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1025" y="6275158"/>
            <a:ext cx="1379268" cy="3923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C62E82E-7132-475C-8FFE-B275464F6BEC}"/>
              </a:ext>
            </a:extLst>
          </p:cNvPr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3051" y="6210300"/>
            <a:ext cx="1638300" cy="45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9250B4-0B27-43C9-9396-5CAC335DDC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167" y="152401"/>
            <a:ext cx="995567" cy="1466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8885DB-4051-4002-87DE-365D50BF22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6463" y="2194028"/>
            <a:ext cx="1077477" cy="5915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2519AC-BF0C-46F8-AD93-FF8A16C86B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36352" y="2197449"/>
            <a:ext cx="854592" cy="10977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4A8D1C-A78F-4D26-B73E-7539AD4349B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9762" y="2931101"/>
            <a:ext cx="995567" cy="12452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70CC1B-26AB-4C6D-8706-7CA037BCF30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609" y="3033953"/>
            <a:ext cx="2772407" cy="80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6574F0-4AC1-4043-BB08-64BC41DD8DA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95" y="4374629"/>
            <a:ext cx="1981198" cy="7048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DD09EF9-042B-4578-B292-5FAB184F507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020" y="4230649"/>
            <a:ext cx="2397809" cy="9162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16B1F88-4005-43D3-9E92-EC0519FF3DD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9" y="5196302"/>
            <a:ext cx="1314450" cy="6096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895846D-D68B-4BDD-88A9-4516131FBA3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301" y="5002634"/>
            <a:ext cx="1847653" cy="8032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404A10-B6A5-48AD-8AC9-77A5B6C0A19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37" y="5042962"/>
            <a:ext cx="1721378" cy="91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1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F68BE-5A5D-4BCD-A9C9-5F8F92083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081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IE" dirty="0"/>
              <a:t>Eastern Region: Contract Signing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B56C7A-918C-45AE-B461-D6955C205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981" y="1523992"/>
            <a:ext cx="7437749" cy="4603967"/>
          </a:xfrm>
        </p:spPr>
      </p:pic>
    </p:spTree>
    <p:extLst>
      <p:ext uri="{BB962C8B-B14F-4D97-AF65-F5344CB8AC3E}">
        <p14:creationId xmlns:p14="http://schemas.microsoft.com/office/powerpoint/2010/main" val="74557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F68BE-5A5D-4BCD-A9C9-5F8F920832D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IE" dirty="0"/>
              <a:t>Eastern Region: up coming works Work’s Contract stage (iv)- (v)</a:t>
            </a:r>
            <a:endParaRPr lang="en-IE" i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558ED-8E00-4A6A-B66F-1E4A5AF77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Site Mobilisation, Health &amp; Safety, Environmental, Quality, Design documentation to be prepared including the preparation of an Accepted Programme – duration approximately 3 months.</a:t>
            </a:r>
          </a:p>
          <a:p>
            <a:r>
              <a:rPr lang="en-IE" dirty="0"/>
              <a:t>Commencement of initial site surveys in Kilkenny  early -mid October 2022, Carlow early November 2022</a:t>
            </a:r>
          </a:p>
          <a:p>
            <a:r>
              <a:rPr lang="en-IE" dirty="0"/>
              <a:t>Design of lighting commence Kilkenny October / November, Carlow December 2022.</a:t>
            </a:r>
          </a:p>
          <a:p>
            <a:r>
              <a:rPr lang="en-IE" dirty="0"/>
              <a:t>Lighting install commence Kilkenny Jan 2023,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9253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2D075-20B9-43E4-997D-1D8B053ED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7176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IE" dirty="0"/>
              <a:t>Public Lighting Energy Efficiency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C9CD4-7A62-4BB7-98FE-B7D278FD4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E" b="1" dirty="0"/>
              <a:t>Scope of the Project</a:t>
            </a:r>
          </a:p>
          <a:p>
            <a:r>
              <a:rPr lang="en-IE" dirty="0"/>
              <a:t>Survey of approximately 125,000 lanterns </a:t>
            </a:r>
          </a:p>
          <a:p>
            <a:r>
              <a:rPr lang="en-IE" dirty="0"/>
              <a:t>Upgrading of 75,000 lanterns, 25,000 brackets,1,500 poles, 2,000 micro pillars in 9 Local Authorities</a:t>
            </a:r>
          </a:p>
          <a:p>
            <a:r>
              <a:rPr lang="en-IE" u="sng" dirty="0"/>
              <a:t>Duration: </a:t>
            </a:r>
            <a:r>
              <a:rPr lang="en-IE" dirty="0"/>
              <a:t>30 Months- survey, design, manufacture, install and test between 800-1000 lanterns per week and associated works.</a:t>
            </a:r>
          </a:p>
          <a:p>
            <a:r>
              <a:rPr lang="en-IE" u="sng" dirty="0"/>
              <a:t>Resources: </a:t>
            </a:r>
            <a:r>
              <a:rPr lang="en-IE" dirty="0"/>
              <a:t>3 survey crews, 10 installation crews, 2 ESBN crews, logistics and support team, design team, Supervision team. </a:t>
            </a:r>
          </a:p>
          <a:p>
            <a:pPr marL="0" indent="0" algn="ctr">
              <a:buNone/>
            </a:pP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0377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68B18-E4B1-451A-A90F-39A05067A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520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IE" dirty="0"/>
              <a:t>Public Lighting Energy Efficiency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EFF8F-E7AE-4D46-87AC-C23CB4A49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IE" b="1" dirty="0"/>
              <a:t>Finance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dirty="0"/>
              <a:t>Overall budget in the order of €56m- values commercially sensitive.</a:t>
            </a:r>
          </a:p>
          <a:p>
            <a:r>
              <a:rPr lang="en-IE" dirty="0"/>
              <a:t>Price Inflation is a significant risk and currently being examined in the Eastern Region.</a:t>
            </a:r>
          </a:p>
          <a:p>
            <a:r>
              <a:rPr lang="en-IE" dirty="0"/>
              <a:t>The energy costs are fixed until 2024 and the OGP will carry out a competition for the next period.</a:t>
            </a:r>
          </a:p>
          <a:p>
            <a:r>
              <a:rPr lang="en-IE" dirty="0"/>
              <a:t>Once the lighting has been upgraded in a Local Authority and records agreed with the Un metered register (UMR) (managed by the ESB) the savings will be applied to the new scheme.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702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5E2CF-FD7F-45A7-BAF4-B198A73DD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373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IE" dirty="0"/>
              <a:t>Public Lighting Energy Efficiency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2F60F-44E4-4472-82D3-387471D7A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sz="3200" dirty="0"/>
              <a:t>Questions and Comments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Thank you for your time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Ken Boland, </a:t>
            </a:r>
            <a:r>
              <a:rPr lang="en-IE"/>
              <a:t>Project Manager, PLEEP ER.</a:t>
            </a: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Kilkenny County Council</a:t>
            </a:r>
          </a:p>
        </p:txBody>
      </p:sp>
    </p:spTree>
    <p:extLst>
      <p:ext uri="{BB962C8B-B14F-4D97-AF65-F5344CB8AC3E}">
        <p14:creationId xmlns:p14="http://schemas.microsoft.com/office/powerpoint/2010/main" val="300497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6EE00-D7EB-4CAA-A09A-286FE866E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061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IE" dirty="0"/>
              <a:t>Public Lighting Energy Efficiency Project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2B1B3F6-27F3-46B5-BDD9-BC947CE65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862" y="1825625"/>
            <a:ext cx="8917757" cy="4351338"/>
          </a:xfrm>
        </p:spPr>
      </p:pic>
    </p:spTree>
    <p:extLst>
      <p:ext uri="{BB962C8B-B14F-4D97-AF65-F5344CB8AC3E}">
        <p14:creationId xmlns:p14="http://schemas.microsoft.com/office/powerpoint/2010/main" val="373831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E9960-5974-4C50-9CB3-CE018B215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806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IE" dirty="0"/>
              <a:t>Public Lighting Energy Efficiency Project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D64910-4306-4BFE-817E-3C0DE8D90A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301" y="1480549"/>
            <a:ext cx="8719794" cy="4752975"/>
          </a:xfrm>
        </p:spPr>
      </p:pic>
    </p:spTree>
    <p:extLst>
      <p:ext uri="{BB962C8B-B14F-4D97-AF65-F5344CB8AC3E}">
        <p14:creationId xmlns:p14="http://schemas.microsoft.com/office/powerpoint/2010/main" val="332262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860B4-A4A5-47DA-882D-E20802D568C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IE" dirty="0"/>
              <a:t>Public Lighting Energy Efficiency Project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A54923-5E8E-431A-A563-F05736E0D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996" y="1825625"/>
            <a:ext cx="8568965" cy="4351338"/>
          </a:xfrm>
        </p:spPr>
      </p:pic>
    </p:spTree>
    <p:extLst>
      <p:ext uri="{BB962C8B-B14F-4D97-AF65-F5344CB8AC3E}">
        <p14:creationId xmlns:p14="http://schemas.microsoft.com/office/powerpoint/2010/main" val="342281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DA19C-B793-4DC7-80EB-56875669D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118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IE" dirty="0"/>
              <a:t>Public Lighting Energy Efficiency Project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7C67E8-1394-4CCB-AE54-29DC72ADC7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86" y="1825625"/>
            <a:ext cx="8191892" cy="4351338"/>
          </a:xfrm>
        </p:spPr>
      </p:pic>
    </p:spTree>
    <p:extLst>
      <p:ext uri="{BB962C8B-B14F-4D97-AF65-F5344CB8AC3E}">
        <p14:creationId xmlns:p14="http://schemas.microsoft.com/office/powerpoint/2010/main" val="248574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D0CB0-04CC-4094-956E-4CFEED944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144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IE" dirty="0"/>
              <a:t>Public Lighting Energy Efficiency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03CFF-DD3E-48D6-9706-EFB35EF6A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b="1" dirty="0"/>
              <a:t>This Project is about Climate Change Mitigation</a:t>
            </a:r>
          </a:p>
          <a:p>
            <a:endParaRPr lang="en-IE" b="1" dirty="0"/>
          </a:p>
          <a:p>
            <a:r>
              <a:rPr lang="en-IE" dirty="0"/>
              <a:t>It is the largest single action that Local Authorities can take to reduce their emissions- the change to LED lanterns can reduce LA electricity usage by 20%.</a:t>
            </a:r>
          </a:p>
          <a:p>
            <a:r>
              <a:rPr lang="en-IE" dirty="0"/>
              <a:t>It is an example of how climate change mitigation action can actually improve the living experience of the public while making very significant reductions in energy usage and emissions.</a:t>
            </a:r>
          </a:p>
        </p:txBody>
      </p:sp>
    </p:spTree>
    <p:extLst>
      <p:ext uri="{BB962C8B-B14F-4D97-AF65-F5344CB8AC3E}">
        <p14:creationId xmlns:p14="http://schemas.microsoft.com/office/powerpoint/2010/main" val="77931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5B138-2D39-4AC5-BFF5-679C4AA7241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IE" dirty="0"/>
              <a:t>Public Lighting Energy Efficiency Project</a:t>
            </a:r>
          </a:p>
        </p:txBody>
      </p:sp>
      <p:pic>
        <p:nvPicPr>
          <p:cNvPr id="6" name="Chart 2" descr="image002">
            <a:extLst>
              <a:ext uri="{FF2B5EF4-FFF2-40B4-BE49-F238E27FC236}">
                <a16:creationId xmlns:a16="http://schemas.microsoft.com/office/drawing/2014/main" id="{CD4B17BE-9D96-42CF-B893-050B9CA14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816" y="2040953"/>
            <a:ext cx="4179184" cy="355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Chart 4" descr="image003">
            <a:extLst>
              <a:ext uri="{FF2B5EF4-FFF2-40B4-BE49-F238E27FC236}">
                <a16:creationId xmlns:a16="http://schemas.microsoft.com/office/drawing/2014/main" id="{0AE5A929-C13E-429F-950D-AD2B0E70A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461" y="2040953"/>
            <a:ext cx="4294936" cy="355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44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B6BFB-D2A2-4A39-9680-9F20203E9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199"/>
            <a:ext cx="10515600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IE" dirty="0"/>
              <a:t>Public Lighting Energy Efficiency Project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B0D0BE4-5404-496D-B086-5D79C824CB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0739957"/>
              </p:ext>
            </p:extLst>
          </p:nvPr>
        </p:nvGraphicFramePr>
        <p:xfrm>
          <a:off x="838200" y="2514600"/>
          <a:ext cx="9707216" cy="3357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5978">
                  <a:extLst>
                    <a:ext uri="{9D8B030D-6E8A-4147-A177-3AD203B41FA5}">
                      <a16:colId xmlns:a16="http://schemas.microsoft.com/office/drawing/2014/main" val="1595843450"/>
                    </a:ext>
                  </a:extLst>
                </a:gridCol>
                <a:gridCol w="3057825">
                  <a:extLst>
                    <a:ext uri="{9D8B030D-6E8A-4147-A177-3AD203B41FA5}">
                      <a16:colId xmlns:a16="http://schemas.microsoft.com/office/drawing/2014/main" val="1873246385"/>
                    </a:ext>
                  </a:extLst>
                </a:gridCol>
                <a:gridCol w="2723413">
                  <a:extLst>
                    <a:ext uri="{9D8B030D-6E8A-4147-A177-3AD203B41FA5}">
                      <a16:colId xmlns:a16="http://schemas.microsoft.com/office/drawing/2014/main" val="2949112424"/>
                    </a:ext>
                  </a:extLst>
                </a:gridCol>
              </a:tblGrid>
              <a:tr h="874643">
                <a:tc>
                  <a:txBody>
                    <a:bodyPr/>
                    <a:lstStyle/>
                    <a:p>
                      <a:pPr marL="5080" algn="ctr"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Kilkenny County Council’s Emissions Overview 2021</a:t>
                      </a:r>
                      <a:endParaRPr lang="en-IE" sz="1100">
                        <a:effectLst/>
                      </a:endParaRPr>
                    </a:p>
                    <a:p>
                      <a:pPr marL="5080" algn="ctr"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4445" marB="1905" anchor="b"/>
                </a:tc>
                <a:tc gridSpan="2">
                  <a:txBody>
                    <a:bodyPr/>
                    <a:lstStyle/>
                    <a:p>
                      <a:pPr marL="12065" algn="ctr"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</a:rPr>
                        <a:t>Kilkenny County Council’s Emissions by Category 2021</a:t>
                      </a:r>
                      <a:endParaRPr lang="en-IE" sz="1100">
                        <a:effectLst/>
                      </a:endParaRPr>
                    </a:p>
                    <a:p>
                      <a:pPr marL="12065" algn="ctr"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 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4445" marB="1905" anchor="b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685818"/>
                  </a:ext>
                </a:extLst>
              </a:tr>
              <a:tr h="2483027">
                <a:tc>
                  <a:txBody>
                    <a:bodyPr/>
                    <a:lstStyle/>
                    <a:p>
                      <a:pPr marR="466090" algn="r">
                        <a:spcAft>
                          <a:spcPts val="0"/>
                        </a:spcAft>
                      </a:pP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4445" marB="1905"/>
                </a:tc>
                <a:tc>
                  <a:txBody>
                    <a:bodyPr/>
                    <a:lstStyle/>
                    <a:p>
                      <a:pPr marL="69215">
                        <a:spcAft>
                          <a:spcPts val="860"/>
                        </a:spcAft>
                      </a:pPr>
                      <a:r>
                        <a:rPr lang="en-IE" sz="1100" dirty="0">
                          <a:effectLst/>
                        </a:rPr>
                        <a:t> </a:t>
                      </a:r>
                    </a:p>
                    <a:p>
                      <a:pPr marL="69215">
                        <a:spcAft>
                          <a:spcPts val="40"/>
                        </a:spcAft>
                      </a:pPr>
                      <a:r>
                        <a:rPr lang="en-IE" sz="1100" dirty="0">
                          <a:effectLst/>
                        </a:rPr>
                        <a:t> </a:t>
                      </a:r>
                      <a:r>
                        <a:rPr lang="en-IE" sz="1600" dirty="0">
                          <a:effectLst/>
                        </a:rPr>
                        <a:t>Buildings &amp; Facilities</a:t>
                      </a:r>
                      <a:r>
                        <a:rPr lang="en-IE" sz="2400" dirty="0">
                          <a:effectLst/>
                        </a:rPr>
                        <a:t> </a:t>
                      </a:r>
                      <a:endParaRPr lang="en-IE" sz="1100" dirty="0">
                        <a:effectLst/>
                      </a:endParaRPr>
                    </a:p>
                    <a:p>
                      <a:pPr marR="268605" algn="r">
                        <a:spcAft>
                          <a:spcPts val="0"/>
                        </a:spcAft>
                      </a:pPr>
                      <a:r>
                        <a:rPr lang="en-IE" sz="1100" dirty="0">
                          <a:effectLst/>
                        </a:rPr>
                        <a:t> 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4445" marB="190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65"/>
                        </a:spcAft>
                      </a:pPr>
                      <a:r>
                        <a:rPr lang="en-IE" sz="1600" dirty="0">
                          <a:effectLst/>
                        </a:rPr>
                        <a:t>Municipal Fleet</a:t>
                      </a:r>
                      <a:endParaRPr lang="en-IE" sz="2000" dirty="0">
                        <a:effectLst/>
                      </a:endParaRPr>
                    </a:p>
                    <a:p>
                      <a:pPr marL="118745">
                        <a:spcAft>
                          <a:spcPts val="80"/>
                        </a:spcAft>
                      </a:pPr>
                      <a:r>
                        <a:rPr lang="en-IE" sz="1800" dirty="0">
                          <a:effectLst/>
                        </a:rPr>
                        <a:t>                   34% 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4445" marB="1905"/>
                </a:tc>
                <a:extLst>
                  <a:ext uri="{0D108BD9-81ED-4DB2-BD59-A6C34878D82A}">
                    <a16:rowId xmlns:a16="http://schemas.microsoft.com/office/drawing/2014/main" val="3769600694"/>
                  </a:ext>
                </a:extLst>
              </a:tr>
            </a:tbl>
          </a:graphicData>
        </a:graphic>
      </p:graphicFrame>
      <p:pic>
        <p:nvPicPr>
          <p:cNvPr id="1027" name="Picture 3" descr="cid:image003.png@01D891E7.4A90B4E0">
            <a:extLst>
              <a:ext uri="{FF2B5EF4-FFF2-40B4-BE49-F238E27FC236}">
                <a16:creationId xmlns:a16="http://schemas.microsoft.com/office/drawing/2014/main" id="{7BE6A9D9-6C2B-4F58-A43F-BCC2DB312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74" y="3461611"/>
            <a:ext cx="3062980" cy="207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id:image005.png@01D891E7.4A90B4E0">
            <a:extLst>
              <a:ext uri="{FF2B5EF4-FFF2-40B4-BE49-F238E27FC236}">
                <a16:creationId xmlns:a16="http://schemas.microsoft.com/office/drawing/2014/main" id="{85CB0522-BD12-457A-8F05-B29456E8E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870" y="4263887"/>
            <a:ext cx="2594113" cy="127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cid:image006.jpg@01D891E7.4A90B4E0">
            <a:extLst>
              <a:ext uri="{FF2B5EF4-FFF2-40B4-BE49-F238E27FC236}">
                <a16:creationId xmlns:a16="http://schemas.microsoft.com/office/drawing/2014/main" id="{66CC8A5F-7653-4AB6-9E27-9152C588F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566" y="4261712"/>
            <a:ext cx="961887" cy="96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80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9435A-B101-4F7F-9252-DE55F14B4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31597"/>
            <a:ext cx="9144000" cy="82013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IE" sz="4400" dirty="0"/>
              <a:t>Public Lighting Energy Efficiency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6AC4DA-4996-49C4-A5B0-5870537A2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2004" y="1762812"/>
            <a:ext cx="9144000" cy="4392891"/>
          </a:xfrm>
        </p:spPr>
        <p:txBody>
          <a:bodyPr>
            <a:normAutofit lnSpcReduction="10000"/>
          </a:bodyPr>
          <a:lstStyle/>
          <a:p>
            <a:r>
              <a:rPr lang="en-IE" b="1" dirty="0"/>
              <a:t>What is the Project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E" dirty="0"/>
              <a:t>To upgrade approximately 75,000 existing lanterns with new LED Lanterns. The lighting will be designed to the latest standards ( KK= 5,500 lanterns)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E"/>
              <a:t>Install 25,00 </a:t>
            </a:r>
            <a:r>
              <a:rPr lang="en-IE" dirty="0"/>
              <a:t>new </a:t>
            </a:r>
            <a:r>
              <a:rPr lang="en-IE"/>
              <a:t>brackets 1,500new </a:t>
            </a:r>
            <a:r>
              <a:rPr lang="en-IE" dirty="0"/>
              <a:t>poles, </a:t>
            </a:r>
            <a:r>
              <a:rPr lang="en-IE"/>
              <a:t>and 2,000 </a:t>
            </a:r>
            <a:r>
              <a:rPr lang="en-IE" dirty="0"/>
              <a:t>micro pillars. Replace missing column doors.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E" dirty="0"/>
              <a:t>Isolate the Local Authority Lighting Assets from the ESB network including the upgrading of safety equipment in the poles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E" dirty="0"/>
              <a:t>Survey of all Public Lighting infrastructure and record on the new Maproad Public Lighting Data base.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E" dirty="0"/>
              <a:t>Up dating of the Un Metered Register (UMR) used for billing by the electricity suppliers</a:t>
            </a:r>
          </a:p>
          <a:p>
            <a:pPr algn="l"/>
            <a:endParaRPr lang="en-IE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E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E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E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E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E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179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8131C-2823-4926-8DD7-EBF242997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2079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IE" dirty="0"/>
              <a:t>Public Lighting Energy Efficiency Project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B99F4A-623B-44D7-BB30-E0C1C5CDB62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381" y="1791093"/>
            <a:ext cx="5071621" cy="4496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372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9E6B6-D065-4E31-81D0-26DD5E027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041" y="374553"/>
            <a:ext cx="10515600" cy="1058322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IE" dirty="0"/>
              <a:t>Public Lighting Energy Efficiency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D4E39-9C83-4CA0-BC0C-DFEF1CC1A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E" b="1" dirty="0"/>
              <a:t>Why do the Project</a:t>
            </a:r>
            <a:endParaRPr lang="en-IE" dirty="0"/>
          </a:p>
          <a:p>
            <a:pPr marL="457200" indent="-457200">
              <a:buFont typeface="+mj-lt"/>
              <a:buAutoNum type="alphaLcParenR"/>
            </a:pPr>
            <a:r>
              <a:rPr lang="en-IE" dirty="0"/>
              <a:t>Energy Saving of approximately 60-70% for each LED lantern changed. </a:t>
            </a:r>
          </a:p>
          <a:p>
            <a:pPr marL="457200" indent="-457200">
              <a:buFont typeface="+mj-lt"/>
              <a:buAutoNum type="alphaLcParenR"/>
            </a:pPr>
            <a:r>
              <a:rPr lang="en-IE" dirty="0"/>
              <a:t>Reduction in Carbon Dioxide emissions by 50%</a:t>
            </a:r>
          </a:p>
          <a:p>
            <a:pPr marL="457200" indent="-457200">
              <a:buFont typeface="+mj-lt"/>
              <a:buAutoNum type="alphaLcParenR"/>
            </a:pPr>
            <a:r>
              <a:rPr lang="en-IE" dirty="0"/>
              <a:t>Improved quality lighting for the public and the environment</a:t>
            </a:r>
          </a:p>
          <a:p>
            <a:pPr marL="457200" indent="-457200">
              <a:buFont typeface="+mj-lt"/>
              <a:buAutoNum type="alphaLcParenR"/>
            </a:pPr>
            <a:r>
              <a:rPr lang="en-IE" dirty="0"/>
              <a:t>Improved public safety and convenience for the Public</a:t>
            </a:r>
          </a:p>
          <a:p>
            <a:pPr marL="457200" indent="-457200">
              <a:buFont typeface="+mj-lt"/>
              <a:buAutoNum type="alphaLcParenR"/>
            </a:pPr>
            <a:r>
              <a:rPr lang="en-IE" dirty="0"/>
              <a:t>Helping Local Authorities achieve Climate action targets</a:t>
            </a:r>
          </a:p>
          <a:p>
            <a:pPr marL="457200" indent="-457200">
              <a:buFont typeface="+mj-lt"/>
              <a:buAutoNum type="alphaLcParenR"/>
            </a:pPr>
            <a:r>
              <a:rPr lang="en-IE" dirty="0"/>
              <a:t>Reduced faults and  higher reliability and  lower maintenance cost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0358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DF52E-D5BC-4F09-8EA7-78CDB4AFF4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IE" dirty="0"/>
              <a:t>Public Lighting Energy Efficiency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CA55A-B227-4BEF-8175-53BD53F2F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Example of the savings derived from changing to LED lanterns</a:t>
            </a:r>
          </a:p>
          <a:p>
            <a:pPr marL="0" indent="0" algn="ctr">
              <a:buNone/>
            </a:pPr>
            <a:endParaRPr lang="en-IE" dirty="0"/>
          </a:p>
          <a:p>
            <a:pPr marL="0" indent="0" algn="ctr">
              <a:buNone/>
            </a:pPr>
            <a:r>
              <a:rPr lang="en-IE" dirty="0"/>
              <a:t>Kilkenny County Council </a:t>
            </a:r>
          </a:p>
          <a:p>
            <a:r>
              <a:rPr lang="en-IE" sz="2400" dirty="0"/>
              <a:t>Public Lighting energy consumption  for 2020    			 4,000,440 kWh </a:t>
            </a:r>
          </a:p>
          <a:p>
            <a:r>
              <a:rPr lang="en-IE" sz="2400" dirty="0"/>
              <a:t>Saving in energy when all lanterns changed to LED 		2,400,000kWh</a:t>
            </a:r>
          </a:p>
          <a:p>
            <a:r>
              <a:rPr lang="en-IE" sz="2400" dirty="0"/>
              <a:t>Reduction in overall Kilkenny Co </a:t>
            </a:r>
            <a:r>
              <a:rPr lang="en-IE" sz="2400" dirty="0" err="1"/>
              <a:t>Co</a:t>
            </a:r>
            <a:r>
              <a:rPr lang="en-IE" sz="2400" dirty="0"/>
              <a:t> energy consumption 		approx. 18%</a:t>
            </a:r>
          </a:p>
          <a:p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30141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F68BE-5A5D-4BCD-A9C9-5F8F92083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081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IE" dirty="0"/>
              <a:t>Eastern Region: principal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558ED-8E00-4A6A-B66F-1E4A5AF77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5944"/>
            <a:ext cx="10515600" cy="471101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IE" b="1" dirty="0"/>
              <a:t>Works Contract for construction and handover stages 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dirty="0"/>
              <a:t> 2 tenders received 					3</a:t>
            </a:r>
            <a:r>
              <a:rPr lang="en-IE" baseline="30000" dirty="0"/>
              <a:t>rd</a:t>
            </a:r>
            <a:r>
              <a:rPr lang="en-IE" dirty="0"/>
              <a:t> November 2021</a:t>
            </a:r>
          </a:p>
          <a:p>
            <a:pPr marL="0" indent="0">
              <a:buNone/>
            </a:pPr>
            <a:r>
              <a:rPr lang="en-IE" dirty="0"/>
              <a:t> Killaree Lighting Services(KLS) -ASD JV &amp; Le Cheile		</a:t>
            </a:r>
          </a:p>
          <a:p>
            <a:r>
              <a:rPr lang="en-IE" dirty="0"/>
              <a:t>Letter of Intent issued to KLS ASD JV			18</a:t>
            </a:r>
            <a:r>
              <a:rPr lang="en-IE" baseline="30000" dirty="0"/>
              <a:t>th</a:t>
            </a:r>
            <a:r>
              <a:rPr lang="en-IE" dirty="0"/>
              <a:t> February 2022 </a:t>
            </a:r>
          </a:p>
          <a:p>
            <a:r>
              <a:rPr lang="en-IE" dirty="0"/>
              <a:t>Letter of Acceptance issued to KLS ASD			 15</a:t>
            </a:r>
            <a:r>
              <a:rPr lang="en-IE" baseline="30000" dirty="0"/>
              <a:t>th</a:t>
            </a:r>
            <a:r>
              <a:rPr lang="en-IE" dirty="0"/>
              <a:t> July 2022</a:t>
            </a:r>
          </a:p>
          <a:p>
            <a:r>
              <a:rPr lang="en-IE" dirty="0"/>
              <a:t>Contract Signed 						 17</a:t>
            </a:r>
            <a:r>
              <a:rPr lang="en-IE" baseline="30000" dirty="0"/>
              <a:t>th</a:t>
            </a:r>
            <a:r>
              <a:rPr lang="en-IE" dirty="0"/>
              <a:t> August 2022</a:t>
            </a:r>
          </a:p>
          <a:p>
            <a:endParaRPr lang="en-IE" dirty="0"/>
          </a:p>
          <a:p>
            <a:pPr marL="0" indent="0">
              <a:buNone/>
            </a:pPr>
            <a:r>
              <a:rPr lang="en-IE" dirty="0"/>
              <a:t>Consultant Contract for construction and handover stages </a:t>
            </a:r>
          </a:p>
          <a:p>
            <a:r>
              <a:rPr lang="en-IE" dirty="0"/>
              <a:t>1 tender received from Arup 				29th October 2021</a:t>
            </a:r>
          </a:p>
          <a:p>
            <a:r>
              <a:rPr lang="en-IE" dirty="0"/>
              <a:t>Letter of Acceptance issued to Arup 			 21</a:t>
            </a:r>
            <a:r>
              <a:rPr lang="en-IE" baseline="30000" dirty="0"/>
              <a:t>st</a:t>
            </a:r>
            <a:r>
              <a:rPr lang="en-IE" dirty="0"/>
              <a:t> July 2022</a:t>
            </a:r>
          </a:p>
        </p:txBody>
      </p:sp>
    </p:spTree>
    <p:extLst>
      <p:ext uri="{BB962C8B-B14F-4D97-AF65-F5344CB8AC3E}">
        <p14:creationId xmlns:p14="http://schemas.microsoft.com/office/powerpoint/2010/main" val="419742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227FA78-E09F-4859-86F2-4661417E63BA}" vid="{AF37FDA2-AF72-45A4-AE06-A4B801F648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13164</TotalTime>
  <Words>626</Words>
  <Application>Microsoft Office PowerPoint</Application>
  <PresentationFormat>Widescreen</PresentationFormat>
  <Paragraphs>96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1_Office Theme</vt:lpstr>
      <vt:lpstr>Public Lighting Energy Efficiency Project – Eastern Region     </vt:lpstr>
      <vt:lpstr>Public Lighting Energy Efficiency Project</vt:lpstr>
      <vt:lpstr>Public Lighting Energy Efficiency Project</vt:lpstr>
      <vt:lpstr>Public Lighting Energy Efficiency Project</vt:lpstr>
      <vt:lpstr>Public Lighting Energy Efficiency Project</vt:lpstr>
      <vt:lpstr>Public Lighting Energy Efficiency Project</vt:lpstr>
      <vt:lpstr>Public Lighting Energy Efficiency Project</vt:lpstr>
      <vt:lpstr>Public Lighting Energy Efficiency Project</vt:lpstr>
      <vt:lpstr>Eastern Region: principal dates</vt:lpstr>
      <vt:lpstr>Eastern Region: Contract Signing</vt:lpstr>
      <vt:lpstr>Eastern Region: up coming works Work’s Contract stage (iv)- (v)</vt:lpstr>
      <vt:lpstr>Public Lighting Energy Efficiency Project</vt:lpstr>
      <vt:lpstr>Public Lighting Energy Efficiency Project</vt:lpstr>
      <vt:lpstr>Public Lighting Energy Efficiency Project</vt:lpstr>
      <vt:lpstr>Public Lighting Energy Efficiency Project</vt:lpstr>
      <vt:lpstr>Public Lighting Energy Efficiency Project</vt:lpstr>
      <vt:lpstr>Public Lighting Energy Efficiency Project</vt:lpstr>
      <vt:lpstr>Public Lighting Energy Efficiency Project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Boland</dc:creator>
  <cp:lastModifiedBy>Brenda Kelly</cp:lastModifiedBy>
  <cp:revision>102</cp:revision>
  <cp:lastPrinted>2022-07-11T09:54:54Z</cp:lastPrinted>
  <dcterms:created xsi:type="dcterms:W3CDTF">2021-01-05T10:19:32Z</dcterms:created>
  <dcterms:modified xsi:type="dcterms:W3CDTF">2022-09-19T11:27:48Z</dcterms:modified>
</cp:coreProperties>
</file>