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17"/>
  </p:notesMasterIdLst>
  <p:sldIdLst>
    <p:sldId id="256" r:id="rId5"/>
    <p:sldId id="304" r:id="rId6"/>
    <p:sldId id="309" r:id="rId7"/>
    <p:sldId id="301" r:id="rId8"/>
    <p:sldId id="305" r:id="rId9"/>
    <p:sldId id="306" r:id="rId10"/>
    <p:sldId id="314" r:id="rId11"/>
    <p:sldId id="308" r:id="rId12"/>
    <p:sldId id="310" r:id="rId13"/>
    <p:sldId id="311" r:id="rId14"/>
    <p:sldId id="312" r:id="rId15"/>
    <p:sldId id="313" r:id="rId16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16" autoAdjust="0"/>
  </p:normalViewPr>
  <p:slideViewPr>
    <p:cSldViewPr snapToGrid="0">
      <p:cViewPr varScale="1">
        <p:scale>
          <a:sx n="95" d="100"/>
          <a:sy n="95" d="100"/>
        </p:scale>
        <p:origin x="1110" y="84"/>
      </p:cViewPr>
      <p:guideLst/>
    </p:cSldViewPr>
  </p:slideViewPr>
  <p:outlineViewPr>
    <p:cViewPr>
      <p:scale>
        <a:sx n="33" d="100"/>
        <a:sy n="33" d="100"/>
      </p:scale>
      <p:origin x="0" y="-4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5" cy="49877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1"/>
            <a:ext cx="2950475" cy="49877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071D139-FA2F-4026-ABC7-FCB97427893B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B70CCFF-0760-4F26-8094-3ECC6DDC6AB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86686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CCFF-0760-4F26-8094-3ECC6DDC6AB1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2002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Rebuilding Ireland – </a:t>
            </a:r>
            <a:r>
              <a:rPr lang="en-IE" dirty="0" err="1"/>
              <a:t>Shapshot</a:t>
            </a:r>
            <a:r>
              <a:rPr lang="en-IE" dirty="0"/>
              <a:t> of delivery by KCC under previous programme, completing this year. </a:t>
            </a:r>
          </a:p>
          <a:p>
            <a:r>
              <a:rPr lang="en-IE" dirty="0"/>
              <a:t>269 units over target</a:t>
            </a:r>
            <a:r>
              <a:rPr lang="en-IE" baseline="0" dirty="0"/>
              <a:t> (build, acquisition, leasing) </a:t>
            </a:r>
          </a:p>
          <a:p>
            <a:r>
              <a:rPr lang="en-IE" baseline="0" dirty="0"/>
              <a:t>Most of the “low hanging fruit” has been dealt with – unfinished estates, ‘easily developable’ sites </a:t>
            </a:r>
          </a:p>
          <a:p>
            <a:r>
              <a:rPr lang="en-IE" baseline="0" dirty="0"/>
              <a:t>Delivery under next phase has different challenges and a changed construction industry environment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CCFF-0760-4F26-8094-3ECC6DDC6AB1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155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CCFF-0760-4F26-8094-3ECC6DDC6AB1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9305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CCFF-0760-4F26-8094-3ECC6DDC6AB1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9579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CCFF-0760-4F26-8094-3ECC6DDC6AB1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6122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Vacant houses at 6/7 Upper Patrick St. acquired under 2020 CPO</a:t>
            </a:r>
          </a:p>
          <a:p>
            <a:r>
              <a:rPr lang="en-US" dirty="0"/>
              <a:t>Vacant house at No. 8 &amp; premises at No. 9 (</a:t>
            </a:r>
            <a:r>
              <a:rPr lang="en-US" dirty="0" err="1"/>
              <a:t>Hairlab</a:t>
            </a:r>
            <a:r>
              <a:rPr lang="en-US" dirty="0"/>
              <a:t>) now acquired by agreement to carry out urban regeneration project of entire block </a:t>
            </a:r>
          </a:p>
          <a:p>
            <a:r>
              <a:rPr lang="en-US" dirty="0"/>
              <a:t>Plan to be combined with extension/refurbishment of No.13 Jacob St.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CCFF-0760-4F26-8094-3ECC6DDC6AB1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097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Following on from the Residential Regeneration Pilot 2 vacant premises now acquired for regeneration;</a:t>
            </a:r>
          </a:p>
          <a:p>
            <a:r>
              <a:rPr lang="en-US" dirty="0"/>
              <a:t>Power’s &amp; Co. &amp; Ui </a:t>
            </a:r>
            <a:r>
              <a:rPr lang="en-US" dirty="0" err="1"/>
              <a:t>Loinsigh’s</a:t>
            </a:r>
            <a:r>
              <a:rPr lang="en-US" dirty="0"/>
              <a:t> both protected structures and both with plots backing onto </a:t>
            </a:r>
            <a:r>
              <a:rPr lang="en-US" dirty="0" err="1"/>
              <a:t>Clodeen</a:t>
            </a:r>
            <a:r>
              <a:rPr lang="en-US" dirty="0"/>
              <a:t> Lane to the rear (See sketch proposal)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CCFF-0760-4F26-8094-3ECC6DDC6AB1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2664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CCFF-0760-4F26-8094-3ECC6DDC6AB1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32438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0CCFF-0760-4F26-8094-3ECC6DDC6AB1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09371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B2F3D-1814-43E7-B80C-3BD4FD843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9CBA65-0CE9-4E1A-A12C-78582C147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F969F-A4AD-459F-BA5C-68E1A911B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AF6B-EE81-40FA-BB34-3CF2852FDAA7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E334A-0F67-49AE-AC4D-2B612753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81D6E-EFC0-431E-922E-FDEA474C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A7D1-26EF-4EAD-8410-997C9FFB71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576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921E8-5557-4D81-8A32-5712364E0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78560-E5DB-4E45-BE3F-B060CE1D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F5F9D-FDA5-4914-99A9-9033A3E71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AF6B-EE81-40FA-BB34-3CF2852FDAA7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41AD1-F83B-4E2C-A83B-C5AF7650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3D21A-B24F-4521-90DE-FB5734DE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A7D1-26EF-4EAD-8410-997C9FFB71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254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45AB6B-7685-4AA1-B351-BBCB6D3808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A46B70-4E8F-42F5-921C-9EA8BC1D5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55124-8602-4587-93ED-F7112595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AF6B-EE81-40FA-BB34-3CF2852FDAA7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5E674-CEE7-485F-83A3-00D96BEA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4C92E-6799-47D3-85D2-A45BE99B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A7D1-26EF-4EAD-8410-997C9FFB71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7973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37531-0EA7-4916-9061-7F8C100E7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8A6D8-6980-47BC-91D3-72214D2DE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978D8-9776-49C4-A235-F4158DE16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AF6B-EE81-40FA-BB34-3CF2852FDAA7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643F5-A28E-4032-9361-AA4D083A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389E3-EC03-49D0-A6BB-89911B65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A7D1-26EF-4EAD-8410-997C9FFB71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20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BA3C8-8462-47A7-91C5-EF891E1F6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6CEEF-CE89-4856-8877-EA4C24A41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409E3-3F1F-42BE-8C7E-E3BEA282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AF6B-EE81-40FA-BB34-3CF2852FDAA7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F2AE5-8923-40AF-9FCE-37CA90C9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D970E-D33C-440B-92C8-A962F8E1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A7D1-26EF-4EAD-8410-997C9FFB71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8294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DDEC1-41FF-4DCB-86D4-DD588EC8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BCA6-9A24-40D9-9B05-6A1DD1163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09322-0821-486E-9555-9C17494EB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ADBBF-DA70-4FD7-95B2-00DBEC9F1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AF6B-EE81-40FA-BB34-3CF2852FDAA7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D65ED-2E02-45E1-B9C3-8145F0F7D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34548-75E6-4CAC-A355-FF8265E88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A7D1-26EF-4EAD-8410-997C9FFB71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408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C1CFC-61D1-4318-9071-5DDC19BF8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F0EC6-F177-492B-A1F1-BD89597EF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545E7-069C-4ACF-B1A4-05AA245EE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C1005-85A8-4586-8C6F-A53D11883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C55EF2-7FB2-462E-900C-BDEC3880B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28FAB-73A8-4BAE-AEF6-4EA60F0E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AF6B-EE81-40FA-BB34-3CF2852FDAA7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02FF12-437C-49D9-BC1F-5B2CDB80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8BC2B4-BA5C-4643-8698-7B46FCF6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A7D1-26EF-4EAD-8410-997C9FFB71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4483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EA719-AB1E-4B35-A4EB-2BC5B23D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77DC4-2FE4-45B0-A9A7-9AE207F7A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AF6B-EE81-40FA-BB34-3CF2852FDAA7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BBF6C-A6F3-4267-A8F6-C3240595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E54BEE-F3CE-4C8F-B608-68F6FF2E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A7D1-26EF-4EAD-8410-997C9FFB71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9169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CE220D-E470-4014-9C82-ED7BE0E61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AF6B-EE81-40FA-BB34-3CF2852FDAA7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39FAD-3D3C-444D-8E6A-3EBD74BD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2BC19-BBDB-4F25-8ACA-1E229FC4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A7D1-26EF-4EAD-8410-997C9FFB71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024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FC1EA-1632-4C1D-8FAB-EC65E1B7A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21A80-8707-49FC-B3D9-E2D3ACDB2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3C6F5-A734-4FEA-ADF9-FD2A69746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7207B-2C54-415F-8D05-FBF4EEB7B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AF6B-EE81-40FA-BB34-3CF2852FDAA7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5095E-1A8E-4A6B-B3B7-CC2040F5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0262E-EF46-4A8E-BA83-B855F0019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A7D1-26EF-4EAD-8410-997C9FFB71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4104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7B18-F8DF-4253-87E3-B47ECF5D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1D55E4-08C5-40ED-BEDF-C757DD8564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5B5F4-0C01-49A6-816C-91DE7545F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C81D2-A1A4-4249-846B-B56A87CF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CAF6B-EE81-40FA-BB34-3CF2852FDAA7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D766C-C909-4360-A056-EF92EC2E3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E1A6EA-DA9F-41AC-A27B-7FEC5D796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5A7D1-26EF-4EAD-8410-997C9FFB71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758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616FF8-7F22-44FF-882C-B738B90E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D6F2D-6C23-4E69-8AFD-03C0854CB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61D7F-3E9B-4AE5-98BA-83DA728BC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CAF6B-EE81-40FA-BB34-3CF2852FDAA7}" type="datetimeFigureOut">
              <a:rPr lang="en-IE" smtClean="0"/>
              <a:t>21/03/2022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80B31-3F73-4C37-9C0F-7B9FD36FE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1E996-605B-4756-B9BF-593FC6AAD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5A7D1-26EF-4EAD-8410-997C9FFB719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890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02FB4-9E49-41F4-9F60-C6EBD0398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</a:rPr>
              <a:t>Council Meeting 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21</a:t>
            </a:r>
            <a:r>
              <a:rPr lang="en-US" sz="4800" b="1" baseline="30000" dirty="0">
                <a:solidFill>
                  <a:srgbClr val="FFFFFF"/>
                </a:solidFill>
              </a:rPr>
              <a:t>st</a:t>
            </a:r>
            <a:r>
              <a:rPr lang="en-US" sz="4800" b="1" dirty="0">
                <a:solidFill>
                  <a:srgbClr val="FFFFFF"/>
                </a:solidFill>
              </a:rPr>
              <a:t> March 2022</a:t>
            </a:r>
            <a:br>
              <a:rPr lang="en-US" sz="4800" b="1" dirty="0">
                <a:solidFill>
                  <a:srgbClr val="FFFFFF"/>
                </a:solidFill>
              </a:rPr>
            </a:b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>
                <a:solidFill>
                  <a:srgbClr val="FFFFFF"/>
                </a:solidFill>
              </a:rPr>
              <a:t>Housing Capital Update</a:t>
            </a:r>
            <a:endParaRPr lang="en-IE" sz="48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7DC8C-718C-4DE5-BC0F-0F753FB42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678" y="4215865"/>
            <a:ext cx="10005951" cy="2256936"/>
          </a:xfrm>
        </p:spPr>
        <p:txBody>
          <a:bodyPr anchor="ctr">
            <a:normAutofit/>
          </a:bodyPr>
          <a:lstStyle/>
          <a:p>
            <a:pPr algn="l"/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728CC-ED53-40C4-BEB4-7BF4B8639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55" t="12090" r="39943" b="4118"/>
          <a:stretch/>
        </p:blipFill>
        <p:spPr>
          <a:xfrm>
            <a:off x="7903375" y="1406989"/>
            <a:ext cx="3188871" cy="4513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96297-7BB9-42CB-BB06-0DFFD5B7FD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1"/>
          <a:stretch/>
        </p:blipFill>
        <p:spPr>
          <a:xfrm>
            <a:off x="989371" y="4880601"/>
            <a:ext cx="4678680" cy="15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682FC-1358-4410-B45C-8221ED32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162" y="-731520"/>
            <a:ext cx="9744513" cy="2656831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Residential Regeneration-Bridge St., Callan</a:t>
            </a:r>
            <a:endParaRPr lang="en-IE" sz="4000" dirty="0">
              <a:solidFill>
                <a:srgbClr val="FFFFFF"/>
              </a:solidFill>
            </a:endParaRPr>
          </a:p>
        </p:txBody>
      </p:sp>
      <p:pic>
        <p:nvPicPr>
          <p:cNvPr id="12" name="image34.jpeg">
            <a:extLst>
              <a:ext uri="{FF2B5EF4-FFF2-40B4-BE49-F238E27FC236}">
                <a16:creationId xmlns:a16="http://schemas.microsoft.com/office/drawing/2014/main" id="{B2380A68-7522-4B54-8035-8BF9E47499D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970" y="1318661"/>
            <a:ext cx="3698794" cy="5443086"/>
          </a:xfrm>
          <a:prstGeom prst="rect">
            <a:avLst/>
          </a:prstGeom>
        </p:spPr>
      </p:pic>
      <p:pic>
        <p:nvPicPr>
          <p:cNvPr id="14" name="image37.jpeg">
            <a:extLst>
              <a:ext uri="{FF2B5EF4-FFF2-40B4-BE49-F238E27FC236}">
                <a16:creationId xmlns:a16="http://schemas.microsoft.com/office/drawing/2014/main" id="{0D551BE7-0910-4606-A762-575659A2F8F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45401" y="1318661"/>
            <a:ext cx="3782729" cy="5443086"/>
          </a:xfrm>
          <a:prstGeom prst="rect">
            <a:avLst/>
          </a:prstGeom>
        </p:spPr>
      </p:pic>
      <p:pic>
        <p:nvPicPr>
          <p:cNvPr id="17" name="image57.jpeg">
            <a:extLst>
              <a:ext uri="{FF2B5EF4-FFF2-40B4-BE49-F238E27FC236}">
                <a16:creationId xmlns:a16="http://schemas.microsoft.com/office/drawing/2014/main" id="{787FED86-82B7-497D-803B-7F5DEC79C04F}"/>
              </a:ext>
            </a:extLst>
          </p:cNvPr>
          <p:cNvPicPr/>
          <p:nvPr/>
        </p:nvPicPr>
        <p:blipFill rotWithShape="1">
          <a:blip r:embed="rId5" cstate="print"/>
          <a:srcRect l="32159" t="3422" r="696" b="1430"/>
          <a:stretch/>
        </p:blipFill>
        <p:spPr>
          <a:xfrm>
            <a:off x="7243269" y="1318661"/>
            <a:ext cx="4948729" cy="54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682FC-1358-4410-B45C-8221ED32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162" y="-731520"/>
            <a:ext cx="9744513" cy="2656831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Current Housing Demand</a:t>
            </a:r>
            <a:endParaRPr lang="en-IE" sz="4000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647D3-34A7-4200-9513-DF0839BED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68" y="2315183"/>
            <a:ext cx="11498094" cy="4270442"/>
          </a:xfrm>
        </p:spPr>
        <p:txBody>
          <a:bodyPr/>
          <a:lstStyle/>
          <a:p>
            <a:r>
              <a:rPr lang="en-US" dirty="0"/>
              <a:t>Gross Housing Need     1,633    ( Including Transfer Requests, HAP/RAS tenants)</a:t>
            </a:r>
          </a:p>
          <a:p>
            <a:r>
              <a:rPr lang="en-US" dirty="0" err="1"/>
              <a:t>Nett</a:t>
            </a:r>
            <a:r>
              <a:rPr lang="en-US" dirty="0"/>
              <a:t> Housing Need           712    (Applicants with no current housing solution)</a:t>
            </a:r>
          </a:p>
          <a:p>
            <a:r>
              <a:rPr lang="en-US" dirty="0"/>
              <a:t>HAP Tenancies                   770    (Down from 880)</a:t>
            </a:r>
          </a:p>
          <a:p>
            <a:r>
              <a:rPr lang="en-US" dirty="0"/>
              <a:t>Housing Applications       113     (40% increase in applications)</a:t>
            </a:r>
          </a:p>
          <a:p>
            <a:r>
              <a:rPr lang="en-US" dirty="0"/>
              <a:t>Notices to Quit                    60     (60% families)</a:t>
            </a:r>
          </a:p>
          <a:p>
            <a:r>
              <a:rPr lang="en-US" dirty="0"/>
              <a:t>Homeless Presentations    68     (47% increase 2020 – 2021)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53548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682FC-1358-4410-B45C-8221ED32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162" y="-731520"/>
            <a:ext cx="9744513" cy="2656831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Allocations 2022</a:t>
            </a:r>
            <a:endParaRPr lang="en-IE" sz="4000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647D3-34A7-4200-9513-DF0839BED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68" y="2315183"/>
            <a:ext cx="11498094" cy="4270442"/>
          </a:xfrm>
        </p:spPr>
        <p:txBody>
          <a:bodyPr/>
          <a:lstStyle/>
          <a:p>
            <a:r>
              <a:rPr lang="en-US" dirty="0"/>
              <a:t>Priority - Time on List</a:t>
            </a:r>
          </a:p>
          <a:p>
            <a:r>
              <a:rPr lang="en-US" dirty="0"/>
              <a:t>Transfer Applications - disability, overcrowding and downsizing only</a:t>
            </a:r>
          </a:p>
          <a:p>
            <a:endParaRPr lang="en-US" dirty="0"/>
          </a:p>
          <a:p>
            <a:r>
              <a:rPr lang="en-US" dirty="0"/>
              <a:t>Current Refusal Rates are high - 22.5% in 2021.  </a:t>
            </a:r>
          </a:p>
          <a:p>
            <a:r>
              <a:rPr lang="en-US" dirty="0"/>
              <a:t>Urge applicants to accept offers of accommodation when made, preference for specific locations and developments can not be facilitated</a:t>
            </a:r>
          </a:p>
          <a:p>
            <a:r>
              <a:rPr lang="en-US" dirty="0"/>
              <a:t>Prevention of Homelessness - NTQs and Temporary Emergency Accommodation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62661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EB576-4222-42F6-9CFA-A50875AE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0C7CE1-53A7-4540-B82B-A40BA6E3B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8" y="-1"/>
            <a:ext cx="7299952" cy="304190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7DF1B4-411F-4551-9430-BDE6C4773C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/>
          <a:stretch/>
        </p:blipFill>
        <p:spPr>
          <a:xfrm>
            <a:off x="0" y="-30882"/>
            <a:ext cx="4892048" cy="3041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A4537F-4FCD-4A08-9B3C-2D48EB23C7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4"/>
          <a:stretch/>
        </p:blipFill>
        <p:spPr>
          <a:xfrm>
            <a:off x="0" y="3011021"/>
            <a:ext cx="7074568" cy="38469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6677DD-C401-4106-8262-C11523827D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5" b="21999"/>
          <a:stretch/>
        </p:blipFill>
        <p:spPr>
          <a:xfrm>
            <a:off x="7074568" y="4589728"/>
            <a:ext cx="5117432" cy="2268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24415B-24A6-445F-B3FC-71903FE4AC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25430"/>
          <a:stretch/>
        </p:blipFill>
        <p:spPr>
          <a:xfrm>
            <a:off x="7074568" y="2268272"/>
            <a:ext cx="5117432" cy="25380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A7CF18-E4AF-4B9C-9241-4C79D7F11BB4}"/>
              </a:ext>
            </a:extLst>
          </p:cNvPr>
          <p:cNvSpPr txBox="1"/>
          <p:nvPr/>
        </p:nvSpPr>
        <p:spPr>
          <a:xfrm>
            <a:off x="1746985" y="2672570"/>
            <a:ext cx="358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33 units </a:t>
            </a:r>
            <a:r>
              <a:rPr lang="en-IE" dirty="0" err="1">
                <a:solidFill>
                  <a:schemeClr val="bg1"/>
                </a:solidFill>
              </a:rPr>
              <a:t>Glebeside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Castlecomer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D75589-945F-4436-B845-9F94590502ED}"/>
              </a:ext>
            </a:extLst>
          </p:cNvPr>
          <p:cNvSpPr txBox="1"/>
          <p:nvPr/>
        </p:nvSpPr>
        <p:spPr>
          <a:xfrm>
            <a:off x="426720" y="3352621"/>
            <a:ext cx="358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18 units </a:t>
            </a:r>
            <a:r>
              <a:rPr lang="en-IE" dirty="0" err="1">
                <a:solidFill>
                  <a:schemeClr val="bg1"/>
                </a:solidFill>
              </a:rPr>
              <a:t>Pairc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Nua</a:t>
            </a:r>
            <a:r>
              <a:rPr lang="en-IE" dirty="0">
                <a:solidFill>
                  <a:schemeClr val="bg1"/>
                </a:solidFill>
              </a:rPr>
              <a:t>, Kilkenny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ABADFB-EDDB-43B7-BCB3-15F7E5E2AE9E}"/>
              </a:ext>
            </a:extLst>
          </p:cNvPr>
          <p:cNvSpPr txBox="1"/>
          <p:nvPr/>
        </p:nvSpPr>
        <p:spPr>
          <a:xfrm>
            <a:off x="8479857" y="1305403"/>
            <a:ext cx="419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16 units Blackwater Grove, </a:t>
            </a:r>
            <a:r>
              <a:rPr lang="en-IE" dirty="0" err="1">
                <a:solidFill>
                  <a:schemeClr val="bg1"/>
                </a:solidFill>
              </a:rPr>
              <a:t>Kilmacow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BA5338-D779-439B-A5D8-B1BC3B070330}"/>
              </a:ext>
            </a:extLst>
          </p:cNvPr>
          <p:cNvSpPr txBox="1"/>
          <p:nvPr/>
        </p:nvSpPr>
        <p:spPr>
          <a:xfrm>
            <a:off x="7432308" y="6474415"/>
            <a:ext cx="358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22 units Station Ave, </a:t>
            </a:r>
            <a:r>
              <a:rPr lang="en-IE" dirty="0" err="1">
                <a:solidFill>
                  <a:schemeClr val="bg1"/>
                </a:solidFill>
              </a:rPr>
              <a:t>Ballyragget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552134-FD03-4875-A578-5E3BEED2EB1B}"/>
              </a:ext>
            </a:extLst>
          </p:cNvPr>
          <p:cNvSpPr txBox="1"/>
          <p:nvPr/>
        </p:nvSpPr>
        <p:spPr>
          <a:xfrm>
            <a:off x="7432308" y="4284424"/>
            <a:ext cx="358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40 units </a:t>
            </a:r>
            <a:r>
              <a:rPr lang="en-IE" dirty="0" err="1">
                <a:solidFill>
                  <a:schemeClr val="bg1"/>
                </a:solidFill>
              </a:rPr>
              <a:t>Margaretsfield</a:t>
            </a:r>
            <a:r>
              <a:rPr lang="en-IE" dirty="0">
                <a:solidFill>
                  <a:schemeClr val="bg1"/>
                </a:solidFill>
              </a:rPr>
              <a:t>, Kilkenny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6C0A33-C733-4132-8190-AE399438414F}"/>
              </a:ext>
            </a:extLst>
          </p:cNvPr>
          <p:cNvSpPr txBox="1"/>
          <p:nvPr/>
        </p:nvSpPr>
        <p:spPr>
          <a:xfrm>
            <a:off x="5688133" y="2335149"/>
            <a:ext cx="1902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>
                <a:solidFill>
                  <a:schemeClr val="bg1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140273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682FC-1358-4410-B45C-8221ED32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Housing Delivery – 2021</a:t>
            </a:r>
            <a:endParaRPr lang="en-IE" sz="4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94BD2-513F-430A-8A9F-C75DC8892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094" y="126435"/>
            <a:ext cx="2896815" cy="192400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9210F43-E368-4099-AE96-BFBEA224B8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94874"/>
              </p:ext>
            </p:extLst>
          </p:nvPr>
        </p:nvGraphicFramePr>
        <p:xfrm>
          <a:off x="137160" y="2272868"/>
          <a:ext cx="11704319" cy="45179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5430">
                  <a:extLst>
                    <a:ext uri="{9D8B030D-6E8A-4147-A177-3AD203B41FA5}">
                      <a16:colId xmlns:a16="http://schemas.microsoft.com/office/drawing/2014/main" val="1629815292"/>
                    </a:ext>
                  </a:extLst>
                </a:gridCol>
                <a:gridCol w="6122413">
                  <a:extLst>
                    <a:ext uri="{9D8B030D-6E8A-4147-A177-3AD203B41FA5}">
                      <a16:colId xmlns:a16="http://schemas.microsoft.com/office/drawing/2014/main" val="2747399335"/>
                    </a:ext>
                  </a:extLst>
                </a:gridCol>
                <a:gridCol w="2106476">
                  <a:extLst>
                    <a:ext uri="{9D8B030D-6E8A-4147-A177-3AD203B41FA5}">
                      <a16:colId xmlns:a16="http://schemas.microsoft.com/office/drawing/2014/main" val="2664348537"/>
                    </a:ext>
                  </a:extLst>
                </a:gridCol>
              </a:tblGrid>
              <a:tr h="369490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>
                          <a:effectLst/>
                        </a:rPr>
                        <a:t>Scheme</a:t>
                      </a:r>
                      <a:endParaRPr lang="en-IE" sz="2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>
                          <a:effectLst/>
                        </a:rPr>
                        <a:t>Project Name</a:t>
                      </a:r>
                      <a:endParaRPr lang="en-IE" sz="2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b="1" u="none" strike="noStrike" dirty="0">
                          <a:effectLst/>
                        </a:rPr>
                        <a:t>Units Delivered</a:t>
                      </a:r>
                      <a:endParaRPr lang="en-IE" sz="2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7045250"/>
                  </a:ext>
                </a:extLst>
              </a:tr>
              <a:tr h="369490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</a:rPr>
                        <a:t>SHIP CONSTRUCTION</a:t>
                      </a:r>
                      <a:endParaRPr lang="en-IE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 err="1">
                          <a:effectLst/>
                        </a:rPr>
                        <a:t>Glebeside</a:t>
                      </a:r>
                      <a:r>
                        <a:rPr lang="en-IE" sz="2400" u="none" strike="noStrike" dirty="0">
                          <a:effectLst/>
                        </a:rPr>
                        <a:t>, </a:t>
                      </a:r>
                      <a:r>
                        <a:rPr lang="en-IE" sz="2400" u="none" strike="noStrike" dirty="0" err="1">
                          <a:effectLst/>
                        </a:rPr>
                        <a:t>Donaguile</a:t>
                      </a:r>
                      <a:r>
                        <a:rPr lang="en-IE" sz="2400" u="none" strike="noStrike" dirty="0">
                          <a:effectLst/>
                        </a:rPr>
                        <a:t>, </a:t>
                      </a:r>
                      <a:r>
                        <a:rPr lang="en-IE" sz="2400" u="none" strike="noStrike" dirty="0" err="1">
                          <a:effectLst/>
                        </a:rPr>
                        <a:t>Castlecomer</a:t>
                      </a:r>
                      <a:r>
                        <a:rPr lang="en-IE" sz="2400" u="none" strike="noStrike" dirty="0">
                          <a:effectLst/>
                        </a:rPr>
                        <a:t>, Co Kilkenny</a:t>
                      </a:r>
                      <a:endParaRPr lang="en-IE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</a:rPr>
                        <a:t>33</a:t>
                      </a:r>
                      <a:endParaRPr lang="en-IE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9580843"/>
                  </a:ext>
                </a:extLst>
              </a:tr>
              <a:tr h="506447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</a:rPr>
                        <a:t>SHIP CONSTRUCTION</a:t>
                      </a:r>
                      <a:endParaRPr lang="en-IE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Station Avenue Phase 2, </a:t>
                      </a:r>
                      <a:r>
                        <a:rPr lang="en-GB" sz="2400" u="none" strike="noStrike" dirty="0" err="1">
                          <a:effectLst/>
                        </a:rPr>
                        <a:t>Ballyragget</a:t>
                      </a:r>
                      <a:r>
                        <a:rPr lang="en-GB" sz="2400" u="none" strike="noStrike" dirty="0">
                          <a:effectLst/>
                        </a:rPr>
                        <a:t>, Co Kilkenny</a:t>
                      </a:r>
                      <a:endParaRPr lang="en-GB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</a:rPr>
                        <a:t>22</a:t>
                      </a:r>
                      <a:endParaRPr lang="en-IE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8255968"/>
                  </a:ext>
                </a:extLst>
              </a:tr>
              <a:tr h="662493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>
                          <a:effectLst/>
                        </a:rPr>
                        <a:t>SHIP CONSTRUCTION</a:t>
                      </a:r>
                      <a:endParaRPr lang="en-IE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 err="1">
                          <a:effectLst/>
                        </a:rPr>
                        <a:t>Pairc</a:t>
                      </a:r>
                      <a:r>
                        <a:rPr lang="en-GB" sz="2400" u="none" strike="noStrike" dirty="0">
                          <a:effectLst/>
                        </a:rPr>
                        <a:t> </a:t>
                      </a:r>
                      <a:r>
                        <a:rPr lang="en-GB" sz="2400" u="none" strike="noStrike" dirty="0" err="1">
                          <a:effectLst/>
                        </a:rPr>
                        <a:t>Nua</a:t>
                      </a:r>
                      <a:r>
                        <a:rPr lang="en-GB" sz="2400" u="none" strike="noStrike" dirty="0">
                          <a:effectLst/>
                        </a:rPr>
                        <a:t> [The </a:t>
                      </a:r>
                      <a:r>
                        <a:rPr lang="en-GB" sz="2400" u="none" strike="noStrike" dirty="0" err="1">
                          <a:effectLst/>
                        </a:rPr>
                        <a:t>Broguemaker</a:t>
                      </a:r>
                      <a:r>
                        <a:rPr lang="en-GB" sz="2400" u="none" strike="noStrike" dirty="0">
                          <a:effectLst/>
                        </a:rPr>
                        <a:t>], </a:t>
                      </a:r>
                      <a:r>
                        <a:rPr lang="en-GB" sz="2400" u="none" strike="noStrike" dirty="0" err="1">
                          <a:effectLst/>
                        </a:rPr>
                        <a:t>Castlecomer</a:t>
                      </a:r>
                      <a:r>
                        <a:rPr lang="en-GB" sz="2400" u="none" strike="noStrike" dirty="0">
                          <a:effectLst/>
                        </a:rPr>
                        <a:t> Road, Kilkenny City</a:t>
                      </a:r>
                      <a:endParaRPr lang="en-GB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</a:rPr>
                        <a:t>18</a:t>
                      </a:r>
                      <a:endParaRPr lang="en-IE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2899701"/>
                  </a:ext>
                </a:extLst>
              </a:tr>
              <a:tr h="662493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>
                          <a:effectLst/>
                        </a:rPr>
                        <a:t>SHIP CONSTRUCTION</a:t>
                      </a:r>
                      <a:endParaRPr lang="en-IE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 err="1">
                          <a:effectLst/>
                        </a:rPr>
                        <a:t>Ayrfield</a:t>
                      </a:r>
                      <a:r>
                        <a:rPr lang="en-IE" sz="2400" u="none" strike="noStrike" dirty="0">
                          <a:effectLst/>
                        </a:rPr>
                        <a:t>, Kilkenny City</a:t>
                      </a:r>
                      <a:endParaRPr lang="en-IE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</a:rPr>
                        <a:t>6</a:t>
                      </a:r>
                      <a:endParaRPr lang="en-IE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9369909"/>
                  </a:ext>
                </a:extLst>
              </a:tr>
              <a:tr h="662493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>
                          <a:effectLst/>
                        </a:rPr>
                        <a:t>SHIP CONSTRUCTION TURNKEY</a:t>
                      </a:r>
                      <a:endParaRPr lang="en-IE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Blackwater Grove, Lower </a:t>
                      </a:r>
                      <a:r>
                        <a:rPr lang="en-GB" sz="2400" u="none" strike="noStrike" dirty="0" err="1">
                          <a:effectLst/>
                        </a:rPr>
                        <a:t>Kilmacow</a:t>
                      </a:r>
                      <a:r>
                        <a:rPr lang="en-GB" sz="2400" u="none" strike="noStrike" dirty="0">
                          <a:effectLst/>
                        </a:rPr>
                        <a:t>, Co. Kilkenny</a:t>
                      </a:r>
                      <a:endParaRPr lang="en-GB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</a:rPr>
                        <a:t>16</a:t>
                      </a:r>
                      <a:endParaRPr lang="en-IE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6241610"/>
                  </a:ext>
                </a:extLst>
              </a:tr>
              <a:tr h="662493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>
                          <a:effectLst/>
                        </a:rPr>
                        <a:t>SHIP CONSTRUCTION TURNKEY</a:t>
                      </a:r>
                      <a:endParaRPr lang="en-IE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 dirty="0" err="1">
                          <a:effectLst/>
                        </a:rPr>
                        <a:t>Limegrove</a:t>
                      </a:r>
                      <a:r>
                        <a:rPr lang="en-IE" sz="2400" u="none" strike="noStrike" dirty="0">
                          <a:effectLst/>
                        </a:rPr>
                        <a:t>, </a:t>
                      </a:r>
                      <a:r>
                        <a:rPr lang="en-IE" sz="2400" u="none" strike="noStrike" dirty="0" err="1">
                          <a:effectLst/>
                        </a:rPr>
                        <a:t>Ferrybank</a:t>
                      </a:r>
                      <a:endParaRPr lang="en-IE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u="none" strike="noStrike" dirty="0">
                          <a:effectLst/>
                        </a:rPr>
                        <a:t>7</a:t>
                      </a:r>
                      <a:endParaRPr lang="en-IE" sz="2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4706955"/>
                  </a:ext>
                </a:extLst>
              </a:tr>
              <a:tr h="369490"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>
                          <a:effectLst/>
                        </a:rPr>
                        <a:t> </a:t>
                      </a:r>
                      <a:endParaRPr lang="en-IE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2400" u="none" strike="noStrike">
                          <a:effectLst/>
                        </a:rPr>
                        <a:t> </a:t>
                      </a:r>
                      <a:endParaRPr lang="en-IE" sz="24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2400" b="1" u="none" strike="noStrike" dirty="0">
                          <a:effectLst/>
                        </a:rPr>
                        <a:t>102</a:t>
                      </a:r>
                      <a:endParaRPr lang="en-IE" sz="24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0487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794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682FC-1358-4410-B45C-8221ED32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Housing Delivery – 2022 Projected </a:t>
            </a:r>
            <a:endParaRPr lang="en-IE" sz="40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F94BD2-513F-430A-8A9F-C75DC8892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094" y="126435"/>
            <a:ext cx="2896815" cy="1924004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EE6DBB5-87AA-44BF-87AC-79CF51E3DC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2012209"/>
              </p:ext>
            </p:extLst>
          </p:nvPr>
        </p:nvGraphicFramePr>
        <p:xfrm>
          <a:off x="496111" y="1584960"/>
          <a:ext cx="10171888" cy="51118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2708">
                  <a:extLst>
                    <a:ext uri="{9D8B030D-6E8A-4147-A177-3AD203B41FA5}">
                      <a16:colId xmlns:a16="http://schemas.microsoft.com/office/drawing/2014/main" val="506109813"/>
                    </a:ext>
                  </a:extLst>
                </a:gridCol>
                <a:gridCol w="2204543">
                  <a:extLst>
                    <a:ext uri="{9D8B030D-6E8A-4147-A177-3AD203B41FA5}">
                      <a16:colId xmlns:a16="http://schemas.microsoft.com/office/drawing/2014/main" val="817481389"/>
                    </a:ext>
                  </a:extLst>
                </a:gridCol>
                <a:gridCol w="1851351">
                  <a:extLst>
                    <a:ext uri="{9D8B030D-6E8A-4147-A177-3AD203B41FA5}">
                      <a16:colId xmlns:a16="http://schemas.microsoft.com/office/drawing/2014/main" val="1152091009"/>
                    </a:ext>
                  </a:extLst>
                </a:gridCol>
                <a:gridCol w="1800894">
                  <a:extLst>
                    <a:ext uri="{9D8B030D-6E8A-4147-A177-3AD203B41FA5}">
                      <a16:colId xmlns:a16="http://schemas.microsoft.com/office/drawing/2014/main" val="670642259"/>
                    </a:ext>
                  </a:extLst>
                </a:gridCol>
                <a:gridCol w="1366196">
                  <a:extLst>
                    <a:ext uri="{9D8B030D-6E8A-4147-A177-3AD203B41FA5}">
                      <a16:colId xmlns:a16="http://schemas.microsoft.com/office/drawing/2014/main" val="1155993712"/>
                    </a:ext>
                  </a:extLst>
                </a:gridCol>
                <a:gridCol w="1366196">
                  <a:extLst>
                    <a:ext uri="{9D8B030D-6E8A-4147-A177-3AD203B41FA5}">
                      <a16:colId xmlns:a16="http://schemas.microsoft.com/office/drawing/2014/main" val="1514407258"/>
                    </a:ext>
                  </a:extLst>
                </a:gridCol>
              </a:tblGrid>
              <a:tr h="406784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none" strike="noStrike" dirty="0">
                          <a:effectLst/>
                        </a:rPr>
                        <a:t>Scheme</a:t>
                      </a:r>
                      <a:endParaRPr lang="en-IE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none" strike="noStrike" dirty="0">
                          <a:effectLst/>
                        </a:rPr>
                        <a:t>Project Name</a:t>
                      </a:r>
                      <a:endParaRPr lang="en-IE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none" strike="noStrike" dirty="0">
                          <a:effectLst/>
                        </a:rPr>
                        <a:t>Total Number of Social Units Expected</a:t>
                      </a:r>
                      <a:endParaRPr lang="en-IE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none" strike="noStrike" dirty="0">
                          <a:effectLst/>
                        </a:rPr>
                        <a:t>Approved Housing Body</a:t>
                      </a:r>
                      <a:endParaRPr lang="en-IE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none" strike="noStrike" dirty="0">
                          <a:effectLst/>
                        </a:rPr>
                        <a:t>Project Status</a:t>
                      </a:r>
                      <a:endParaRPr lang="en-IE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200" b="1" u="sng" strike="noStrike" dirty="0">
                          <a:effectLst/>
                        </a:rPr>
                        <a:t>Projected Completion </a:t>
                      </a:r>
                      <a:endParaRPr lang="en-IE" sz="1200" b="1" i="0" u="sng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 anchor="ctr"/>
                </a:tc>
                <a:extLst>
                  <a:ext uri="{0D108BD9-81ED-4DB2-BD59-A6C34878D82A}">
                    <a16:rowId xmlns:a16="http://schemas.microsoft.com/office/drawing/2014/main" val="2021321630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SHIP CONSTRUCTION TURNKEY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Limegrove, Ferrybank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10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 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Completed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 January 2022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extLst>
                  <a:ext uri="{0D108BD9-81ED-4DB2-BD59-A6C34878D82A}">
                    <a16:rowId xmlns:a16="http://schemas.microsoft.com/office/drawing/2014/main" val="1854036244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SHIP CONSTRUCTION SINGLE STAGE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 dirty="0" err="1">
                          <a:effectLst/>
                        </a:rPr>
                        <a:t>Ayrfield</a:t>
                      </a:r>
                      <a:r>
                        <a:rPr lang="en-IE" sz="1200" u="none" strike="noStrike" dirty="0">
                          <a:effectLst/>
                        </a:rPr>
                        <a:t>, Kilkenny City 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 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Completed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 January 2022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extLst>
                  <a:ext uri="{0D108BD9-81ED-4DB2-BD59-A6C34878D82A}">
                    <a16:rowId xmlns:a16="http://schemas.microsoft.com/office/drawing/2014/main" val="3843991428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SHIP CONSTRUCTION TURNKEY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Pennefeather Court, Hebron Road, Kilkenny City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8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 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Completed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 February 2022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extLst>
                  <a:ext uri="{0D108BD9-81ED-4DB2-BD59-A6C34878D82A}">
                    <a16:rowId xmlns:a16="http://schemas.microsoft.com/office/drawing/2014/main" val="1775010825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SHIP CONSTRUCTION SINGLE STAGE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Shanganny, Jenkinstown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 dirty="0">
                          <a:effectLst/>
                        </a:rPr>
                        <a:t>2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 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On-site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 March 2022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extLst>
                  <a:ext uri="{0D108BD9-81ED-4DB2-BD59-A6C34878D82A}">
                    <a16:rowId xmlns:a16="http://schemas.microsoft.com/office/drawing/2014/main" val="880105016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SHIP CONSTRUCTION TURNKEY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Pennefeather Green, Hebron Road, Kilkenny City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 dirty="0">
                          <a:effectLst/>
                        </a:rPr>
                        <a:t>58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 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On-site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 April 2022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extLst>
                  <a:ext uri="{0D108BD9-81ED-4DB2-BD59-A6C34878D82A}">
                    <a16:rowId xmlns:a16="http://schemas.microsoft.com/office/drawing/2014/main" val="3881018827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AHB CALF Construction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Orchard Close, New Orchard, Kilkenny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23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 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Cluid Housing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 May 2022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extLst>
                  <a:ext uri="{0D108BD9-81ED-4DB2-BD59-A6C34878D82A}">
                    <a16:rowId xmlns:a16="http://schemas.microsoft.com/office/drawing/2014/main" val="371674742"/>
                  </a:ext>
                </a:extLst>
              </a:tr>
              <a:tr h="212421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AHB CALF Turnkey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Nuncio Road, Kilkenny Phase 3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22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 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Respond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Q2 2022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extLst>
                  <a:ext uri="{0D108BD9-81ED-4DB2-BD59-A6C34878D82A}">
                    <a16:rowId xmlns:a16="http://schemas.microsoft.com/office/drawing/2014/main" val="411292192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CAS CONSTRUCTION TURNKEY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Tinnypark, Callan Road, Kilkenny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6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 dirty="0">
                          <a:effectLst/>
                        </a:rPr>
                        <a:t>SOS Kilkenny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Funding Approved Turnkey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Q3 2022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extLst>
                  <a:ext uri="{0D108BD9-81ED-4DB2-BD59-A6C34878D82A}">
                    <a16:rowId xmlns:a16="http://schemas.microsoft.com/office/drawing/2014/main" val="423027608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CAS CONSTRUCTION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Grennan Villa, Thomastown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5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 dirty="0">
                          <a:effectLst/>
                        </a:rPr>
                        <a:t>Camphill Communities of Ireland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On-site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Q3 2022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extLst>
                  <a:ext uri="{0D108BD9-81ED-4DB2-BD59-A6C34878D82A}">
                    <a16:rowId xmlns:a16="http://schemas.microsoft.com/office/drawing/2014/main" val="2413959517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 dirty="0">
                          <a:effectLst/>
                        </a:rPr>
                        <a:t>CAS CONSTRUCTION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Kingsriver, Ennisnag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Kingsriver Housing Association Limited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On-site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Q3 2022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extLst>
                  <a:ext uri="{0D108BD9-81ED-4DB2-BD59-A6C34878D82A}">
                    <a16:rowId xmlns:a16="http://schemas.microsoft.com/office/drawing/2014/main" val="2500605803"/>
                  </a:ext>
                </a:extLst>
              </a:tr>
              <a:tr h="212421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CAS CONSTRUCTION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Fiennes Court, William Street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7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Good Shepherd Services 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On-site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Q3 2022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extLst>
                  <a:ext uri="{0D108BD9-81ED-4DB2-BD59-A6C34878D82A}">
                    <a16:rowId xmlns:a16="http://schemas.microsoft.com/office/drawing/2014/main" val="48651657"/>
                  </a:ext>
                </a:extLst>
              </a:tr>
              <a:tr h="406784"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 dirty="0">
                          <a:effectLst/>
                        </a:rPr>
                        <a:t>CAS CONSTRUCTION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>
                          <a:effectLst/>
                        </a:rPr>
                        <a:t>Brother Thomas Place, Church Lane, kilkenny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12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>
                          <a:effectLst/>
                        </a:rPr>
                        <a:t>Good Shepherd Services Ltd</a:t>
                      </a:r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IE" sz="1200" u="none" strike="noStrike" dirty="0">
                          <a:effectLst/>
                        </a:rPr>
                        <a:t>On-site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E" sz="1200" u="none" strike="noStrike" dirty="0">
                          <a:effectLst/>
                        </a:rPr>
                        <a:t>Q4 2022 </a:t>
                      </a:r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/>
                </a:tc>
                <a:extLst>
                  <a:ext uri="{0D108BD9-81ED-4DB2-BD59-A6C34878D82A}">
                    <a16:rowId xmlns:a16="http://schemas.microsoft.com/office/drawing/2014/main" val="3341193915"/>
                  </a:ext>
                </a:extLst>
              </a:tr>
              <a:tr h="212421">
                <a:tc>
                  <a:txBody>
                    <a:bodyPr/>
                    <a:lstStyle/>
                    <a:p>
                      <a:pPr algn="l" fontAlgn="b"/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200" b="1" u="none" strike="noStrike" dirty="0">
                          <a:effectLst/>
                        </a:rPr>
                        <a:t>157</a:t>
                      </a:r>
                      <a:endParaRPr lang="en-IE" sz="1200" b="1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200" b="0" i="0" u="none" strike="noStrike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E" sz="12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9318" marR="9318" marT="9318" marB="0" anchor="b"/>
                </a:tc>
                <a:extLst>
                  <a:ext uri="{0D108BD9-81ED-4DB2-BD59-A6C34878D82A}">
                    <a16:rowId xmlns:a16="http://schemas.microsoft.com/office/drawing/2014/main" val="1021993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187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5A024-7D59-4904-99D9-F1A3A316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5C8459-CD1E-4A2B-9A69-0780E60E7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1389" cy="38260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A9217-24E1-4E94-BE84-0D6BA7C82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33536"/>
            <a:ext cx="5101389" cy="3826042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ADA421AE-B166-46DE-886E-E8566F83A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6" b="18228"/>
          <a:stretch/>
        </p:blipFill>
        <p:spPr>
          <a:xfrm>
            <a:off x="5101388" y="0"/>
            <a:ext cx="7090612" cy="3110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E27B6B-819D-4D52-937D-EBBFE3FADB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/>
          <a:stretch/>
        </p:blipFill>
        <p:spPr>
          <a:xfrm>
            <a:off x="5032006" y="3110222"/>
            <a:ext cx="7159994" cy="50128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2DF28A-9768-4843-9966-69B8A2702F94}"/>
              </a:ext>
            </a:extLst>
          </p:cNvPr>
          <p:cNvSpPr txBox="1"/>
          <p:nvPr/>
        </p:nvSpPr>
        <p:spPr>
          <a:xfrm>
            <a:off x="8612003" y="3334432"/>
            <a:ext cx="2922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/>
              <a:t>Pennefeather</a:t>
            </a:r>
            <a:r>
              <a:rPr lang="en-IE" dirty="0"/>
              <a:t> Green, Hebron Road, Kilkenny City </a:t>
            </a:r>
          </a:p>
        </p:txBody>
      </p:sp>
    </p:spTree>
    <p:extLst>
      <p:ext uri="{BB962C8B-B14F-4D97-AF65-F5344CB8AC3E}">
        <p14:creationId xmlns:p14="http://schemas.microsoft.com/office/powerpoint/2010/main" val="13279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CBFA3-89D0-4061-B9DD-C425721B9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7BD5F0-1D7D-4121-B4A4-38AB25D6F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13674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682FC-1358-4410-B45C-8221ED32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162" y="-731520"/>
            <a:ext cx="9744513" cy="2656831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Challenges to Capital Delivery</a:t>
            </a:r>
            <a:endParaRPr lang="en-IE" sz="4000" b="1" dirty="0">
              <a:solidFill>
                <a:srgbClr val="FFFFF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647D3-34A7-4200-9513-DF0839BED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68" y="2315183"/>
            <a:ext cx="11498094" cy="4270442"/>
          </a:xfrm>
        </p:spPr>
        <p:txBody>
          <a:bodyPr/>
          <a:lstStyle/>
          <a:p>
            <a:r>
              <a:rPr lang="en-US" dirty="0"/>
              <a:t>Complexity of site appraisals for potential purchases </a:t>
            </a:r>
          </a:p>
          <a:p>
            <a:r>
              <a:rPr lang="en-US" dirty="0"/>
              <a:t>Construction costs continually increasing </a:t>
            </a:r>
          </a:p>
          <a:p>
            <a:r>
              <a:rPr lang="en-US" dirty="0"/>
              <a:t>Availability of contractors / trades </a:t>
            </a:r>
          </a:p>
          <a:p>
            <a:r>
              <a:rPr lang="en-US" dirty="0"/>
              <a:t>Significant number of projects ongoing, challenging to get new projects into pipeline</a:t>
            </a:r>
          </a:p>
          <a:p>
            <a:r>
              <a:rPr lang="en-US" dirty="0"/>
              <a:t>Affordable Housing Regulations Imminent</a:t>
            </a:r>
          </a:p>
          <a:p>
            <a:r>
              <a:rPr lang="en-US" dirty="0"/>
              <a:t>Expressions of Interest for Affordable Housing to be sought – to gauge interest</a:t>
            </a:r>
          </a:p>
        </p:txBody>
      </p:sp>
    </p:spTree>
    <p:extLst>
      <p:ext uri="{BB962C8B-B14F-4D97-AF65-F5344CB8AC3E}">
        <p14:creationId xmlns:p14="http://schemas.microsoft.com/office/powerpoint/2010/main" val="2305963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682FC-1358-4410-B45C-8221ED32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Vacant Homes- CPOs</a:t>
            </a:r>
            <a:endParaRPr lang="en-IE" sz="4000" dirty="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715327-9F0B-43F1-844F-9EB080DA4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72" y="2170031"/>
            <a:ext cx="10564528" cy="45615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2020 CPOs</a:t>
            </a:r>
          </a:p>
          <a:p>
            <a:r>
              <a:rPr lang="en-US" dirty="0"/>
              <a:t>10 advertised-5 annulled for various reasons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1 sold &amp; since refurbished, 2 under refurb. following intervention, 2 with legal issues</a:t>
            </a:r>
          </a:p>
          <a:p>
            <a:r>
              <a:rPr lang="en-US" dirty="0"/>
              <a:t>5 Confirmed, ready for vesting, survey &amp; refurbishment proposal</a:t>
            </a:r>
          </a:p>
          <a:p>
            <a:r>
              <a:rPr lang="en-US" dirty="0"/>
              <a:t>1 ABP Oral Hearing found against KCC</a:t>
            </a:r>
          </a:p>
          <a:p>
            <a:pPr marL="0" indent="0">
              <a:buNone/>
            </a:pPr>
            <a:r>
              <a:rPr lang="en-US" sz="3200" b="1" dirty="0"/>
              <a:t>2022 CPOs</a:t>
            </a:r>
          </a:p>
          <a:p>
            <a:r>
              <a:rPr lang="en-US" dirty="0"/>
              <a:t>4 advertised January: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 err="1"/>
              <a:t>Castlecomer</a:t>
            </a:r>
            <a:r>
              <a:rPr lang="en-US" sz="2000" dirty="0"/>
              <a:t> Barracks Lands &amp; Lands at The Butts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Dwellings at Wolfe Tone St., Kilkenny &amp; Main St., </a:t>
            </a:r>
            <a:r>
              <a:rPr lang="en-US" sz="2000" dirty="0" err="1"/>
              <a:t>Gowran</a:t>
            </a:r>
            <a:endParaRPr lang="en-US" sz="2000" dirty="0"/>
          </a:p>
          <a:p>
            <a:r>
              <a:rPr lang="en-US" dirty="0"/>
              <a:t>Required to clear title issues &amp; no objections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I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C1E7C-65B8-405F-8C63-165F3C921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572" b="13058"/>
          <a:stretch/>
        </p:blipFill>
        <p:spPr>
          <a:xfrm>
            <a:off x="8859209" y="0"/>
            <a:ext cx="2781644" cy="260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92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682FC-1358-4410-B45C-8221ED32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Vacant Homes</a:t>
            </a:r>
            <a:endParaRPr lang="en-IE" sz="4000" dirty="0">
              <a:solidFill>
                <a:srgbClr val="FFFFFF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450545-876F-4778-9271-104F82BD7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00" y="2188938"/>
            <a:ext cx="9669640" cy="4351338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CA06C6-284B-498E-BE17-AA6D00390E0E}"/>
              </a:ext>
            </a:extLst>
          </p:cNvPr>
          <p:cNvPicPr/>
          <p:nvPr/>
        </p:nvPicPr>
        <p:blipFill rotWithShape="1">
          <a:blip r:embed="rId4"/>
          <a:srcRect l="31486" t="32624" r="38681" b="20597"/>
          <a:stretch/>
        </p:blipFill>
        <p:spPr bwMode="auto">
          <a:xfrm>
            <a:off x="8750299" y="19509"/>
            <a:ext cx="2762250" cy="2345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3127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241BF008DD3348943D303A95C6DBB2" ma:contentTypeVersion="12" ma:contentTypeDescription="Create a new document." ma:contentTypeScope="" ma:versionID="2e58b610be3824c2293570f048f522d8">
  <xsd:schema xmlns:xsd="http://www.w3.org/2001/XMLSchema" xmlns:xs="http://www.w3.org/2001/XMLSchema" xmlns:p="http://schemas.microsoft.com/office/2006/metadata/properties" xmlns:ns3="dc1462af-5f44-4871-8f03-bbc06a6b0ce7" xmlns:ns4="03375f78-f180-4cad-8c99-925411e75a3d" targetNamespace="http://schemas.microsoft.com/office/2006/metadata/properties" ma:root="true" ma:fieldsID="aed19ca662e57cb8a45e4db73fa5aca1" ns3:_="" ns4:_="">
    <xsd:import namespace="dc1462af-5f44-4871-8f03-bbc06a6b0ce7"/>
    <xsd:import namespace="03375f78-f180-4cad-8c99-925411e75a3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462af-5f44-4871-8f03-bbc06a6b0ce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75f78-f180-4cad-8c99-925411e75a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E97298-7B08-4BC7-B40C-F9545F6307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86BC9C-6871-4C34-9B7A-25DD52220BAE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03375f78-f180-4cad-8c99-925411e75a3d"/>
    <ds:schemaRef ds:uri="http://schemas.microsoft.com/office/2006/documentManagement/types"/>
    <ds:schemaRef ds:uri="dc1462af-5f44-4871-8f03-bbc06a6b0ce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A71E7B7-109B-4BD3-9E76-7A85FB482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1462af-5f44-4871-8f03-bbc06a6b0ce7"/>
    <ds:schemaRef ds:uri="03375f78-f180-4cad-8c99-925411e75a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12413</TotalTime>
  <Words>734</Words>
  <Application>Microsoft Office PowerPoint</Application>
  <PresentationFormat>Widescreen</PresentationFormat>
  <Paragraphs>168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Candara</vt:lpstr>
      <vt:lpstr>Courier New</vt:lpstr>
      <vt:lpstr>Office Theme</vt:lpstr>
      <vt:lpstr>Council Meeting  21st March 2022  Housing Capital Update</vt:lpstr>
      <vt:lpstr>PowerPoint Presentation</vt:lpstr>
      <vt:lpstr>Housing Delivery – 2021</vt:lpstr>
      <vt:lpstr>Housing Delivery – 2022 Projected </vt:lpstr>
      <vt:lpstr>PowerPoint Presentation</vt:lpstr>
      <vt:lpstr>PowerPoint Presentation</vt:lpstr>
      <vt:lpstr>Challenges to Capital Delivery</vt:lpstr>
      <vt:lpstr>Vacant Homes- CPOs</vt:lpstr>
      <vt:lpstr>Vacant Homes</vt:lpstr>
      <vt:lpstr>Residential Regeneration-Bridge St., Callan</vt:lpstr>
      <vt:lpstr>Current Housing Demand</vt:lpstr>
      <vt:lpstr>Allocations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For All</dc:title>
  <dc:creator>Mary Mulholland</dc:creator>
  <cp:lastModifiedBy>Brenda Kelly</cp:lastModifiedBy>
  <cp:revision>101</cp:revision>
  <cp:lastPrinted>2022-03-21T11:47:21Z</cp:lastPrinted>
  <dcterms:created xsi:type="dcterms:W3CDTF">2021-11-13T11:40:15Z</dcterms:created>
  <dcterms:modified xsi:type="dcterms:W3CDTF">2022-03-21T12:20:28Z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0x010100E1241BF008DD3348943D303A95C6DBB2</vt:lpwstr>
  </property>
</Properties>
</file>