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 id="2147483674" r:id="rId5"/>
    <p:sldMasterId id="2147483677" r:id="rId6"/>
  </p:sldMasterIdLst>
  <p:notesMasterIdLst>
    <p:notesMasterId r:id="rId20"/>
  </p:notesMasterIdLst>
  <p:handoutMasterIdLst>
    <p:handoutMasterId r:id="rId21"/>
  </p:handoutMasterIdLst>
  <p:sldIdLst>
    <p:sldId id="689" r:id="rId7"/>
    <p:sldId id="299" r:id="rId8"/>
    <p:sldId id="933" r:id="rId9"/>
    <p:sldId id="884" r:id="rId10"/>
    <p:sldId id="934" r:id="rId11"/>
    <p:sldId id="923" r:id="rId12"/>
    <p:sldId id="935" r:id="rId13"/>
    <p:sldId id="936" r:id="rId14"/>
    <p:sldId id="937" r:id="rId15"/>
    <p:sldId id="258" r:id="rId16"/>
    <p:sldId id="938" r:id="rId17"/>
    <p:sldId id="939" r:id="rId18"/>
    <p:sldId id="710" r:id="rId19"/>
  </p:sldIdLst>
  <p:sldSz cx="18288000" cy="10287000"/>
  <p:notesSz cx="6808788" cy="9940925"/>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26B6C"/>
    <a:srgbClr val="64D4EA"/>
    <a:srgbClr val="4CCCE6"/>
    <a:srgbClr val="6CD5EA"/>
    <a:srgbClr val="2BC3E1"/>
    <a:srgbClr val="57CFE7"/>
    <a:srgbClr val="AAC42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6374" autoAdjust="0"/>
  </p:normalViewPr>
  <p:slideViewPr>
    <p:cSldViewPr>
      <p:cViewPr varScale="1">
        <p:scale>
          <a:sx n="72" d="100"/>
          <a:sy n="72" d="100"/>
        </p:scale>
        <p:origin x="576" y="66"/>
      </p:cViewPr>
      <p:guideLst>
        <p:guide orient="horz" pos="3240"/>
        <p:guide pos="57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46" d="100"/>
          <a:sy n="46" d="100"/>
        </p:scale>
        <p:origin x="2808" y="72"/>
      </p:cViewPr>
      <p:guideLst>
        <p:guide orient="horz" pos="3132"/>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F8606-235E-4316-8AFE-757F9B8D294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28DDFF4-3968-4114-AE8B-84A99E5EDFD6}">
      <dgm:prSet/>
      <dgm:spPr/>
      <dgm:t>
        <a:bodyPr/>
        <a:lstStyle/>
        <a:p>
          <a:r>
            <a:rPr lang="en-US" dirty="0"/>
            <a:t>Social </a:t>
          </a:r>
        </a:p>
      </dgm:t>
    </dgm:pt>
    <dgm:pt modelId="{A5029DC2-140E-4D48-9666-706E49DB6127}" type="parTrans" cxnId="{993BD9C5-87D7-432C-A64E-39294C664F8E}">
      <dgm:prSet/>
      <dgm:spPr/>
      <dgm:t>
        <a:bodyPr/>
        <a:lstStyle/>
        <a:p>
          <a:endParaRPr lang="en-US"/>
        </a:p>
      </dgm:t>
    </dgm:pt>
    <dgm:pt modelId="{DAE92E0B-76DF-4D5D-9CD2-F7B5F03FE408}" type="sibTrans" cxnId="{993BD9C5-87D7-432C-A64E-39294C664F8E}">
      <dgm:prSet/>
      <dgm:spPr/>
      <dgm:t>
        <a:bodyPr/>
        <a:lstStyle/>
        <a:p>
          <a:endParaRPr lang="en-US"/>
        </a:p>
      </dgm:t>
    </dgm:pt>
    <dgm:pt modelId="{1C43E311-C3D7-4011-AB3E-00CAD2266918}">
      <dgm:prSet/>
      <dgm:spPr/>
      <dgm:t>
        <a:bodyPr/>
        <a:lstStyle/>
        <a:p>
          <a:r>
            <a:rPr lang="en-US" dirty="0"/>
            <a:t>Market Rental </a:t>
          </a:r>
        </a:p>
      </dgm:t>
    </dgm:pt>
    <dgm:pt modelId="{9D2A84F9-FE9E-413D-831A-095E3CB4A276}" type="parTrans" cxnId="{D749336D-CD1F-4305-91CA-E5AFDC441D25}">
      <dgm:prSet/>
      <dgm:spPr/>
      <dgm:t>
        <a:bodyPr/>
        <a:lstStyle/>
        <a:p>
          <a:endParaRPr lang="en-US"/>
        </a:p>
      </dgm:t>
    </dgm:pt>
    <dgm:pt modelId="{4CA55704-7724-45B4-BFD1-0B1C797427C2}" type="sibTrans" cxnId="{D749336D-CD1F-4305-91CA-E5AFDC441D25}">
      <dgm:prSet/>
      <dgm:spPr/>
      <dgm:t>
        <a:bodyPr/>
        <a:lstStyle/>
        <a:p>
          <a:endParaRPr lang="en-US"/>
        </a:p>
      </dgm:t>
    </dgm:pt>
    <dgm:pt modelId="{9A61A06C-E72D-44B8-96F8-B26B82AAC67F}">
      <dgm:prSet/>
      <dgm:spPr/>
      <dgm:t>
        <a:bodyPr/>
        <a:lstStyle/>
        <a:p>
          <a:r>
            <a:rPr lang="en-US" dirty="0"/>
            <a:t>Cost Rental</a:t>
          </a:r>
        </a:p>
      </dgm:t>
    </dgm:pt>
    <dgm:pt modelId="{CEB8C582-1CF7-49FB-9797-4B60B867AB72}" type="parTrans" cxnId="{38E8648A-9B62-4890-B734-1E1DE901AD61}">
      <dgm:prSet/>
      <dgm:spPr/>
      <dgm:t>
        <a:bodyPr/>
        <a:lstStyle/>
        <a:p>
          <a:endParaRPr lang="en-US"/>
        </a:p>
      </dgm:t>
    </dgm:pt>
    <dgm:pt modelId="{B1136D8F-3B0B-4CDA-9F2F-1CF682491FFD}" type="sibTrans" cxnId="{38E8648A-9B62-4890-B734-1E1DE901AD61}">
      <dgm:prSet/>
      <dgm:spPr/>
      <dgm:t>
        <a:bodyPr/>
        <a:lstStyle/>
        <a:p>
          <a:endParaRPr lang="en-US"/>
        </a:p>
      </dgm:t>
    </dgm:pt>
    <dgm:pt modelId="{EA96B3B8-7AF8-430D-AC06-892DA0603527}">
      <dgm:prSet/>
      <dgm:spPr/>
      <dgm:t>
        <a:bodyPr/>
        <a:lstStyle/>
        <a:p>
          <a:r>
            <a:rPr lang="en-US" dirty="0"/>
            <a:t>Affordable Purchase</a:t>
          </a:r>
        </a:p>
      </dgm:t>
    </dgm:pt>
    <dgm:pt modelId="{8219E71A-03B9-492A-9374-D06D32557CD6}" type="parTrans" cxnId="{D0CD7A03-6048-4686-8B97-31C38F35587A}">
      <dgm:prSet/>
      <dgm:spPr/>
      <dgm:t>
        <a:bodyPr/>
        <a:lstStyle/>
        <a:p>
          <a:endParaRPr lang="en-US"/>
        </a:p>
      </dgm:t>
    </dgm:pt>
    <dgm:pt modelId="{11D297B1-D37F-4F5A-A9F8-5C1B5D4B232B}" type="sibTrans" cxnId="{D0CD7A03-6048-4686-8B97-31C38F35587A}">
      <dgm:prSet/>
      <dgm:spPr/>
      <dgm:t>
        <a:bodyPr/>
        <a:lstStyle/>
        <a:p>
          <a:endParaRPr lang="en-US"/>
        </a:p>
      </dgm:t>
    </dgm:pt>
    <dgm:pt modelId="{737D3A54-B573-4CB7-9F64-1119235CADAC}">
      <dgm:prSet/>
      <dgm:spPr/>
      <dgm:t>
        <a:bodyPr/>
        <a:lstStyle/>
        <a:p>
          <a:r>
            <a:rPr lang="en-US" dirty="0"/>
            <a:t>Market Purchase</a:t>
          </a:r>
        </a:p>
      </dgm:t>
    </dgm:pt>
    <dgm:pt modelId="{E3B70EB7-3DD5-496C-8086-062C536E6C57}" type="parTrans" cxnId="{AD9E9F78-C68C-4C58-9D6B-8E093CA9304B}">
      <dgm:prSet/>
      <dgm:spPr/>
      <dgm:t>
        <a:bodyPr/>
        <a:lstStyle/>
        <a:p>
          <a:endParaRPr lang="en-US"/>
        </a:p>
      </dgm:t>
    </dgm:pt>
    <dgm:pt modelId="{32D1EADD-F1DE-4EF7-9BCB-B4CE7432903E}" type="sibTrans" cxnId="{AD9E9F78-C68C-4C58-9D6B-8E093CA9304B}">
      <dgm:prSet/>
      <dgm:spPr/>
      <dgm:t>
        <a:bodyPr/>
        <a:lstStyle/>
        <a:p>
          <a:endParaRPr lang="en-US"/>
        </a:p>
      </dgm:t>
    </dgm:pt>
    <dgm:pt modelId="{43FF6423-E08E-4D5D-ADBC-3A3A083A234C}">
      <dgm:prSet/>
      <dgm:spPr/>
      <dgm:t>
        <a:bodyPr/>
        <a:lstStyle/>
        <a:p>
          <a:r>
            <a:rPr lang="en-IE" dirty="0"/>
            <a:t>No subsidy </a:t>
          </a:r>
        </a:p>
      </dgm:t>
    </dgm:pt>
    <dgm:pt modelId="{F1433AB6-DE6C-4178-8D86-73757BDBAAB2}" type="parTrans" cxnId="{2A1E4100-C2B4-42CB-BDC3-50658AB1C51B}">
      <dgm:prSet/>
      <dgm:spPr/>
      <dgm:t>
        <a:bodyPr/>
        <a:lstStyle/>
        <a:p>
          <a:endParaRPr lang="en-IE"/>
        </a:p>
      </dgm:t>
    </dgm:pt>
    <dgm:pt modelId="{533CAC46-60EC-4135-9982-230DE6B51298}" type="sibTrans" cxnId="{2A1E4100-C2B4-42CB-BDC3-50658AB1C51B}">
      <dgm:prSet/>
      <dgm:spPr/>
      <dgm:t>
        <a:bodyPr/>
        <a:lstStyle/>
        <a:p>
          <a:endParaRPr lang="en-IE"/>
        </a:p>
      </dgm:t>
    </dgm:pt>
    <dgm:pt modelId="{69780EB7-0C5C-4484-ABEE-8DC263DE4215}">
      <dgm:prSet/>
      <dgm:spPr/>
      <dgm:t>
        <a:bodyPr/>
        <a:lstStyle/>
        <a:p>
          <a:r>
            <a:rPr lang="en-IE" dirty="0"/>
            <a:t>25% below market rent</a:t>
          </a:r>
        </a:p>
      </dgm:t>
    </dgm:pt>
    <dgm:pt modelId="{C19BFFDB-744A-4631-896D-C56D472C139E}" type="parTrans" cxnId="{7F49C6E4-6C7C-407B-91E1-60A6EC5C5F17}">
      <dgm:prSet/>
      <dgm:spPr/>
      <dgm:t>
        <a:bodyPr/>
        <a:lstStyle/>
        <a:p>
          <a:endParaRPr lang="en-IE"/>
        </a:p>
      </dgm:t>
    </dgm:pt>
    <dgm:pt modelId="{9EFD25CC-8EC0-491E-8374-31DAD436166C}" type="sibTrans" cxnId="{7F49C6E4-6C7C-407B-91E1-60A6EC5C5F17}">
      <dgm:prSet/>
      <dgm:spPr/>
      <dgm:t>
        <a:bodyPr/>
        <a:lstStyle/>
        <a:p>
          <a:endParaRPr lang="en-IE"/>
        </a:p>
      </dgm:t>
    </dgm:pt>
    <dgm:pt modelId="{6BDDBBF1-9E0C-4DE7-81F9-7324FCBF0ADC}">
      <dgm:prSet/>
      <dgm:spPr/>
      <dgm:t>
        <a:bodyPr/>
        <a:lstStyle/>
        <a:p>
          <a:r>
            <a:rPr lang="en-IE" dirty="0"/>
            <a:t>LA or AHB tenants </a:t>
          </a:r>
        </a:p>
      </dgm:t>
    </dgm:pt>
    <dgm:pt modelId="{BED6E40D-464C-4FC0-92BA-4FDBCB683725}" type="parTrans" cxnId="{95B7575B-11B9-40A1-8DEE-4C4ADC526BE0}">
      <dgm:prSet/>
      <dgm:spPr/>
      <dgm:t>
        <a:bodyPr/>
        <a:lstStyle/>
        <a:p>
          <a:endParaRPr lang="en-IE"/>
        </a:p>
      </dgm:t>
    </dgm:pt>
    <dgm:pt modelId="{21A3C81D-B019-48EB-9192-473C68BBD233}" type="sibTrans" cxnId="{95B7575B-11B9-40A1-8DEE-4C4ADC526BE0}">
      <dgm:prSet/>
      <dgm:spPr/>
      <dgm:t>
        <a:bodyPr/>
        <a:lstStyle/>
        <a:p>
          <a:endParaRPr lang="en-IE"/>
        </a:p>
      </dgm:t>
    </dgm:pt>
    <dgm:pt modelId="{2600DAB2-394A-4382-B837-3F85A23BB208}">
      <dgm:prSet/>
      <dgm:spPr/>
      <dgm:t>
        <a:bodyPr/>
        <a:lstStyle/>
        <a:p>
          <a:r>
            <a:rPr lang="en-IE" dirty="0"/>
            <a:t>Subsidised Purchase </a:t>
          </a:r>
        </a:p>
      </dgm:t>
    </dgm:pt>
    <dgm:pt modelId="{633B396D-A64F-4810-A04C-1A6FAC195494}" type="parTrans" cxnId="{166B0A6E-6B5F-4B9E-A169-765362A7C109}">
      <dgm:prSet/>
      <dgm:spPr/>
      <dgm:t>
        <a:bodyPr/>
        <a:lstStyle/>
        <a:p>
          <a:endParaRPr lang="en-IE"/>
        </a:p>
      </dgm:t>
    </dgm:pt>
    <dgm:pt modelId="{02C488CA-31B9-4751-80B9-E86F615CCEE5}" type="sibTrans" cxnId="{166B0A6E-6B5F-4B9E-A169-765362A7C109}">
      <dgm:prSet/>
      <dgm:spPr/>
      <dgm:t>
        <a:bodyPr/>
        <a:lstStyle/>
        <a:p>
          <a:endParaRPr lang="en-IE"/>
        </a:p>
      </dgm:t>
    </dgm:pt>
    <dgm:pt modelId="{32FFA4B9-4C27-4FE2-A64D-858F0768CF8F}">
      <dgm:prSet/>
      <dgm:spPr/>
      <dgm:t>
        <a:bodyPr/>
        <a:lstStyle/>
        <a:p>
          <a:r>
            <a:rPr lang="en-IE" dirty="0"/>
            <a:t>Private Purchase at Market Rents </a:t>
          </a:r>
        </a:p>
      </dgm:t>
    </dgm:pt>
    <dgm:pt modelId="{F3DA41AB-A4CE-47DC-818E-B8644B6A20A2}" type="parTrans" cxnId="{75D3188D-7BF8-44B7-88DB-A4F6598694FD}">
      <dgm:prSet/>
      <dgm:spPr/>
      <dgm:t>
        <a:bodyPr/>
        <a:lstStyle/>
        <a:p>
          <a:endParaRPr lang="en-IE"/>
        </a:p>
      </dgm:t>
    </dgm:pt>
    <dgm:pt modelId="{804ABF17-295A-4124-AB15-F8198E0E25CB}" type="sibTrans" cxnId="{75D3188D-7BF8-44B7-88DB-A4F6598694FD}">
      <dgm:prSet/>
      <dgm:spPr/>
      <dgm:t>
        <a:bodyPr/>
        <a:lstStyle/>
        <a:p>
          <a:endParaRPr lang="en-IE"/>
        </a:p>
      </dgm:t>
    </dgm:pt>
    <dgm:pt modelId="{F335349B-F2E6-4CB1-A15E-3080004EEAF8}">
      <dgm:prSet/>
      <dgm:spPr/>
      <dgm:t>
        <a:bodyPr/>
        <a:lstStyle/>
        <a:p>
          <a:r>
            <a:rPr lang="en-IE" dirty="0"/>
            <a:t>Equity Stake </a:t>
          </a:r>
        </a:p>
      </dgm:t>
    </dgm:pt>
    <dgm:pt modelId="{8BD6C7FF-BFA2-4144-A47B-A3A076461AE8}" type="parTrans" cxnId="{CE32DD0B-A1DC-4EF0-B440-5930411C95D6}">
      <dgm:prSet/>
      <dgm:spPr/>
      <dgm:t>
        <a:bodyPr/>
        <a:lstStyle/>
        <a:p>
          <a:endParaRPr lang="en-IE"/>
        </a:p>
      </dgm:t>
    </dgm:pt>
    <dgm:pt modelId="{6318F845-C297-425B-B2F2-F29DC48B5EFF}" type="sibTrans" cxnId="{CE32DD0B-A1DC-4EF0-B440-5930411C95D6}">
      <dgm:prSet/>
      <dgm:spPr/>
      <dgm:t>
        <a:bodyPr/>
        <a:lstStyle/>
        <a:p>
          <a:endParaRPr lang="en-IE"/>
        </a:p>
      </dgm:t>
    </dgm:pt>
    <dgm:pt modelId="{037E1B18-B238-4F52-A245-404B90173398}">
      <dgm:prSet/>
      <dgm:spPr/>
      <dgm:t>
        <a:bodyPr/>
        <a:lstStyle/>
        <a:p>
          <a:r>
            <a:rPr lang="en-IE" dirty="0"/>
            <a:t>Different Schemes </a:t>
          </a:r>
        </a:p>
      </dgm:t>
    </dgm:pt>
    <dgm:pt modelId="{24C8F4DF-0DB2-4016-BF40-A964363FE970}" type="parTrans" cxnId="{C0F1E818-BCDA-427D-B66A-FBFB13CB95B6}">
      <dgm:prSet/>
      <dgm:spPr/>
      <dgm:t>
        <a:bodyPr/>
        <a:lstStyle/>
        <a:p>
          <a:endParaRPr lang="en-IE"/>
        </a:p>
      </dgm:t>
    </dgm:pt>
    <dgm:pt modelId="{26247B8D-B559-40B5-ADAD-5739DBE8BA0C}" type="sibTrans" cxnId="{C0F1E818-BCDA-427D-B66A-FBFB13CB95B6}">
      <dgm:prSet/>
      <dgm:spPr/>
      <dgm:t>
        <a:bodyPr/>
        <a:lstStyle/>
        <a:p>
          <a:endParaRPr lang="en-IE"/>
        </a:p>
      </dgm:t>
    </dgm:pt>
    <dgm:pt modelId="{83F0762D-C8F2-42AA-A689-5CD2433AAB53}">
      <dgm:prSet/>
      <dgm:spPr/>
      <dgm:t>
        <a:bodyPr/>
        <a:lstStyle/>
        <a:p>
          <a:r>
            <a:rPr lang="en-IE" dirty="0"/>
            <a:t>Affordable Rental </a:t>
          </a:r>
        </a:p>
      </dgm:t>
    </dgm:pt>
    <dgm:pt modelId="{F162BCDA-0063-4F4F-8E81-C4E1FC852F57}" type="parTrans" cxnId="{47A878CD-4404-4CB6-A35C-2557BABD4066}">
      <dgm:prSet/>
      <dgm:spPr/>
      <dgm:t>
        <a:bodyPr/>
        <a:lstStyle/>
        <a:p>
          <a:endParaRPr lang="en-IE"/>
        </a:p>
      </dgm:t>
    </dgm:pt>
    <dgm:pt modelId="{7700FEF9-0160-45B5-8F00-3DB6C130606D}" type="sibTrans" cxnId="{47A878CD-4404-4CB6-A35C-2557BABD4066}">
      <dgm:prSet/>
      <dgm:spPr/>
      <dgm:t>
        <a:bodyPr/>
        <a:lstStyle/>
        <a:p>
          <a:endParaRPr lang="en-IE"/>
        </a:p>
      </dgm:t>
    </dgm:pt>
    <dgm:pt modelId="{BF9506AA-F1CB-4D32-9064-69A922BEAAEB}">
      <dgm:prSet/>
      <dgm:spPr/>
      <dgm:t>
        <a:bodyPr/>
        <a:lstStyle/>
        <a:p>
          <a:r>
            <a:rPr lang="en-IE" dirty="0"/>
            <a:t>Secure Tenancy</a:t>
          </a:r>
        </a:p>
      </dgm:t>
    </dgm:pt>
    <dgm:pt modelId="{CD6E9F2A-4AD1-4A8D-921E-C5C4400B1F9F}" type="parTrans" cxnId="{34B6127E-7809-40FE-B13F-FEC9D6FF875B}">
      <dgm:prSet/>
      <dgm:spPr/>
      <dgm:t>
        <a:bodyPr/>
        <a:lstStyle/>
        <a:p>
          <a:endParaRPr lang="en-IE"/>
        </a:p>
      </dgm:t>
    </dgm:pt>
    <dgm:pt modelId="{A60E5468-196F-436D-B529-095900BE47B4}" type="sibTrans" cxnId="{34B6127E-7809-40FE-B13F-FEC9D6FF875B}">
      <dgm:prSet/>
      <dgm:spPr/>
      <dgm:t>
        <a:bodyPr/>
        <a:lstStyle/>
        <a:p>
          <a:endParaRPr lang="en-IE"/>
        </a:p>
      </dgm:t>
    </dgm:pt>
    <dgm:pt modelId="{98C29951-33D6-4BE4-B96F-9A5CA1203572}">
      <dgm:prSet/>
      <dgm:spPr/>
      <dgm:t>
        <a:bodyPr/>
        <a:lstStyle/>
        <a:p>
          <a:r>
            <a:rPr lang="en-IE" dirty="0"/>
            <a:t>Market Rents </a:t>
          </a:r>
        </a:p>
      </dgm:t>
    </dgm:pt>
    <dgm:pt modelId="{48399B96-CD2C-42D4-B56B-D8476FD9B4D4}" type="parTrans" cxnId="{F308FCD9-4F3D-487A-BC8E-FFBD0BA571C7}">
      <dgm:prSet/>
      <dgm:spPr/>
      <dgm:t>
        <a:bodyPr/>
        <a:lstStyle/>
        <a:p>
          <a:endParaRPr lang="en-IE"/>
        </a:p>
      </dgm:t>
    </dgm:pt>
    <dgm:pt modelId="{4D6E54B8-59D9-41CA-A25E-331B539E041F}" type="sibTrans" cxnId="{F308FCD9-4F3D-487A-BC8E-FFBD0BA571C7}">
      <dgm:prSet/>
      <dgm:spPr/>
      <dgm:t>
        <a:bodyPr/>
        <a:lstStyle/>
        <a:p>
          <a:endParaRPr lang="en-IE"/>
        </a:p>
      </dgm:t>
    </dgm:pt>
    <dgm:pt modelId="{3F76A6AD-722A-407D-9274-99596029F70E}">
      <dgm:prSet/>
      <dgm:spPr/>
      <dgm:t>
        <a:bodyPr/>
        <a:lstStyle/>
        <a:p>
          <a:r>
            <a:rPr lang="en-IE" dirty="0"/>
            <a:t>Secure Tenure </a:t>
          </a:r>
        </a:p>
      </dgm:t>
    </dgm:pt>
    <dgm:pt modelId="{394DC971-52F4-4A36-BA08-2EFC4A63D80F}" type="parTrans" cxnId="{7E14631A-1DAB-4318-97CB-00745B6A0CC8}">
      <dgm:prSet/>
      <dgm:spPr/>
      <dgm:t>
        <a:bodyPr/>
        <a:lstStyle/>
        <a:p>
          <a:endParaRPr lang="en-IE"/>
        </a:p>
      </dgm:t>
    </dgm:pt>
    <dgm:pt modelId="{72666F9F-8F80-4007-91A8-BFC618CAB843}" type="sibTrans" cxnId="{7E14631A-1DAB-4318-97CB-00745B6A0CC8}">
      <dgm:prSet/>
      <dgm:spPr/>
      <dgm:t>
        <a:bodyPr/>
        <a:lstStyle/>
        <a:p>
          <a:endParaRPr lang="en-IE"/>
        </a:p>
      </dgm:t>
    </dgm:pt>
    <dgm:pt modelId="{0FF8A346-CCB8-4D37-9592-2FFDE068C676}">
      <dgm:prSet/>
      <dgm:spPr/>
      <dgm:t>
        <a:bodyPr/>
        <a:lstStyle/>
        <a:p>
          <a:r>
            <a:rPr lang="en-IE" dirty="0"/>
            <a:t>Income limits </a:t>
          </a:r>
        </a:p>
      </dgm:t>
    </dgm:pt>
    <dgm:pt modelId="{E98A39E0-7CFB-4AAF-BE64-8E8C9AB69DC9}" type="parTrans" cxnId="{D77A3FB5-99DA-4FEC-A20A-B7EDD9B6CEEB}">
      <dgm:prSet/>
      <dgm:spPr/>
      <dgm:t>
        <a:bodyPr/>
        <a:lstStyle/>
        <a:p>
          <a:endParaRPr lang="en-IE"/>
        </a:p>
      </dgm:t>
    </dgm:pt>
    <dgm:pt modelId="{61392D7F-84F2-4D95-9146-600815D6C42C}" type="sibTrans" cxnId="{D77A3FB5-99DA-4FEC-A20A-B7EDD9B6CEEB}">
      <dgm:prSet/>
      <dgm:spPr/>
      <dgm:t>
        <a:bodyPr/>
        <a:lstStyle/>
        <a:p>
          <a:endParaRPr lang="en-IE"/>
        </a:p>
      </dgm:t>
    </dgm:pt>
    <dgm:pt modelId="{A1B52779-37D4-47D2-9E63-FAF049FD3F27}" type="pres">
      <dgm:prSet presAssocID="{D1FF8606-235E-4316-8AFE-757F9B8D294A}" presName="Name0" presStyleCnt="0">
        <dgm:presLayoutVars>
          <dgm:dir/>
          <dgm:animLvl val="lvl"/>
          <dgm:resizeHandles val="exact"/>
        </dgm:presLayoutVars>
      </dgm:prSet>
      <dgm:spPr/>
    </dgm:pt>
    <dgm:pt modelId="{5388E376-7A8B-4D9C-ABC1-8AC506882362}" type="pres">
      <dgm:prSet presAssocID="{628DDFF4-3968-4114-AE8B-84A99E5EDFD6}" presName="composite" presStyleCnt="0"/>
      <dgm:spPr/>
    </dgm:pt>
    <dgm:pt modelId="{36B0AADE-B614-45F9-BD6E-62C9B1FB64D1}" type="pres">
      <dgm:prSet presAssocID="{628DDFF4-3968-4114-AE8B-84A99E5EDFD6}" presName="parTx" presStyleLbl="alignNode1" presStyleIdx="0" presStyleCnt="5">
        <dgm:presLayoutVars>
          <dgm:chMax val="0"/>
          <dgm:chPref val="0"/>
          <dgm:bulletEnabled val="1"/>
        </dgm:presLayoutVars>
      </dgm:prSet>
      <dgm:spPr/>
    </dgm:pt>
    <dgm:pt modelId="{722C0878-C4F4-4170-B811-21BD835CA10F}" type="pres">
      <dgm:prSet presAssocID="{628DDFF4-3968-4114-AE8B-84A99E5EDFD6}" presName="desTx" presStyleLbl="alignAccFollowNode1" presStyleIdx="0" presStyleCnt="5">
        <dgm:presLayoutVars>
          <dgm:bulletEnabled val="1"/>
        </dgm:presLayoutVars>
      </dgm:prSet>
      <dgm:spPr/>
    </dgm:pt>
    <dgm:pt modelId="{14707AA2-9FAD-478E-BDDC-B7B72107EF84}" type="pres">
      <dgm:prSet presAssocID="{DAE92E0B-76DF-4D5D-9CD2-F7B5F03FE408}" presName="space" presStyleCnt="0"/>
      <dgm:spPr/>
    </dgm:pt>
    <dgm:pt modelId="{0E6D2E23-245C-47B2-97BD-0E01E9EEB3DD}" type="pres">
      <dgm:prSet presAssocID="{1C43E311-C3D7-4011-AB3E-00CAD2266918}" presName="composite" presStyleCnt="0"/>
      <dgm:spPr/>
    </dgm:pt>
    <dgm:pt modelId="{1699722C-E2CA-493E-808E-CA933E76A050}" type="pres">
      <dgm:prSet presAssocID="{1C43E311-C3D7-4011-AB3E-00CAD2266918}" presName="parTx" presStyleLbl="alignNode1" presStyleIdx="1" presStyleCnt="5">
        <dgm:presLayoutVars>
          <dgm:chMax val="0"/>
          <dgm:chPref val="0"/>
          <dgm:bulletEnabled val="1"/>
        </dgm:presLayoutVars>
      </dgm:prSet>
      <dgm:spPr/>
    </dgm:pt>
    <dgm:pt modelId="{98E1ADB7-1FEB-4DF6-8046-7CB89EE3DA96}" type="pres">
      <dgm:prSet presAssocID="{1C43E311-C3D7-4011-AB3E-00CAD2266918}" presName="desTx" presStyleLbl="alignAccFollowNode1" presStyleIdx="1" presStyleCnt="5">
        <dgm:presLayoutVars>
          <dgm:bulletEnabled val="1"/>
        </dgm:presLayoutVars>
      </dgm:prSet>
      <dgm:spPr/>
    </dgm:pt>
    <dgm:pt modelId="{C090B5E5-2402-43E2-914F-03B8E886537A}" type="pres">
      <dgm:prSet presAssocID="{4CA55704-7724-45B4-BFD1-0B1C797427C2}" presName="space" presStyleCnt="0"/>
      <dgm:spPr/>
    </dgm:pt>
    <dgm:pt modelId="{CBDDC7F1-7F81-4485-9B62-55D8BDC21C5F}" type="pres">
      <dgm:prSet presAssocID="{9A61A06C-E72D-44B8-96F8-B26B82AAC67F}" presName="composite" presStyleCnt="0"/>
      <dgm:spPr/>
    </dgm:pt>
    <dgm:pt modelId="{A2CD90E2-24DD-44F3-AE98-138AA7FDC699}" type="pres">
      <dgm:prSet presAssocID="{9A61A06C-E72D-44B8-96F8-B26B82AAC67F}" presName="parTx" presStyleLbl="alignNode1" presStyleIdx="2" presStyleCnt="5">
        <dgm:presLayoutVars>
          <dgm:chMax val="0"/>
          <dgm:chPref val="0"/>
          <dgm:bulletEnabled val="1"/>
        </dgm:presLayoutVars>
      </dgm:prSet>
      <dgm:spPr/>
    </dgm:pt>
    <dgm:pt modelId="{C53D5802-440D-4285-8410-948342FB2D0B}" type="pres">
      <dgm:prSet presAssocID="{9A61A06C-E72D-44B8-96F8-B26B82AAC67F}" presName="desTx" presStyleLbl="alignAccFollowNode1" presStyleIdx="2" presStyleCnt="5">
        <dgm:presLayoutVars>
          <dgm:bulletEnabled val="1"/>
        </dgm:presLayoutVars>
      </dgm:prSet>
      <dgm:spPr/>
    </dgm:pt>
    <dgm:pt modelId="{F72FABAA-01CC-4B49-9CC9-88F9B41BCA0B}" type="pres">
      <dgm:prSet presAssocID="{B1136D8F-3B0B-4CDA-9F2F-1CF682491FFD}" presName="space" presStyleCnt="0"/>
      <dgm:spPr/>
    </dgm:pt>
    <dgm:pt modelId="{E88ED4D0-9F0F-4EC8-A8B2-47E7CD4FFC7A}" type="pres">
      <dgm:prSet presAssocID="{EA96B3B8-7AF8-430D-AC06-892DA0603527}" presName="composite" presStyleCnt="0"/>
      <dgm:spPr/>
    </dgm:pt>
    <dgm:pt modelId="{969C6251-33E0-4CE5-B063-23F3F286FFAB}" type="pres">
      <dgm:prSet presAssocID="{EA96B3B8-7AF8-430D-AC06-892DA0603527}" presName="parTx" presStyleLbl="alignNode1" presStyleIdx="3" presStyleCnt="5">
        <dgm:presLayoutVars>
          <dgm:chMax val="0"/>
          <dgm:chPref val="0"/>
          <dgm:bulletEnabled val="1"/>
        </dgm:presLayoutVars>
      </dgm:prSet>
      <dgm:spPr/>
    </dgm:pt>
    <dgm:pt modelId="{9F441A5D-15DA-4E5A-880E-28533B32FD2B}" type="pres">
      <dgm:prSet presAssocID="{EA96B3B8-7AF8-430D-AC06-892DA0603527}" presName="desTx" presStyleLbl="alignAccFollowNode1" presStyleIdx="3" presStyleCnt="5">
        <dgm:presLayoutVars>
          <dgm:bulletEnabled val="1"/>
        </dgm:presLayoutVars>
      </dgm:prSet>
      <dgm:spPr/>
    </dgm:pt>
    <dgm:pt modelId="{05ED489E-B836-401F-B470-CCEAB43CC84D}" type="pres">
      <dgm:prSet presAssocID="{11D297B1-D37F-4F5A-A9F8-5C1B5D4B232B}" presName="space" presStyleCnt="0"/>
      <dgm:spPr/>
    </dgm:pt>
    <dgm:pt modelId="{7E5EC454-E943-46A2-ACE1-5F7A9DA4F8C7}" type="pres">
      <dgm:prSet presAssocID="{737D3A54-B573-4CB7-9F64-1119235CADAC}" presName="composite" presStyleCnt="0"/>
      <dgm:spPr/>
    </dgm:pt>
    <dgm:pt modelId="{9A0EEB0B-7196-4579-AD72-1E150D5D2859}" type="pres">
      <dgm:prSet presAssocID="{737D3A54-B573-4CB7-9F64-1119235CADAC}" presName="parTx" presStyleLbl="alignNode1" presStyleIdx="4" presStyleCnt="5">
        <dgm:presLayoutVars>
          <dgm:chMax val="0"/>
          <dgm:chPref val="0"/>
          <dgm:bulletEnabled val="1"/>
        </dgm:presLayoutVars>
      </dgm:prSet>
      <dgm:spPr/>
    </dgm:pt>
    <dgm:pt modelId="{47AF7A3F-D4BA-4A48-A6B2-B3573A80E759}" type="pres">
      <dgm:prSet presAssocID="{737D3A54-B573-4CB7-9F64-1119235CADAC}" presName="desTx" presStyleLbl="alignAccFollowNode1" presStyleIdx="4" presStyleCnt="5">
        <dgm:presLayoutVars>
          <dgm:bulletEnabled val="1"/>
        </dgm:presLayoutVars>
      </dgm:prSet>
      <dgm:spPr/>
    </dgm:pt>
  </dgm:ptLst>
  <dgm:cxnLst>
    <dgm:cxn modelId="{941B2800-F105-44A5-9631-4C9BC24F029A}" type="presOf" srcId="{69780EB7-0C5C-4484-ABEE-8DC263DE4215}" destId="{C53D5802-440D-4285-8410-948342FB2D0B}" srcOrd="0" destOrd="2" presId="urn:microsoft.com/office/officeart/2005/8/layout/hList1"/>
    <dgm:cxn modelId="{2A1E4100-C2B4-42CB-BDC3-50658AB1C51B}" srcId="{1C43E311-C3D7-4011-AB3E-00CAD2266918}" destId="{43FF6423-E08E-4D5D-ADBC-3A3A083A234C}" srcOrd="0" destOrd="0" parTransId="{F1433AB6-DE6C-4178-8D86-73757BDBAAB2}" sibTransId="{533CAC46-60EC-4135-9982-230DE6B51298}"/>
    <dgm:cxn modelId="{D0CD7A03-6048-4686-8B97-31C38F35587A}" srcId="{D1FF8606-235E-4316-8AFE-757F9B8D294A}" destId="{EA96B3B8-7AF8-430D-AC06-892DA0603527}" srcOrd="3" destOrd="0" parTransId="{8219E71A-03B9-492A-9374-D06D32557CD6}" sibTransId="{11D297B1-D37F-4F5A-A9F8-5C1B5D4B232B}"/>
    <dgm:cxn modelId="{CE32DD0B-A1DC-4EF0-B440-5930411C95D6}" srcId="{EA96B3B8-7AF8-430D-AC06-892DA0603527}" destId="{F335349B-F2E6-4CB1-A15E-3080004EEAF8}" srcOrd="1" destOrd="0" parTransId="{8BD6C7FF-BFA2-4144-A47B-A3A076461AE8}" sibTransId="{6318F845-C297-425B-B2F2-F29DC48B5EFF}"/>
    <dgm:cxn modelId="{1D555C0D-CD8E-42FC-806C-8B27E57C03B0}" type="presOf" srcId="{737D3A54-B573-4CB7-9F64-1119235CADAC}" destId="{9A0EEB0B-7196-4579-AD72-1E150D5D2859}" srcOrd="0" destOrd="0" presId="urn:microsoft.com/office/officeart/2005/8/layout/hList1"/>
    <dgm:cxn modelId="{C0F1E818-BCDA-427D-B66A-FBFB13CB95B6}" srcId="{EA96B3B8-7AF8-430D-AC06-892DA0603527}" destId="{037E1B18-B238-4F52-A245-404B90173398}" srcOrd="2" destOrd="0" parTransId="{24C8F4DF-0DB2-4016-BF40-A964363FE970}" sibTransId="{26247B8D-B559-40B5-ADAD-5739DBE8BA0C}"/>
    <dgm:cxn modelId="{7E14631A-1DAB-4318-97CB-00745B6A0CC8}" srcId="{628DDFF4-3968-4114-AE8B-84A99E5EDFD6}" destId="{3F76A6AD-722A-407D-9274-99596029F70E}" srcOrd="1" destOrd="0" parTransId="{394DC971-52F4-4A36-BA08-2EFC4A63D80F}" sibTransId="{72666F9F-8F80-4007-91A8-BFC618CAB843}"/>
    <dgm:cxn modelId="{ACCC5222-D7DD-4762-8A11-07101DFBC2CD}" type="presOf" srcId="{2600DAB2-394A-4382-B837-3F85A23BB208}" destId="{9F441A5D-15DA-4E5A-880E-28533B32FD2B}" srcOrd="0" destOrd="0" presId="urn:microsoft.com/office/officeart/2005/8/layout/hList1"/>
    <dgm:cxn modelId="{73DC1329-50EE-4242-ABCE-AF5730A39204}" type="presOf" srcId="{32FFA4B9-4C27-4FE2-A64D-858F0768CF8F}" destId="{47AF7A3F-D4BA-4A48-A6B2-B3573A80E759}" srcOrd="0" destOrd="0" presId="urn:microsoft.com/office/officeart/2005/8/layout/hList1"/>
    <dgm:cxn modelId="{83A0D82B-5D85-4B0C-BCB0-99A366F5E1FD}" type="presOf" srcId="{BF9506AA-F1CB-4D32-9064-69A922BEAAEB}" destId="{C53D5802-440D-4285-8410-948342FB2D0B}" srcOrd="0" destOrd="1" presId="urn:microsoft.com/office/officeart/2005/8/layout/hList1"/>
    <dgm:cxn modelId="{37171B2D-8184-4E35-9F3F-8879ECB5DBC4}" type="presOf" srcId="{628DDFF4-3968-4114-AE8B-84A99E5EDFD6}" destId="{36B0AADE-B614-45F9-BD6E-62C9B1FB64D1}" srcOrd="0" destOrd="0" presId="urn:microsoft.com/office/officeart/2005/8/layout/hList1"/>
    <dgm:cxn modelId="{B794B132-B98E-4CE2-A6FA-83A5F334359C}" type="presOf" srcId="{98C29951-33D6-4BE4-B96F-9A5CA1203572}" destId="{98E1ADB7-1FEB-4DF6-8046-7CB89EE3DA96}" srcOrd="0" destOrd="1" presId="urn:microsoft.com/office/officeart/2005/8/layout/hList1"/>
    <dgm:cxn modelId="{9435165B-12F5-42BC-8DCD-E6C3140E9C5C}" type="presOf" srcId="{43FF6423-E08E-4D5D-ADBC-3A3A083A234C}" destId="{98E1ADB7-1FEB-4DF6-8046-7CB89EE3DA96}" srcOrd="0" destOrd="0" presId="urn:microsoft.com/office/officeart/2005/8/layout/hList1"/>
    <dgm:cxn modelId="{95B7575B-11B9-40A1-8DEE-4C4ADC526BE0}" srcId="{628DDFF4-3968-4114-AE8B-84A99E5EDFD6}" destId="{6BDDBBF1-9E0C-4DE7-81F9-7324FCBF0ADC}" srcOrd="0" destOrd="0" parTransId="{BED6E40D-464C-4FC0-92BA-4FDBCB683725}" sibTransId="{21A3C81D-B019-48EB-9192-473C68BBD233}"/>
    <dgm:cxn modelId="{D8FB595D-6562-4E20-AB99-F4FC84D3BBE6}" type="presOf" srcId="{D1FF8606-235E-4316-8AFE-757F9B8D294A}" destId="{A1B52779-37D4-47D2-9E63-FAF049FD3F27}" srcOrd="0" destOrd="0" presId="urn:microsoft.com/office/officeart/2005/8/layout/hList1"/>
    <dgm:cxn modelId="{9E1D225F-E26F-444B-96FB-14D5E7512800}" type="presOf" srcId="{F335349B-F2E6-4CB1-A15E-3080004EEAF8}" destId="{9F441A5D-15DA-4E5A-880E-28533B32FD2B}" srcOrd="0" destOrd="1" presId="urn:microsoft.com/office/officeart/2005/8/layout/hList1"/>
    <dgm:cxn modelId="{4B434F68-5554-4EAB-B6CF-60079987CAEE}" type="presOf" srcId="{3F76A6AD-722A-407D-9274-99596029F70E}" destId="{722C0878-C4F4-4170-B811-21BD835CA10F}" srcOrd="0" destOrd="1" presId="urn:microsoft.com/office/officeart/2005/8/layout/hList1"/>
    <dgm:cxn modelId="{D749336D-CD1F-4305-91CA-E5AFDC441D25}" srcId="{D1FF8606-235E-4316-8AFE-757F9B8D294A}" destId="{1C43E311-C3D7-4011-AB3E-00CAD2266918}" srcOrd="1" destOrd="0" parTransId="{9D2A84F9-FE9E-413D-831A-095E3CB4A276}" sibTransId="{4CA55704-7724-45B4-BFD1-0B1C797427C2}"/>
    <dgm:cxn modelId="{166B0A6E-6B5F-4B9E-A169-765362A7C109}" srcId="{EA96B3B8-7AF8-430D-AC06-892DA0603527}" destId="{2600DAB2-394A-4382-B837-3F85A23BB208}" srcOrd="0" destOrd="0" parTransId="{633B396D-A64F-4810-A04C-1A6FAC195494}" sibTransId="{02C488CA-31B9-4751-80B9-E86F615CCEE5}"/>
    <dgm:cxn modelId="{AD9E9F78-C68C-4C58-9D6B-8E093CA9304B}" srcId="{D1FF8606-235E-4316-8AFE-757F9B8D294A}" destId="{737D3A54-B573-4CB7-9F64-1119235CADAC}" srcOrd="4" destOrd="0" parTransId="{E3B70EB7-3DD5-496C-8086-062C536E6C57}" sibTransId="{32D1EADD-F1DE-4EF7-9BCB-B4CE7432903E}"/>
    <dgm:cxn modelId="{34B6127E-7809-40FE-B13F-FEC9D6FF875B}" srcId="{9A61A06C-E72D-44B8-96F8-B26B82AAC67F}" destId="{BF9506AA-F1CB-4D32-9064-69A922BEAAEB}" srcOrd="1" destOrd="0" parTransId="{CD6E9F2A-4AD1-4A8D-921E-C5C4400B1F9F}" sibTransId="{A60E5468-196F-436D-B529-095900BE47B4}"/>
    <dgm:cxn modelId="{38E8648A-9B62-4890-B734-1E1DE901AD61}" srcId="{D1FF8606-235E-4316-8AFE-757F9B8D294A}" destId="{9A61A06C-E72D-44B8-96F8-B26B82AAC67F}" srcOrd="2" destOrd="0" parTransId="{CEB8C582-1CF7-49FB-9797-4B60B867AB72}" sibTransId="{B1136D8F-3B0B-4CDA-9F2F-1CF682491FFD}"/>
    <dgm:cxn modelId="{75D3188D-7BF8-44B7-88DB-A4F6598694FD}" srcId="{737D3A54-B573-4CB7-9F64-1119235CADAC}" destId="{32FFA4B9-4C27-4FE2-A64D-858F0768CF8F}" srcOrd="0" destOrd="0" parTransId="{F3DA41AB-A4CE-47DC-818E-B8644B6A20A2}" sibTransId="{804ABF17-295A-4124-AB15-F8198E0E25CB}"/>
    <dgm:cxn modelId="{257A679C-D8D1-4C67-A107-954F12DE7316}" type="presOf" srcId="{83F0762D-C8F2-42AA-A689-5CD2433AAB53}" destId="{C53D5802-440D-4285-8410-948342FB2D0B}" srcOrd="0" destOrd="0" presId="urn:microsoft.com/office/officeart/2005/8/layout/hList1"/>
    <dgm:cxn modelId="{D77A3FB5-99DA-4FEC-A20A-B7EDD9B6CEEB}" srcId="{628DDFF4-3968-4114-AE8B-84A99E5EDFD6}" destId="{0FF8A346-CCB8-4D37-9592-2FFDE068C676}" srcOrd="2" destOrd="0" parTransId="{E98A39E0-7CFB-4AAF-BE64-8E8C9AB69DC9}" sibTransId="{61392D7F-84F2-4D95-9146-600815D6C42C}"/>
    <dgm:cxn modelId="{F46A4EBA-3512-4460-9088-00BF44B251AB}" type="presOf" srcId="{0FF8A346-CCB8-4D37-9592-2FFDE068C676}" destId="{722C0878-C4F4-4170-B811-21BD835CA10F}" srcOrd="0" destOrd="2" presId="urn:microsoft.com/office/officeart/2005/8/layout/hList1"/>
    <dgm:cxn modelId="{44DAB7BA-2AD8-42A3-96F9-E90D79937DA0}" type="presOf" srcId="{9A61A06C-E72D-44B8-96F8-B26B82AAC67F}" destId="{A2CD90E2-24DD-44F3-AE98-138AA7FDC699}" srcOrd="0" destOrd="0" presId="urn:microsoft.com/office/officeart/2005/8/layout/hList1"/>
    <dgm:cxn modelId="{993BD9C5-87D7-432C-A64E-39294C664F8E}" srcId="{D1FF8606-235E-4316-8AFE-757F9B8D294A}" destId="{628DDFF4-3968-4114-AE8B-84A99E5EDFD6}" srcOrd="0" destOrd="0" parTransId="{A5029DC2-140E-4D48-9666-706E49DB6127}" sibTransId="{DAE92E0B-76DF-4D5D-9CD2-F7B5F03FE408}"/>
    <dgm:cxn modelId="{7544CAC8-0AC9-449C-9345-721B04F4FCD0}" type="presOf" srcId="{EA96B3B8-7AF8-430D-AC06-892DA0603527}" destId="{969C6251-33E0-4CE5-B063-23F3F286FFAB}" srcOrd="0" destOrd="0" presId="urn:microsoft.com/office/officeart/2005/8/layout/hList1"/>
    <dgm:cxn modelId="{47A878CD-4404-4CB6-A35C-2557BABD4066}" srcId="{9A61A06C-E72D-44B8-96F8-B26B82AAC67F}" destId="{83F0762D-C8F2-42AA-A689-5CD2433AAB53}" srcOrd="0" destOrd="0" parTransId="{F162BCDA-0063-4F4F-8E81-C4E1FC852F57}" sibTransId="{7700FEF9-0160-45B5-8F00-3DB6C130606D}"/>
    <dgm:cxn modelId="{83B5D8D5-EEB3-4276-B383-52EA744FA92C}" type="presOf" srcId="{1C43E311-C3D7-4011-AB3E-00CAD2266918}" destId="{1699722C-E2CA-493E-808E-CA933E76A050}" srcOrd="0" destOrd="0" presId="urn:microsoft.com/office/officeart/2005/8/layout/hList1"/>
    <dgm:cxn modelId="{F308FCD9-4F3D-487A-BC8E-FFBD0BA571C7}" srcId="{1C43E311-C3D7-4011-AB3E-00CAD2266918}" destId="{98C29951-33D6-4BE4-B96F-9A5CA1203572}" srcOrd="1" destOrd="0" parTransId="{48399B96-CD2C-42D4-B56B-D8476FD9B4D4}" sibTransId="{4D6E54B8-59D9-41CA-A25E-331B539E041F}"/>
    <dgm:cxn modelId="{7F49C6E4-6C7C-407B-91E1-60A6EC5C5F17}" srcId="{9A61A06C-E72D-44B8-96F8-B26B82AAC67F}" destId="{69780EB7-0C5C-4484-ABEE-8DC263DE4215}" srcOrd="2" destOrd="0" parTransId="{C19BFFDB-744A-4631-896D-C56D472C139E}" sibTransId="{9EFD25CC-8EC0-491E-8374-31DAD436166C}"/>
    <dgm:cxn modelId="{1A45F4EE-4DCF-425A-9229-E0BEC0A1CEC4}" type="presOf" srcId="{037E1B18-B238-4F52-A245-404B90173398}" destId="{9F441A5D-15DA-4E5A-880E-28533B32FD2B}" srcOrd="0" destOrd="2" presId="urn:microsoft.com/office/officeart/2005/8/layout/hList1"/>
    <dgm:cxn modelId="{ED591BF2-8AB8-4238-8E55-141107B546CA}" type="presOf" srcId="{6BDDBBF1-9E0C-4DE7-81F9-7324FCBF0ADC}" destId="{722C0878-C4F4-4170-B811-21BD835CA10F}" srcOrd="0" destOrd="0" presId="urn:microsoft.com/office/officeart/2005/8/layout/hList1"/>
    <dgm:cxn modelId="{BCC6BF49-D436-4C44-A843-CF88EF09DB35}" type="presParOf" srcId="{A1B52779-37D4-47D2-9E63-FAF049FD3F27}" destId="{5388E376-7A8B-4D9C-ABC1-8AC506882362}" srcOrd="0" destOrd="0" presId="urn:microsoft.com/office/officeart/2005/8/layout/hList1"/>
    <dgm:cxn modelId="{336A1D0B-901A-41BF-B70B-34D20F6D0309}" type="presParOf" srcId="{5388E376-7A8B-4D9C-ABC1-8AC506882362}" destId="{36B0AADE-B614-45F9-BD6E-62C9B1FB64D1}" srcOrd="0" destOrd="0" presId="urn:microsoft.com/office/officeart/2005/8/layout/hList1"/>
    <dgm:cxn modelId="{092EB412-EF59-4E97-86A4-1813EFB6D411}" type="presParOf" srcId="{5388E376-7A8B-4D9C-ABC1-8AC506882362}" destId="{722C0878-C4F4-4170-B811-21BD835CA10F}" srcOrd="1" destOrd="0" presId="urn:microsoft.com/office/officeart/2005/8/layout/hList1"/>
    <dgm:cxn modelId="{AF8DC267-F364-46C4-8CD7-77DE9AC7362F}" type="presParOf" srcId="{A1B52779-37D4-47D2-9E63-FAF049FD3F27}" destId="{14707AA2-9FAD-478E-BDDC-B7B72107EF84}" srcOrd="1" destOrd="0" presId="urn:microsoft.com/office/officeart/2005/8/layout/hList1"/>
    <dgm:cxn modelId="{7C24435D-2E19-4417-A2FD-D69209741AF8}" type="presParOf" srcId="{A1B52779-37D4-47D2-9E63-FAF049FD3F27}" destId="{0E6D2E23-245C-47B2-97BD-0E01E9EEB3DD}" srcOrd="2" destOrd="0" presId="urn:microsoft.com/office/officeart/2005/8/layout/hList1"/>
    <dgm:cxn modelId="{776F103A-E233-4AE9-9513-D4DE95AA90BF}" type="presParOf" srcId="{0E6D2E23-245C-47B2-97BD-0E01E9EEB3DD}" destId="{1699722C-E2CA-493E-808E-CA933E76A050}" srcOrd="0" destOrd="0" presId="urn:microsoft.com/office/officeart/2005/8/layout/hList1"/>
    <dgm:cxn modelId="{944D2918-3814-4EA1-AF2C-49009EBDF065}" type="presParOf" srcId="{0E6D2E23-245C-47B2-97BD-0E01E9EEB3DD}" destId="{98E1ADB7-1FEB-4DF6-8046-7CB89EE3DA96}" srcOrd="1" destOrd="0" presId="urn:microsoft.com/office/officeart/2005/8/layout/hList1"/>
    <dgm:cxn modelId="{9F16642C-9685-49B8-B01A-DC30788B2DA0}" type="presParOf" srcId="{A1B52779-37D4-47D2-9E63-FAF049FD3F27}" destId="{C090B5E5-2402-43E2-914F-03B8E886537A}" srcOrd="3" destOrd="0" presId="urn:microsoft.com/office/officeart/2005/8/layout/hList1"/>
    <dgm:cxn modelId="{630DC2F6-80ED-4EE2-9181-7020151FFD9C}" type="presParOf" srcId="{A1B52779-37D4-47D2-9E63-FAF049FD3F27}" destId="{CBDDC7F1-7F81-4485-9B62-55D8BDC21C5F}" srcOrd="4" destOrd="0" presId="urn:microsoft.com/office/officeart/2005/8/layout/hList1"/>
    <dgm:cxn modelId="{88E4AEB2-D748-4F96-9245-15CEBA539567}" type="presParOf" srcId="{CBDDC7F1-7F81-4485-9B62-55D8BDC21C5F}" destId="{A2CD90E2-24DD-44F3-AE98-138AA7FDC699}" srcOrd="0" destOrd="0" presId="urn:microsoft.com/office/officeart/2005/8/layout/hList1"/>
    <dgm:cxn modelId="{C11B19B9-751E-470C-ADCC-7BA6200D4287}" type="presParOf" srcId="{CBDDC7F1-7F81-4485-9B62-55D8BDC21C5F}" destId="{C53D5802-440D-4285-8410-948342FB2D0B}" srcOrd="1" destOrd="0" presId="urn:microsoft.com/office/officeart/2005/8/layout/hList1"/>
    <dgm:cxn modelId="{2D664EC5-315D-402B-9F0B-F6AA2883E42C}" type="presParOf" srcId="{A1B52779-37D4-47D2-9E63-FAF049FD3F27}" destId="{F72FABAA-01CC-4B49-9CC9-88F9B41BCA0B}" srcOrd="5" destOrd="0" presId="urn:microsoft.com/office/officeart/2005/8/layout/hList1"/>
    <dgm:cxn modelId="{A9B57654-F973-4BE2-ABB0-4F21227547AE}" type="presParOf" srcId="{A1B52779-37D4-47D2-9E63-FAF049FD3F27}" destId="{E88ED4D0-9F0F-4EC8-A8B2-47E7CD4FFC7A}" srcOrd="6" destOrd="0" presId="urn:microsoft.com/office/officeart/2005/8/layout/hList1"/>
    <dgm:cxn modelId="{489BD09E-89E6-4BB0-A5E7-0C3FDB136E48}" type="presParOf" srcId="{E88ED4D0-9F0F-4EC8-A8B2-47E7CD4FFC7A}" destId="{969C6251-33E0-4CE5-B063-23F3F286FFAB}" srcOrd="0" destOrd="0" presId="urn:microsoft.com/office/officeart/2005/8/layout/hList1"/>
    <dgm:cxn modelId="{30404F45-D5E7-4629-B708-EB2936F887C8}" type="presParOf" srcId="{E88ED4D0-9F0F-4EC8-A8B2-47E7CD4FFC7A}" destId="{9F441A5D-15DA-4E5A-880E-28533B32FD2B}" srcOrd="1" destOrd="0" presId="urn:microsoft.com/office/officeart/2005/8/layout/hList1"/>
    <dgm:cxn modelId="{AE1F2055-0F4B-4C68-8BF3-47DAC17799C5}" type="presParOf" srcId="{A1B52779-37D4-47D2-9E63-FAF049FD3F27}" destId="{05ED489E-B836-401F-B470-CCEAB43CC84D}" srcOrd="7" destOrd="0" presId="urn:microsoft.com/office/officeart/2005/8/layout/hList1"/>
    <dgm:cxn modelId="{E5C1B6C5-63C5-4D52-908C-542ECD205A27}" type="presParOf" srcId="{A1B52779-37D4-47D2-9E63-FAF049FD3F27}" destId="{7E5EC454-E943-46A2-ACE1-5F7A9DA4F8C7}" srcOrd="8" destOrd="0" presId="urn:microsoft.com/office/officeart/2005/8/layout/hList1"/>
    <dgm:cxn modelId="{75099AB8-0556-4757-B4B5-5481C69014A8}" type="presParOf" srcId="{7E5EC454-E943-46A2-ACE1-5F7A9DA4F8C7}" destId="{9A0EEB0B-7196-4579-AD72-1E150D5D2859}" srcOrd="0" destOrd="0" presId="urn:microsoft.com/office/officeart/2005/8/layout/hList1"/>
    <dgm:cxn modelId="{CF232CE9-ED3E-49A8-99DB-7C30993E62F5}" type="presParOf" srcId="{7E5EC454-E943-46A2-ACE1-5F7A9DA4F8C7}" destId="{47AF7A3F-D4BA-4A48-A6B2-B3573A80E75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0AADE-B614-45F9-BD6E-62C9B1FB64D1}">
      <dsp:nvSpPr>
        <dsp:cNvPr id="0" name=""/>
        <dsp:cNvSpPr/>
      </dsp:nvSpPr>
      <dsp:spPr>
        <a:xfrm>
          <a:off x="7393" y="1137446"/>
          <a:ext cx="2834282" cy="110359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Social </a:t>
          </a:r>
        </a:p>
      </dsp:txBody>
      <dsp:txXfrm>
        <a:off x="7393" y="1137446"/>
        <a:ext cx="2834282" cy="1103598"/>
      </dsp:txXfrm>
    </dsp:sp>
    <dsp:sp modelId="{722C0878-C4F4-4170-B811-21BD835CA10F}">
      <dsp:nvSpPr>
        <dsp:cNvPr id="0" name=""/>
        <dsp:cNvSpPr/>
      </dsp:nvSpPr>
      <dsp:spPr>
        <a:xfrm>
          <a:off x="7393" y="2241045"/>
          <a:ext cx="2834282" cy="314851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IE" sz="3100" kern="1200" dirty="0"/>
            <a:t>LA or AHB tenants </a:t>
          </a:r>
        </a:p>
        <a:p>
          <a:pPr marL="285750" lvl="1" indent="-285750" algn="l" defTabSz="1377950">
            <a:lnSpc>
              <a:spcPct val="90000"/>
            </a:lnSpc>
            <a:spcBef>
              <a:spcPct val="0"/>
            </a:spcBef>
            <a:spcAft>
              <a:spcPct val="15000"/>
            </a:spcAft>
            <a:buChar char="•"/>
          </a:pPr>
          <a:r>
            <a:rPr lang="en-IE" sz="3100" kern="1200" dirty="0"/>
            <a:t>Secure Tenure </a:t>
          </a:r>
        </a:p>
        <a:p>
          <a:pPr marL="285750" lvl="1" indent="-285750" algn="l" defTabSz="1377950">
            <a:lnSpc>
              <a:spcPct val="90000"/>
            </a:lnSpc>
            <a:spcBef>
              <a:spcPct val="0"/>
            </a:spcBef>
            <a:spcAft>
              <a:spcPct val="15000"/>
            </a:spcAft>
            <a:buChar char="•"/>
          </a:pPr>
          <a:r>
            <a:rPr lang="en-IE" sz="3100" kern="1200" dirty="0"/>
            <a:t>Income limits </a:t>
          </a:r>
        </a:p>
      </dsp:txBody>
      <dsp:txXfrm>
        <a:off x="7393" y="2241045"/>
        <a:ext cx="2834282" cy="3148515"/>
      </dsp:txXfrm>
    </dsp:sp>
    <dsp:sp modelId="{1699722C-E2CA-493E-808E-CA933E76A050}">
      <dsp:nvSpPr>
        <dsp:cNvPr id="0" name=""/>
        <dsp:cNvSpPr/>
      </dsp:nvSpPr>
      <dsp:spPr>
        <a:xfrm>
          <a:off x="3238476" y="1137446"/>
          <a:ext cx="2834282" cy="1103598"/>
        </a:xfrm>
        <a:prstGeom prst="rect">
          <a:avLst/>
        </a:prstGeom>
        <a:solidFill>
          <a:schemeClr val="accent5">
            <a:hueOff val="103627"/>
            <a:satOff val="9874"/>
            <a:lumOff val="-4118"/>
            <a:alphaOff val="0"/>
          </a:schemeClr>
        </a:solidFill>
        <a:ln w="12700" cap="flat" cmpd="sng" algn="ctr">
          <a:solidFill>
            <a:schemeClr val="accent5">
              <a:hueOff val="103627"/>
              <a:satOff val="9874"/>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Market Rental </a:t>
          </a:r>
        </a:p>
      </dsp:txBody>
      <dsp:txXfrm>
        <a:off x="3238476" y="1137446"/>
        <a:ext cx="2834282" cy="1103598"/>
      </dsp:txXfrm>
    </dsp:sp>
    <dsp:sp modelId="{98E1ADB7-1FEB-4DF6-8046-7CB89EE3DA96}">
      <dsp:nvSpPr>
        <dsp:cNvPr id="0" name=""/>
        <dsp:cNvSpPr/>
      </dsp:nvSpPr>
      <dsp:spPr>
        <a:xfrm>
          <a:off x="3238476" y="2241045"/>
          <a:ext cx="2834282" cy="3148515"/>
        </a:xfrm>
        <a:prstGeom prst="rect">
          <a:avLst/>
        </a:prstGeom>
        <a:solidFill>
          <a:schemeClr val="accent5">
            <a:tint val="40000"/>
            <a:alpha val="90000"/>
            <a:hueOff val="216892"/>
            <a:satOff val="-1759"/>
            <a:lumOff val="-474"/>
            <a:alphaOff val="0"/>
          </a:schemeClr>
        </a:solidFill>
        <a:ln w="12700" cap="flat" cmpd="sng" algn="ctr">
          <a:solidFill>
            <a:schemeClr val="accent5">
              <a:tint val="40000"/>
              <a:alpha val="90000"/>
              <a:hueOff val="216892"/>
              <a:satOff val="-1759"/>
              <a:lumOff val="-4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IE" sz="3100" kern="1200" dirty="0"/>
            <a:t>No subsidy </a:t>
          </a:r>
        </a:p>
        <a:p>
          <a:pPr marL="285750" lvl="1" indent="-285750" algn="l" defTabSz="1377950">
            <a:lnSpc>
              <a:spcPct val="90000"/>
            </a:lnSpc>
            <a:spcBef>
              <a:spcPct val="0"/>
            </a:spcBef>
            <a:spcAft>
              <a:spcPct val="15000"/>
            </a:spcAft>
            <a:buChar char="•"/>
          </a:pPr>
          <a:r>
            <a:rPr lang="en-IE" sz="3100" kern="1200" dirty="0"/>
            <a:t>Market Rents </a:t>
          </a:r>
        </a:p>
      </dsp:txBody>
      <dsp:txXfrm>
        <a:off x="3238476" y="2241045"/>
        <a:ext cx="2834282" cy="3148515"/>
      </dsp:txXfrm>
    </dsp:sp>
    <dsp:sp modelId="{A2CD90E2-24DD-44F3-AE98-138AA7FDC699}">
      <dsp:nvSpPr>
        <dsp:cNvPr id="0" name=""/>
        <dsp:cNvSpPr/>
      </dsp:nvSpPr>
      <dsp:spPr>
        <a:xfrm>
          <a:off x="6469558" y="1137446"/>
          <a:ext cx="2834282" cy="1103598"/>
        </a:xfrm>
        <a:prstGeom prst="rect">
          <a:avLst/>
        </a:prstGeom>
        <a:solidFill>
          <a:schemeClr val="accent5">
            <a:hueOff val="207253"/>
            <a:satOff val="19748"/>
            <a:lumOff val="-8236"/>
            <a:alphaOff val="0"/>
          </a:schemeClr>
        </a:solidFill>
        <a:ln w="12700" cap="flat" cmpd="sng" algn="ctr">
          <a:solidFill>
            <a:schemeClr val="accent5">
              <a:hueOff val="207253"/>
              <a:satOff val="19748"/>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Cost Rental</a:t>
          </a:r>
        </a:p>
      </dsp:txBody>
      <dsp:txXfrm>
        <a:off x="6469558" y="1137446"/>
        <a:ext cx="2834282" cy="1103598"/>
      </dsp:txXfrm>
    </dsp:sp>
    <dsp:sp modelId="{C53D5802-440D-4285-8410-948342FB2D0B}">
      <dsp:nvSpPr>
        <dsp:cNvPr id="0" name=""/>
        <dsp:cNvSpPr/>
      </dsp:nvSpPr>
      <dsp:spPr>
        <a:xfrm>
          <a:off x="6469558" y="2241045"/>
          <a:ext cx="2834282" cy="3148515"/>
        </a:xfrm>
        <a:prstGeom prst="rect">
          <a:avLst/>
        </a:prstGeom>
        <a:solidFill>
          <a:schemeClr val="accent5">
            <a:tint val="40000"/>
            <a:alpha val="90000"/>
            <a:hueOff val="433784"/>
            <a:satOff val="-3518"/>
            <a:lumOff val="-947"/>
            <a:alphaOff val="0"/>
          </a:schemeClr>
        </a:solidFill>
        <a:ln w="12700" cap="flat" cmpd="sng" algn="ctr">
          <a:solidFill>
            <a:schemeClr val="accent5">
              <a:tint val="40000"/>
              <a:alpha val="90000"/>
              <a:hueOff val="433784"/>
              <a:satOff val="-3518"/>
              <a:lumOff val="-9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IE" sz="3100" kern="1200" dirty="0"/>
            <a:t>Affordable Rental </a:t>
          </a:r>
        </a:p>
        <a:p>
          <a:pPr marL="285750" lvl="1" indent="-285750" algn="l" defTabSz="1377950">
            <a:lnSpc>
              <a:spcPct val="90000"/>
            </a:lnSpc>
            <a:spcBef>
              <a:spcPct val="0"/>
            </a:spcBef>
            <a:spcAft>
              <a:spcPct val="15000"/>
            </a:spcAft>
            <a:buChar char="•"/>
          </a:pPr>
          <a:r>
            <a:rPr lang="en-IE" sz="3100" kern="1200" dirty="0"/>
            <a:t>Secure Tenancy</a:t>
          </a:r>
        </a:p>
        <a:p>
          <a:pPr marL="285750" lvl="1" indent="-285750" algn="l" defTabSz="1377950">
            <a:lnSpc>
              <a:spcPct val="90000"/>
            </a:lnSpc>
            <a:spcBef>
              <a:spcPct val="0"/>
            </a:spcBef>
            <a:spcAft>
              <a:spcPct val="15000"/>
            </a:spcAft>
            <a:buChar char="•"/>
          </a:pPr>
          <a:r>
            <a:rPr lang="en-IE" sz="3100" kern="1200" dirty="0"/>
            <a:t>25% below market rent</a:t>
          </a:r>
        </a:p>
      </dsp:txBody>
      <dsp:txXfrm>
        <a:off x="6469558" y="2241045"/>
        <a:ext cx="2834282" cy="3148515"/>
      </dsp:txXfrm>
    </dsp:sp>
    <dsp:sp modelId="{969C6251-33E0-4CE5-B063-23F3F286FFAB}">
      <dsp:nvSpPr>
        <dsp:cNvPr id="0" name=""/>
        <dsp:cNvSpPr/>
      </dsp:nvSpPr>
      <dsp:spPr>
        <a:xfrm>
          <a:off x="9700641" y="1137446"/>
          <a:ext cx="2834282" cy="1103598"/>
        </a:xfrm>
        <a:prstGeom prst="rect">
          <a:avLst/>
        </a:prstGeom>
        <a:solidFill>
          <a:schemeClr val="accent5">
            <a:hueOff val="310880"/>
            <a:satOff val="29621"/>
            <a:lumOff val="-12353"/>
            <a:alphaOff val="0"/>
          </a:schemeClr>
        </a:solidFill>
        <a:ln w="12700" cap="flat" cmpd="sng" algn="ctr">
          <a:solidFill>
            <a:schemeClr val="accent5">
              <a:hueOff val="310880"/>
              <a:satOff val="29621"/>
              <a:lumOff val="-1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Affordable Purchase</a:t>
          </a:r>
        </a:p>
      </dsp:txBody>
      <dsp:txXfrm>
        <a:off x="9700641" y="1137446"/>
        <a:ext cx="2834282" cy="1103598"/>
      </dsp:txXfrm>
    </dsp:sp>
    <dsp:sp modelId="{9F441A5D-15DA-4E5A-880E-28533B32FD2B}">
      <dsp:nvSpPr>
        <dsp:cNvPr id="0" name=""/>
        <dsp:cNvSpPr/>
      </dsp:nvSpPr>
      <dsp:spPr>
        <a:xfrm>
          <a:off x="9700641" y="2241045"/>
          <a:ext cx="2834282" cy="3148515"/>
        </a:xfrm>
        <a:prstGeom prst="rect">
          <a:avLst/>
        </a:prstGeom>
        <a:solidFill>
          <a:schemeClr val="accent5">
            <a:tint val="40000"/>
            <a:alpha val="90000"/>
            <a:hueOff val="650676"/>
            <a:satOff val="-5277"/>
            <a:lumOff val="-1421"/>
            <a:alphaOff val="0"/>
          </a:schemeClr>
        </a:solidFill>
        <a:ln w="12700" cap="flat" cmpd="sng" algn="ctr">
          <a:solidFill>
            <a:schemeClr val="accent5">
              <a:tint val="40000"/>
              <a:alpha val="90000"/>
              <a:hueOff val="650676"/>
              <a:satOff val="-5277"/>
              <a:lumOff val="-14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IE" sz="3100" kern="1200" dirty="0"/>
            <a:t>Subsidised Purchase </a:t>
          </a:r>
        </a:p>
        <a:p>
          <a:pPr marL="285750" lvl="1" indent="-285750" algn="l" defTabSz="1377950">
            <a:lnSpc>
              <a:spcPct val="90000"/>
            </a:lnSpc>
            <a:spcBef>
              <a:spcPct val="0"/>
            </a:spcBef>
            <a:spcAft>
              <a:spcPct val="15000"/>
            </a:spcAft>
            <a:buChar char="•"/>
          </a:pPr>
          <a:r>
            <a:rPr lang="en-IE" sz="3100" kern="1200" dirty="0"/>
            <a:t>Equity Stake </a:t>
          </a:r>
        </a:p>
        <a:p>
          <a:pPr marL="285750" lvl="1" indent="-285750" algn="l" defTabSz="1377950">
            <a:lnSpc>
              <a:spcPct val="90000"/>
            </a:lnSpc>
            <a:spcBef>
              <a:spcPct val="0"/>
            </a:spcBef>
            <a:spcAft>
              <a:spcPct val="15000"/>
            </a:spcAft>
            <a:buChar char="•"/>
          </a:pPr>
          <a:r>
            <a:rPr lang="en-IE" sz="3100" kern="1200" dirty="0"/>
            <a:t>Different Schemes </a:t>
          </a:r>
        </a:p>
      </dsp:txBody>
      <dsp:txXfrm>
        <a:off x="9700641" y="2241045"/>
        <a:ext cx="2834282" cy="3148515"/>
      </dsp:txXfrm>
    </dsp:sp>
    <dsp:sp modelId="{9A0EEB0B-7196-4579-AD72-1E150D5D2859}">
      <dsp:nvSpPr>
        <dsp:cNvPr id="0" name=""/>
        <dsp:cNvSpPr/>
      </dsp:nvSpPr>
      <dsp:spPr>
        <a:xfrm>
          <a:off x="12931723" y="1137446"/>
          <a:ext cx="2834282" cy="1103598"/>
        </a:xfrm>
        <a:prstGeom prst="rect">
          <a:avLst/>
        </a:prstGeom>
        <a:solidFill>
          <a:schemeClr val="accent5">
            <a:hueOff val="414507"/>
            <a:satOff val="39495"/>
            <a:lumOff val="-16471"/>
            <a:alphaOff val="0"/>
          </a:schemeClr>
        </a:solidFill>
        <a:ln w="12700" cap="flat" cmpd="sng" algn="ctr">
          <a:solidFill>
            <a:schemeClr val="accent5">
              <a:hueOff val="414507"/>
              <a:satOff val="39495"/>
              <a:lumOff val="-1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Market Purchase</a:t>
          </a:r>
        </a:p>
      </dsp:txBody>
      <dsp:txXfrm>
        <a:off x="12931723" y="1137446"/>
        <a:ext cx="2834282" cy="1103598"/>
      </dsp:txXfrm>
    </dsp:sp>
    <dsp:sp modelId="{47AF7A3F-D4BA-4A48-A6B2-B3573A80E759}">
      <dsp:nvSpPr>
        <dsp:cNvPr id="0" name=""/>
        <dsp:cNvSpPr/>
      </dsp:nvSpPr>
      <dsp:spPr>
        <a:xfrm>
          <a:off x="12931723" y="2241045"/>
          <a:ext cx="2834282" cy="3148515"/>
        </a:xfrm>
        <a:prstGeom prst="rect">
          <a:avLst/>
        </a:prstGeom>
        <a:solidFill>
          <a:schemeClr val="accent5">
            <a:tint val="40000"/>
            <a:alpha val="90000"/>
            <a:hueOff val="867568"/>
            <a:satOff val="-7036"/>
            <a:lumOff val="-1895"/>
            <a:alphaOff val="0"/>
          </a:schemeClr>
        </a:solidFill>
        <a:ln w="12700" cap="flat" cmpd="sng" algn="ctr">
          <a:solidFill>
            <a:schemeClr val="accent5">
              <a:tint val="40000"/>
              <a:alpha val="90000"/>
              <a:hueOff val="867568"/>
              <a:satOff val="-7036"/>
              <a:lumOff val="-18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IE" sz="3100" kern="1200" dirty="0"/>
            <a:t>Private Purchase at Market Rents </a:t>
          </a:r>
        </a:p>
      </dsp:txBody>
      <dsp:txXfrm>
        <a:off x="12931723" y="2241045"/>
        <a:ext cx="2834282" cy="31485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6738" y="1"/>
            <a:ext cx="2950475" cy="497046"/>
          </a:xfrm>
          <a:prstGeom prst="rect">
            <a:avLst/>
          </a:prstGeom>
        </p:spPr>
        <p:txBody>
          <a:bodyPr vert="horz" lIns="91440" tIns="45720" rIns="91440" bIns="45720" rtlCol="0"/>
          <a:lstStyle>
            <a:lvl1pPr algn="r">
              <a:defRPr sz="1200"/>
            </a:lvl1pPr>
          </a:lstStyle>
          <a:p>
            <a:fld id="{A014AC32-EBE2-4611-97E3-1A73822CD337}" type="datetimeFigureOut">
              <a:rPr lang="en-IE" smtClean="0"/>
              <a:pPr/>
              <a:t>20/06/2022</a:t>
            </a:fld>
            <a:endParaRPr lang="en-IE"/>
          </a:p>
        </p:txBody>
      </p:sp>
      <p:sp>
        <p:nvSpPr>
          <p:cNvPr id="4" name="Footer Placeholder 3"/>
          <p:cNvSpPr>
            <a:spLocks noGrp="1"/>
          </p:cNvSpPr>
          <p:nvPr>
            <p:ph type="ftr" sz="quarter" idx="2"/>
          </p:nvPr>
        </p:nvSpPr>
        <p:spPr>
          <a:xfrm>
            <a:off x="1" y="9442154"/>
            <a:ext cx="2950475" cy="497046"/>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1440" tIns="45720" rIns="91440" bIns="45720" rtlCol="0" anchor="b"/>
          <a:lstStyle>
            <a:lvl1pPr algn="r">
              <a:defRPr sz="1200"/>
            </a:lvl1pPr>
          </a:lstStyle>
          <a:p>
            <a:fld id="{73A5B971-E24F-4ED8-9230-2D901EE7CD54}"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8773"/>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56738" y="0"/>
            <a:ext cx="2950475" cy="498773"/>
          </a:xfrm>
          <a:prstGeom prst="rect">
            <a:avLst/>
          </a:prstGeom>
        </p:spPr>
        <p:txBody>
          <a:bodyPr vert="horz" lIns="91440" tIns="45720" rIns="91440" bIns="45720" rtlCol="0"/>
          <a:lstStyle>
            <a:lvl1pPr algn="r">
              <a:defRPr sz="1200"/>
            </a:lvl1pPr>
          </a:lstStyle>
          <a:p>
            <a:fld id="{FB027185-10FB-4A57-B3F0-45136A811A24}" type="datetimeFigureOut">
              <a:rPr lang="uk-UA" smtClean="0"/>
              <a:pPr/>
              <a:t>20.06.2022</a:t>
            </a:fld>
            <a:endParaRPr lang="uk-UA"/>
          </a:p>
        </p:txBody>
      </p:sp>
      <p:sp>
        <p:nvSpPr>
          <p:cNvPr id="4" name="Slide Image Placeholder 3"/>
          <p:cNvSpPr>
            <a:spLocks noGrp="1" noRot="1" noChangeAspect="1"/>
          </p:cNvSpPr>
          <p:nvPr>
            <p:ph type="sldImg" idx="2"/>
          </p:nvPr>
        </p:nvSpPr>
        <p:spPr>
          <a:xfrm>
            <a:off x="422275" y="1243013"/>
            <a:ext cx="5964238" cy="3355975"/>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0879" y="4784071"/>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1" y="9442155"/>
            <a:ext cx="2950475" cy="498771"/>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56738" y="9442155"/>
            <a:ext cx="2950475" cy="498771"/>
          </a:xfrm>
          <a:prstGeom prst="rect">
            <a:avLst/>
          </a:prstGeom>
        </p:spPr>
        <p:txBody>
          <a:bodyPr vert="horz" lIns="91440" tIns="45720" rIns="91440" bIns="45720" rtlCol="0" anchor="b"/>
          <a:lstStyle>
            <a:lvl1pPr algn="r">
              <a:defRPr sz="1200"/>
            </a:lvl1pPr>
          </a:lstStyle>
          <a:p>
            <a:fld id="{BD9C3A12-1E0F-412B-B376-8089A55D946C}" type="slidenum">
              <a:rPr lang="uk-UA" smtClean="0"/>
              <a:pPr/>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D9C3A12-1E0F-412B-B376-8089A55D946C}" type="slidenum">
              <a:rPr lang="uk-UA" smtClean="0"/>
              <a:pPr/>
              <a:t>1</a:t>
            </a:fld>
            <a:endParaRPr lang="uk-UA"/>
          </a:p>
        </p:txBody>
      </p:sp>
    </p:spTree>
    <p:extLst>
      <p:ext uri="{BB962C8B-B14F-4D97-AF65-F5344CB8AC3E}">
        <p14:creationId xmlns:p14="http://schemas.microsoft.com/office/powerpoint/2010/main" val="276282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Explanation of different tenure types </a:t>
            </a:r>
          </a:p>
        </p:txBody>
      </p:sp>
      <p:sp>
        <p:nvSpPr>
          <p:cNvPr id="4" name="Slide Number Placeholder 3"/>
          <p:cNvSpPr>
            <a:spLocks noGrp="1"/>
          </p:cNvSpPr>
          <p:nvPr>
            <p:ph type="sldNum" sz="quarter" idx="5"/>
          </p:nvPr>
        </p:nvSpPr>
        <p:spPr/>
        <p:txBody>
          <a:bodyPr/>
          <a:lstStyle/>
          <a:p>
            <a:fld id="{8B70CCFF-0760-4F26-8094-3ECC6DDC6AB1}" type="slidenum">
              <a:rPr lang="en-IE" smtClean="0"/>
              <a:t>2</a:t>
            </a:fld>
            <a:endParaRPr lang="en-IE"/>
          </a:p>
        </p:txBody>
      </p:sp>
    </p:spTree>
    <p:extLst>
      <p:ext uri="{BB962C8B-B14F-4D97-AF65-F5344CB8AC3E}">
        <p14:creationId xmlns:p14="http://schemas.microsoft.com/office/powerpoint/2010/main" val="200477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KCC scheme for many years in </a:t>
            </a:r>
            <a:r>
              <a:rPr lang="en-GB" dirty="0" err="1"/>
              <a:t>Piltown</a:t>
            </a:r>
            <a:r>
              <a:rPr lang="en-GB" dirty="0"/>
              <a:t>. 1 beds at front providing street elevation, </a:t>
            </a:r>
            <a:endParaRPr lang="en-IE"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4</a:t>
            </a:fld>
            <a:endParaRPr lang="uk-UA"/>
          </a:p>
        </p:txBody>
      </p:sp>
    </p:spTree>
    <p:extLst>
      <p:ext uri="{BB962C8B-B14F-4D97-AF65-F5344CB8AC3E}">
        <p14:creationId xmlns:p14="http://schemas.microsoft.com/office/powerpoint/2010/main" val="170813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KCC scheme for many years in </a:t>
            </a:r>
            <a:r>
              <a:rPr lang="en-GB" dirty="0" err="1"/>
              <a:t>Piltown</a:t>
            </a:r>
            <a:r>
              <a:rPr lang="en-GB" dirty="0"/>
              <a:t>. 1 beds at front providing street elevation, </a:t>
            </a:r>
            <a:endParaRPr lang="en-IE"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5</a:t>
            </a:fld>
            <a:endParaRPr lang="uk-UA"/>
          </a:p>
        </p:txBody>
      </p:sp>
    </p:spTree>
    <p:extLst>
      <p:ext uri="{BB962C8B-B14F-4D97-AF65-F5344CB8AC3E}">
        <p14:creationId xmlns:p14="http://schemas.microsoft.com/office/powerpoint/2010/main" val="391863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6</a:t>
            </a:fld>
            <a:endParaRPr lang="uk-UA"/>
          </a:p>
        </p:txBody>
      </p:sp>
    </p:spTree>
    <p:extLst>
      <p:ext uri="{BB962C8B-B14F-4D97-AF65-F5344CB8AC3E}">
        <p14:creationId xmlns:p14="http://schemas.microsoft.com/office/powerpoint/2010/main" val="194624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7</a:t>
            </a:fld>
            <a:endParaRPr lang="uk-UA"/>
          </a:p>
        </p:txBody>
      </p:sp>
    </p:spTree>
    <p:extLst>
      <p:ext uri="{BB962C8B-B14F-4D97-AF65-F5344CB8AC3E}">
        <p14:creationId xmlns:p14="http://schemas.microsoft.com/office/powerpoint/2010/main" val="391893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8</a:t>
            </a:fld>
            <a:endParaRPr lang="uk-UA"/>
          </a:p>
        </p:txBody>
      </p:sp>
    </p:spTree>
    <p:extLst>
      <p:ext uri="{BB962C8B-B14F-4D97-AF65-F5344CB8AC3E}">
        <p14:creationId xmlns:p14="http://schemas.microsoft.com/office/powerpoint/2010/main" val="355774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9</a:t>
            </a:fld>
            <a:endParaRPr lang="uk-UA"/>
          </a:p>
        </p:txBody>
      </p:sp>
    </p:spTree>
    <p:extLst>
      <p:ext uri="{BB962C8B-B14F-4D97-AF65-F5344CB8AC3E}">
        <p14:creationId xmlns:p14="http://schemas.microsoft.com/office/powerpoint/2010/main" val="14158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D9C3A12-1E0F-412B-B376-8089A55D946C}" type="slidenum">
              <a:rPr lang="uk-UA" smtClean="0"/>
              <a:pPr/>
              <a:t>13</a:t>
            </a:fld>
            <a:endParaRPr lang="uk-UA"/>
          </a:p>
        </p:txBody>
      </p:sp>
    </p:spTree>
    <p:extLst>
      <p:ext uri="{BB962C8B-B14F-4D97-AF65-F5344CB8AC3E}">
        <p14:creationId xmlns:p14="http://schemas.microsoft.com/office/powerpoint/2010/main" val="161371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pic>
        <p:nvPicPr>
          <p:cNvPr id="10" name="Picture 9" descr="kkcocologoandarms_transparent.png"/>
          <p:cNvPicPr>
            <a:picLocks noChangeAspect="1"/>
          </p:cNvPicPr>
          <p:nvPr userDrawn="1"/>
        </p:nvPicPr>
        <p:blipFill>
          <a:blip r:embed="rId2" cstate="print"/>
          <a:stretch>
            <a:fillRect/>
          </a:stretch>
        </p:blipFill>
        <p:spPr>
          <a:xfrm>
            <a:off x="762000" y="9182100"/>
            <a:ext cx="521235" cy="784803"/>
          </a:xfrm>
          <a:prstGeom prst="rect">
            <a:avLst/>
          </a:prstGeom>
        </p:spPr>
      </p:pic>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userDrawn="1"/>
        </p:nvSpPr>
        <p:spPr>
          <a:xfrm>
            <a:off x="876300" y="9081407"/>
            <a:ext cx="1085850" cy="954107"/>
          </a:xfrm>
          <a:prstGeom prst="rect">
            <a:avLst/>
          </a:prstGeom>
          <a:noFill/>
        </p:spPr>
        <p:txBody>
          <a:bodyPr wrap="square" rtlCol="0">
            <a:spAutoFit/>
          </a:bodyPr>
          <a:lstStyle/>
          <a:p>
            <a:r>
              <a:rPr lang="en-US" sz="2800" b="1" dirty="0">
                <a:solidFill>
                  <a:schemeClr val="accent2"/>
                </a:solidFill>
              </a:rPr>
              <a:t>your logo</a:t>
            </a:r>
            <a:endParaRPr lang="uk-UA" sz="2000" b="1" dirty="0">
              <a:solidFill>
                <a:schemeClr val="accent2"/>
              </a:solidFill>
            </a:endParaRPr>
          </a:p>
        </p:txBody>
      </p:sp>
      <p:cxnSp>
        <p:nvCxnSpPr>
          <p:cNvPr id="7" name="Straight Connector 6"/>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95092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TextBox 5"/>
          <p:cNvSpPr txBox="1"/>
          <p:nvPr userDrawn="1"/>
        </p:nvSpPr>
        <p:spPr>
          <a:xfrm>
            <a:off x="100584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7" name="Straight Connector 6"/>
          <p:cNvCxnSpPr/>
          <p:nvPr userDrawn="1"/>
        </p:nvCxnSpPr>
        <p:spPr>
          <a:xfrm>
            <a:off x="9886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6930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pic>
        <p:nvPicPr>
          <p:cNvPr id="10" name="Picture 9" descr="kkcocologoandarms_transparent.png"/>
          <p:cNvPicPr>
            <a:picLocks noChangeAspect="1"/>
          </p:cNvPicPr>
          <p:nvPr userDrawn="1"/>
        </p:nvPicPr>
        <p:blipFill>
          <a:blip r:embed="rId2" cstate="print"/>
          <a:stretch>
            <a:fillRect/>
          </a:stretch>
        </p:blipFill>
        <p:spPr>
          <a:xfrm>
            <a:off x="762000" y="9182100"/>
            <a:ext cx="521235" cy="784803"/>
          </a:xfrm>
          <a:prstGeom prst="rect">
            <a:avLst/>
          </a:prstGeom>
        </p:spPr>
      </p:pic>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9534529"/>
            <a:ext cx="4267200" cy="547688"/>
          </a:xfrm>
          <a:prstGeom prst="rect">
            <a:avLst/>
          </a:prstGeom>
        </p:spPr>
        <p:txBody>
          <a:bodyPr/>
          <a:lstStyle>
            <a:lvl1pPr>
              <a:defRPr/>
            </a:lvl1pPr>
          </a:lstStyle>
          <a:p>
            <a:r>
              <a:rPr lang="en-IE" dirty="0"/>
              <a:t>25/07/2016</a:t>
            </a:r>
          </a:p>
        </p:txBody>
      </p:sp>
      <p:sp>
        <p:nvSpPr>
          <p:cNvPr id="3" name="Footer Placeholder 2"/>
          <p:cNvSpPr>
            <a:spLocks noGrp="1"/>
          </p:cNvSpPr>
          <p:nvPr>
            <p:ph type="ftr" sz="quarter" idx="11"/>
          </p:nvPr>
        </p:nvSpPr>
        <p:spPr>
          <a:xfrm>
            <a:off x="6248400" y="9534529"/>
            <a:ext cx="5791200" cy="547688"/>
          </a:xfrm>
          <a:prstGeom prst="rect">
            <a:avLst/>
          </a:prstGeom>
        </p:spPr>
        <p:txBody>
          <a:bodyPr/>
          <a:lstStyle/>
          <a:p>
            <a:endParaRPr lang="en-IE"/>
          </a:p>
        </p:txBody>
      </p:sp>
      <p:sp>
        <p:nvSpPr>
          <p:cNvPr id="4" name="Slide Number Placeholder 3"/>
          <p:cNvSpPr>
            <a:spLocks noGrp="1"/>
          </p:cNvSpPr>
          <p:nvPr>
            <p:ph type="sldNum" sz="quarter" idx="12"/>
          </p:nvPr>
        </p:nvSpPr>
        <p:spPr>
          <a:xfrm>
            <a:off x="13106400" y="9534529"/>
            <a:ext cx="4267200" cy="547688"/>
          </a:xfrm>
          <a:prstGeom prst="rect">
            <a:avLst/>
          </a:prstGeom>
        </p:spPr>
        <p:txBody>
          <a:bodyPr/>
          <a:lstStyle/>
          <a:p>
            <a:fld id="{2B4BCB8B-5DC8-4B05-8177-554AD4D62F04}"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pic>
        <p:nvPicPr>
          <p:cNvPr id="10" name="Picture 9" descr="kkcocologoandarms_transparent.png"/>
          <p:cNvPicPr>
            <a:picLocks noChangeAspect="1"/>
          </p:cNvPicPr>
          <p:nvPr userDrawn="1"/>
        </p:nvPicPr>
        <p:blipFill>
          <a:blip r:embed="rId2" cstate="print"/>
          <a:srcRect t="32819"/>
          <a:stretch>
            <a:fillRect/>
          </a:stretch>
        </p:blipFill>
        <p:spPr>
          <a:xfrm>
            <a:off x="762000" y="8964901"/>
            <a:ext cx="990600" cy="1002002"/>
          </a:xfrm>
          <a:prstGeom prst="rect">
            <a:avLst/>
          </a:prstGeom>
        </p:spPr>
      </p:pic>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7531-0EA7-4916-9061-7F8C100E7A3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348A6D8-6980-47BC-91D3-72214D2DE3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1E978D8-9776-49C4-A235-F4158DE16E5F}"/>
              </a:ext>
            </a:extLst>
          </p:cNvPr>
          <p:cNvSpPr>
            <a:spLocks noGrp="1"/>
          </p:cNvSpPr>
          <p:nvPr>
            <p:ph type="dt" sz="half" idx="10"/>
          </p:nvPr>
        </p:nvSpPr>
        <p:spPr/>
        <p:txBody>
          <a:bodyPr/>
          <a:lstStyle/>
          <a:p>
            <a:fld id="{7C3CAF6B-EE81-40FA-BB34-3CF2852FDAA7}" type="datetimeFigureOut">
              <a:rPr lang="en-IE" smtClean="0"/>
              <a:t>20/06/2022</a:t>
            </a:fld>
            <a:endParaRPr lang="en-IE"/>
          </a:p>
        </p:txBody>
      </p:sp>
      <p:sp>
        <p:nvSpPr>
          <p:cNvPr id="5" name="Footer Placeholder 4">
            <a:extLst>
              <a:ext uri="{FF2B5EF4-FFF2-40B4-BE49-F238E27FC236}">
                <a16:creationId xmlns:a16="http://schemas.microsoft.com/office/drawing/2014/main" id="{C85643F5-A28E-4032-9361-AA4D083A2AB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DB389E3-EC03-49D0-A6BB-89911B65148B}"/>
              </a:ext>
            </a:extLst>
          </p:cNvPr>
          <p:cNvSpPr>
            <a:spLocks noGrp="1"/>
          </p:cNvSpPr>
          <p:nvPr>
            <p:ph type="sldNum" sz="quarter" idx="12"/>
          </p:nvPr>
        </p:nvSpPr>
        <p:spPr/>
        <p:txBody>
          <a:bodyPr/>
          <a:lstStyle/>
          <a:p>
            <a:fld id="{D065A7D1-26EF-4EAD-8410-997C9FFB719D}" type="slidenum">
              <a:rPr lang="en-IE" smtClean="0"/>
              <a:t>‹#›</a:t>
            </a:fld>
            <a:endParaRPr lang="en-IE"/>
          </a:p>
        </p:txBody>
      </p:sp>
    </p:spTree>
    <p:extLst>
      <p:ext uri="{BB962C8B-B14F-4D97-AF65-F5344CB8AC3E}">
        <p14:creationId xmlns:p14="http://schemas.microsoft.com/office/powerpoint/2010/main" val="4071977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8"/>
            <a:ext cx="13716000" cy="2483643"/>
          </a:xfrm>
        </p:spPr>
        <p:txBody>
          <a:bodyPr/>
          <a:lstStyle>
            <a:lvl1pPr marL="0" indent="0" algn="ctr">
              <a:buNone/>
              <a:defRPr sz="3600"/>
            </a:lvl1pPr>
            <a:lvl2pPr marL="685800" indent="0" algn="ctr">
              <a:buNone/>
              <a:defRPr sz="3000"/>
            </a:lvl2pPr>
            <a:lvl3pPr marL="1371600" indent="0" algn="ctr">
              <a:buNone/>
              <a:defRPr sz="2701"/>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33920286-BEAD-4943-B4D7-B7FC8ACB7F1D}" type="datetimeFigureOut">
              <a:rPr lang="en-IE" smtClean="0"/>
              <a:t>20/06/2022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895AF17-4996-4B3D-A7C3-BD358488EB48}" type="slidenum">
              <a:rPr lang="en-IE" smtClean="0"/>
              <a:t>‹#›</a:t>
            </a:fld>
            <a:endParaRPr lang="en-IE"/>
          </a:p>
        </p:txBody>
      </p:sp>
    </p:spTree>
    <p:extLst>
      <p:ext uri="{BB962C8B-B14F-4D97-AF65-F5344CB8AC3E}">
        <p14:creationId xmlns:p14="http://schemas.microsoft.com/office/powerpoint/2010/main" val="36051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876300" y="9081407"/>
            <a:ext cx="1085850" cy="954107"/>
          </a:xfrm>
          <a:prstGeom prst="rect">
            <a:avLst/>
          </a:prstGeom>
          <a:noFill/>
        </p:spPr>
        <p:txBody>
          <a:bodyPr wrap="square" rtlCol="0">
            <a:spAutoFit/>
          </a:bodyPr>
          <a:lstStyle/>
          <a:p>
            <a:r>
              <a:rPr lang="en-US" sz="2800" b="1">
                <a:solidFill>
                  <a:schemeClr val="accent2"/>
                </a:solidFill>
              </a:rPr>
              <a:t>your logo</a:t>
            </a:r>
            <a:endParaRPr lang="uk-UA" sz="2000" b="1">
              <a:solidFill>
                <a:schemeClr val="accent2"/>
              </a:solidFill>
            </a:endParaRPr>
          </a:p>
        </p:txBody>
      </p:sp>
      <p:cxnSp>
        <p:nvCxnSpPr>
          <p:cNvPr id="5" name="Straight Connector 4"/>
          <p:cNvCxnSpPr/>
          <p:nvPr userDrawn="1"/>
        </p:nvCxnSpPr>
        <p:spPr>
          <a:xfrm>
            <a:off x="7048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744950" y="9186985"/>
            <a:ext cx="0" cy="74295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a:t>
            </a:fld>
            <a:endParaRPr/>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 id="2147483734" r:id="rId12"/>
    <p:sldLayoutId id="2147483736" r:id="rId13"/>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 id="2147483750" r:id="rId25"/>
    <p:sldLayoutId id="2147483751" r:id="rId26"/>
    <p:sldLayoutId id="2147483752" r:id="rId27"/>
    <p:sldLayoutId id="2147483753" r:id="rId28"/>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7.xml"/><Relationship Id="rId5" Type="http://schemas.openxmlformats.org/officeDocument/2006/relationships/image" Target="../media/image15.jpeg"/><Relationship Id="rId4" Type="http://schemas.openxmlformats.org/officeDocument/2006/relationships/hyperlink" Target="http://www.kilkennycoco.i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1724" y="1562100"/>
            <a:ext cx="13782661" cy="4493538"/>
          </a:xfrm>
          <a:prstGeom prst="rect">
            <a:avLst/>
          </a:prstGeom>
          <a:noFill/>
        </p:spPr>
        <p:txBody>
          <a:bodyPr wrap="square" rtlCol="0">
            <a:spAutoFit/>
          </a:bodyPr>
          <a:lstStyle/>
          <a:p>
            <a:pPr algn="ctr"/>
            <a:r>
              <a:rPr lang="en-US" sz="6600" b="1" dirty="0"/>
              <a:t>Kilkenny County Council</a:t>
            </a:r>
            <a:endParaRPr lang="en-IE" sz="6600" b="1" dirty="0">
              <a:solidFill>
                <a:srgbClr val="FF0000"/>
              </a:solidFill>
            </a:endParaRPr>
          </a:p>
          <a:p>
            <a:pPr algn="ctr">
              <a:buNone/>
            </a:pPr>
            <a:endParaRPr lang="en-IE" sz="6600" b="1" dirty="0">
              <a:solidFill>
                <a:srgbClr val="FF0000"/>
              </a:solidFill>
            </a:endParaRPr>
          </a:p>
          <a:p>
            <a:pPr algn="ctr">
              <a:buNone/>
            </a:pPr>
            <a:r>
              <a:rPr lang="en-IE" sz="6600" b="1" dirty="0"/>
              <a:t>Affordable Housing </a:t>
            </a:r>
          </a:p>
          <a:p>
            <a:pPr algn="ctr">
              <a:buNone/>
            </a:pPr>
            <a:endParaRPr lang="en-IE" sz="4400" b="1" dirty="0"/>
          </a:p>
          <a:p>
            <a:pPr algn="ctr">
              <a:buNone/>
            </a:pPr>
            <a:r>
              <a:rPr lang="en-IE" sz="4400" b="1" dirty="0"/>
              <a:t>Council Meeting 20</a:t>
            </a:r>
            <a:r>
              <a:rPr lang="en-IE" sz="4400" b="1" baseline="30000" dirty="0"/>
              <a:t>th</a:t>
            </a:r>
            <a:r>
              <a:rPr lang="en-IE" sz="4400" b="1" dirty="0"/>
              <a:t> June 2022</a:t>
            </a:r>
            <a:endParaRPr lang="en-IE" sz="4000" b="1" dirty="0"/>
          </a:p>
        </p:txBody>
      </p:sp>
      <p:grpSp>
        <p:nvGrpSpPr>
          <p:cNvPr id="2" name="Group 3"/>
          <p:cNvGrpSpPr/>
          <p:nvPr/>
        </p:nvGrpSpPr>
        <p:grpSpPr>
          <a:xfrm>
            <a:off x="1612308" y="1028700"/>
            <a:ext cx="1518831" cy="1670684"/>
            <a:chOff x="6324600" y="4114799"/>
            <a:chExt cx="685800" cy="685800"/>
          </a:xfrm>
        </p:grpSpPr>
        <p:cxnSp>
          <p:nvCxnSpPr>
            <p:cNvPr id="5" name="Straight Connector 4"/>
            <p:cNvCxnSpPr/>
            <p:nvPr/>
          </p:nvCxnSpPr>
          <p:spPr>
            <a:xfrm flipV="1">
              <a:off x="6324600" y="4114799"/>
              <a:ext cx="0" cy="68580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6324600" y="4114799"/>
              <a:ext cx="68580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grpSp>
        <p:nvGrpSpPr>
          <p:cNvPr id="4" name="Group 6"/>
          <p:cNvGrpSpPr/>
          <p:nvPr/>
        </p:nvGrpSpPr>
        <p:grpSpPr>
          <a:xfrm rot="10800000">
            <a:off x="16002000" y="8724900"/>
            <a:ext cx="685800" cy="685800"/>
            <a:chOff x="6324600" y="4114799"/>
            <a:chExt cx="685800" cy="685800"/>
          </a:xfrm>
        </p:grpSpPr>
        <p:cxnSp>
          <p:nvCxnSpPr>
            <p:cNvPr id="8" name="Straight Connector 7"/>
            <p:cNvCxnSpPr/>
            <p:nvPr/>
          </p:nvCxnSpPr>
          <p:spPr>
            <a:xfrm flipV="1">
              <a:off x="6324600" y="4114799"/>
              <a:ext cx="0" cy="68580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6324600" y="4114799"/>
              <a:ext cx="68580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pic>
        <p:nvPicPr>
          <p:cNvPr id="7" name="Picture 6">
            <a:extLst>
              <a:ext uri="{FF2B5EF4-FFF2-40B4-BE49-F238E27FC236}">
                <a16:creationId xmlns:a16="http://schemas.microsoft.com/office/drawing/2014/main" id="{5ECD0079-1B6A-4030-9091-E189F61F88D8}"/>
              </a:ext>
            </a:extLst>
          </p:cNvPr>
          <p:cNvPicPr>
            <a:picLocks noChangeAspect="1"/>
          </p:cNvPicPr>
          <p:nvPr/>
        </p:nvPicPr>
        <p:blipFill>
          <a:blip r:embed="rId3"/>
          <a:stretch>
            <a:fillRect/>
          </a:stretch>
        </p:blipFill>
        <p:spPr>
          <a:xfrm>
            <a:off x="13868400" y="4533900"/>
            <a:ext cx="3686689" cy="5220429"/>
          </a:xfrm>
          <a:prstGeom prst="rect">
            <a:avLst/>
          </a:prstGeom>
        </p:spPr>
      </p:pic>
      <p:pic>
        <p:nvPicPr>
          <p:cNvPr id="14" name="Picture 13">
            <a:extLst>
              <a:ext uri="{FF2B5EF4-FFF2-40B4-BE49-F238E27FC236}">
                <a16:creationId xmlns:a16="http://schemas.microsoft.com/office/drawing/2014/main" id="{8FCCD322-8AFD-4914-B2F5-DC1203BCE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725" y="1510930"/>
            <a:ext cx="18765533" cy="7995274"/>
          </a:xfrm>
          <a:prstGeom prst="rect">
            <a:avLst/>
          </a:prstGeom>
        </p:spPr>
      </p:pic>
    </p:spTree>
    <p:extLst>
      <p:ext uri="{BB962C8B-B14F-4D97-AF65-F5344CB8AC3E}">
        <p14:creationId xmlns:p14="http://schemas.microsoft.com/office/powerpoint/2010/main" val="252693195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C9BF9ABA-FA41-4994-AF98-85DD7B52D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8288000" cy="10287000"/>
          </a:xfrm>
          <a:prstGeom prst="rect">
            <a:avLst/>
          </a:prstGeom>
        </p:spPr>
      </p:pic>
      <p:pic>
        <p:nvPicPr>
          <p:cNvPr id="6" name="Picture 5">
            <a:extLst>
              <a:ext uri="{FF2B5EF4-FFF2-40B4-BE49-F238E27FC236}">
                <a16:creationId xmlns:a16="http://schemas.microsoft.com/office/drawing/2014/main" id="{F5B55138-EADB-45FD-9649-E7915D6440EC}"/>
              </a:ext>
            </a:extLst>
          </p:cNvPr>
          <p:cNvPicPr>
            <a:picLocks noChangeAspect="1"/>
          </p:cNvPicPr>
          <p:nvPr/>
        </p:nvPicPr>
        <p:blipFill rotWithShape="1">
          <a:blip r:embed="rId3">
            <a:extLst>
              <a:ext uri="{28A0092B-C50C-407E-A947-70E740481C1C}">
                <a14:useLocalDpi xmlns:a14="http://schemas.microsoft.com/office/drawing/2010/main" val="0"/>
              </a:ext>
            </a:extLst>
          </a:blip>
          <a:srcRect l="35622" t="15272" r="20852" b="15272"/>
          <a:stretch/>
        </p:blipFill>
        <p:spPr>
          <a:xfrm>
            <a:off x="12192000" y="1828800"/>
            <a:ext cx="6096000" cy="8458200"/>
          </a:xfrm>
          <a:prstGeom prst="rect">
            <a:avLst/>
          </a:prstGeom>
        </p:spPr>
      </p:pic>
      <p:sp>
        <p:nvSpPr>
          <p:cNvPr id="8" name="Rectangle 7">
            <a:extLst>
              <a:ext uri="{FF2B5EF4-FFF2-40B4-BE49-F238E27FC236}">
                <a16:creationId xmlns:a16="http://schemas.microsoft.com/office/drawing/2014/main" id="{6D3658DD-0074-4955-A283-E9B9B933AAA1}"/>
              </a:ext>
            </a:extLst>
          </p:cNvPr>
          <p:cNvSpPr/>
          <p:nvPr/>
        </p:nvSpPr>
        <p:spPr>
          <a:xfrm>
            <a:off x="-1" y="1828802"/>
            <a:ext cx="12192000" cy="8458200"/>
          </a:xfrm>
          <a:prstGeom prst="rect">
            <a:avLst/>
          </a:prstGeom>
          <a:solidFill>
            <a:srgbClr val="4C638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320" dirty="0"/>
          </a:p>
        </p:txBody>
      </p:sp>
      <p:sp>
        <p:nvSpPr>
          <p:cNvPr id="12" name="TextBox 11">
            <a:extLst>
              <a:ext uri="{FF2B5EF4-FFF2-40B4-BE49-F238E27FC236}">
                <a16:creationId xmlns:a16="http://schemas.microsoft.com/office/drawing/2014/main" id="{1EC4B4B4-90AD-4ED8-B85E-5F931871690D}"/>
              </a:ext>
            </a:extLst>
          </p:cNvPr>
          <p:cNvSpPr txBox="1"/>
          <p:nvPr/>
        </p:nvSpPr>
        <p:spPr>
          <a:xfrm>
            <a:off x="609601" y="5143500"/>
            <a:ext cx="11582400" cy="5410712"/>
          </a:xfrm>
          <a:prstGeom prst="rect">
            <a:avLst/>
          </a:prstGeom>
          <a:noFill/>
        </p:spPr>
        <p:txBody>
          <a:bodyPr wrap="square" rtlCol="0">
            <a:spAutoFit/>
          </a:bodyPr>
          <a:lstStyle/>
          <a:p>
            <a:r>
              <a:rPr lang="en-IE" sz="4320" dirty="0">
                <a:solidFill>
                  <a:schemeClr val="bg1"/>
                </a:solidFill>
                <a:latin typeface="Raleway" panose="020B0503030101060003" pitchFamily="34" charset="0"/>
              </a:rPr>
              <a:t>Kilkenny County Council is seeking </a:t>
            </a:r>
            <a:r>
              <a:rPr lang="en-IE" sz="4320" b="1" dirty="0">
                <a:solidFill>
                  <a:schemeClr val="bg1"/>
                </a:solidFill>
                <a:latin typeface="Raleway" panose="020B0503030101060003" pitchFamily="34" charset="0"/>
              </a:rPr>
              <a:t>expressions of interest</a:t>
            </a:r>
            <a:r>
              <a:rPr lang="en-IE" sz="4320" dirty="0">
                <a:solidFill>
                  <a:schemeClr val="bg1"/>
                </a:solidFill>
                <a:latin typeface="Raleway" panose="020B0503030101060003" pitchFamily="34" charset="0"/>
              </a:rPr>
              <a:t> for </a:t>
            </a:r>
            <a:r>
              <a:rPr lang="en-IE" sz="4320" b="1" dirty="0">
                <a:solidFill>
                  <a:schemeClr val="bg1"/>
                </a:solidFill>
                <a:latin typeface="Raleway" panose="020B0503030101060003" pitchFamily="34" charset="0"/>
              </a:rPr>
              <a:t>advance purchase arrangements </a:t>
            </a:r>
            <a:r>
              <a:rPr lang="en-IE" sz="4320" dirty="0">
                <a:solidFill>
                  <a:schemeClr val="bg1"/>
                </a:solidFill>
                <a:latin typeface="Raleway" panose="020B0503030101060003" pitchFamily="34" charset="0"/>
              </a:rPr>
              <a:t>for </a:t>
            </a:r>
            <a:r>
              <a:rPr lang="en-IE" sz="4320" dirty="0" err="1">
                <a:solidFill>
                  <a:schemeClr val="bg1"/>
                </a:solidFill>
                <a:latin typeface="Raleway" panose="020B0503030101060003" pitchFamily="34" charset="0"/>
              </a:rPr>
              <a:t>uncommenced</a:t>
            </a:r>
            <a:r>
              <a:rPr lang="en-IE" sz="4320" dirty="0">
                <a:solidFill>
                  <a:schemeClr val="bg1"/>
                </a:solidFill>
                <a:latin typeface="Raleway" panose="020B0503030101060003" pitchFamily="34" charset="0"/>
              </a:rPr>
              <a:t> </a:t>
            </a:r>
            <a:r>
              <a:rPr lang="en-IE" sz="4320" u="sng" dirty="0">
                <a:solidFill>
                  <a:schemeClr val="bg1"/>
                </a:solidFill>
                <a:latin typeface="Raleway" panose="020B0503030101060003" pitchFamily="34" charset="0"/>
              </a:rPr>
              <a:t>residential developments </a:t>
            </a:r>
            <a:r>
              <a:rPr lang="en-IE" sz="4320" dirty="0">
                <a:solidFill>
                  <a:schemeClr val="bg1"/>
                </a:solidFill>
                <a:latin typeface="Raleway" panose="020B0503030101060003" pitchFamily="34" charset="0"/>
              </a:rPr>
              <a:t>for affordable and social housing. </a:t>
            </a:r>
          </a:p>
          <a:p>
            <a:endParaRPr lang="en-IE" sz="4320" dirty="0">
              <a:solidFill>
                <a:schemeClr val="bg1"/>
              </a:solidFill>
              <a:latin typeface="Raleway" panose="020B0503030101060003" pitchFamily="34" charset="0"/>
            </a:endParaRPr>
          </a:p>
          <a:p>
            <a:r>
              <a:rPr lang="en-IE" sz="4320" dirty="0">
                <a:solidFill>
                  <a:schemeClr val="bg1"/>
                </a:solidFill>
                <a:latin typeface="Raleway" panose="020B0503030101060003" pitchFamily="34" charset="0"/>
              </a:rPr>
              <a:t>Details on our website </a:t>
            </a:r>
            <a:r>
              <a:rPr lang="en-IE" sz="4320" dirty="0">
                <a:solidFill>
                  <a:schemeClr val="bg1"/>
                </a:solidFill>
                <a:latin typeface="Raleway" panose="020B0503030101060003" pitchFamily="34" charset="0"/>
                <a:hlinkClick r:id="rId4">
                  <a:extLst>
                    <a:ext uri="{A12FA001-AC4F-418D-AE19-62706E023703}">
                      <ahyp:hlinkClr xmlns:ahyp="http://schemas.microsoft.com/office/drawing/2018/hyperlinkcolor" val="tx"/>
                    </a:ext>
                  </a:extLst>
                </a:hlinkClick>
              </a:rPr>
              <a:t>www.kilkennycoco.ie</a:t>
            </a:r>
            <a:r>
              <a:rPr lang="en-IE" sz="4320" dirty="0">
                <a:solidFill>
                  <a:schemeClr val="bg1"/>
                </a:solidFill>
                <a:latin typeface="Raleway" panose="020B0503030101060003" pitchFamily="34" charset="0"/>
              </a:rPr>
              <a:t> </a:t>
            </a:r>
          </a:p>
          <a:p>
            <a:endParaRPr lang="en-IE" sz="4320" dirty="0">
              <a:solidFill>
                <a:schemeClr val="bg1"/>
              </a:solidFill>
              <a:latin typeface="Raleway" panose="020B0503030101060003" pitchFamily="34" charset="0"/>
            </a:endParaRPr>
          </a:p>
        </p:txBody>
      </p:sp>
      <p:sp>
        <p:nvSpPr>
          <p:cNvPr id="13" name="TextBox 12">
            <a:extLst>
              <a:ext uri="{FF2B5EF4-FFF2-40B4-BE49-F238E27FC236}">
                <a16:creationId xmlns:a16="http://schemas.microsoft.com/office/drawing/2014/main" id="{F5DC91F7-FF65-4384-8560-668F75680DA6}"/>
              </a:ext>
            </a:extLst>
          </p:cNvPr>
          <p:cNvSpPr txBox="1"/>
          <p:nvPr/>
        </p:nvSpPr>
        <p:spPr>
          <a:xfrm>
            <a:off x="903223" y="2211248"/>
            <a:ext cx="8794643" cy="1668149"/>
          </a:xfrm>
          <a:prstGeom prst="rect">
            <a:avLst/>
          </a:prstGeom>
          <a:noFill/>
        </p:spPr>
        <p:txBody>
          <a:bodyPr wrap="square" rtlCol="0">
            <a:spAutoFit/>
          </a:bodyPr>
          <a:lstStyle/>
          <a:p>
            <a:r>
              <a:rPr lang="en-IE" sz="5120" dirty="0">
                <a:solidFill>
                  <a:schemeClr val="bg1"/>
                </a:solidFill>
                <a:latin typeface="Raleway" panose="020B0503030101060003" pitchFamily="34" charset="0"/>
              </a:rPr>
              <a:t>CALL TO </a:t>
            </a:r>
            <a:r>
              <a:rPr lang="en-IE" sz="5120" b="1" dirty="0">
                <a:solidFill>
                  <a:schemeClr val="bg1"/>
                </a:solidFill>
                <a:latin typeface="Raleway" panose="020B0503030101060003" pitchFamily="34" charset="0"/>
              </a:rPr>
              <a:t>HOME BUILDERS AND HOUSING DEVELOPERS</a:t>
            </a:r>
          </a:p>
        </p:txBody>
      </p:sp>
      <p:pic>
        <p:nvPicPr>
          <p:cNvPr id="4" name="Picture 3">
            <a:extLst>
              <a:ext uri="{FF2B5EF4-FFF2-40B4-BE49-F238E27FC236}">
                <a16:creationId xmlns:a16="http://schemas.microsoft.com/office/drawing/2014/main" id="{478B0386-7BBA-4259-848E-B200760913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349" r="39918"/>
          <a:stretch/>
        </p:blipFill>
        <p:spPr>
          <a:xfrm>
            <a:off x="903223" y="423670"/>
            <a:ext cx="3228662" cy="1045189"/>
          </a:xfrm>
          <a:prstGeom prst="rect">
            <a:avLst/>
          </a:prstGeom>
        </p:spPr>
      </p:pic>
    </p:spTree>
    <p:extLst>
      <p:ext uri="{BB962C8B-B14F-4D97-AF65-F5344CB8AC3E}">
        <p14:creationId xmlns:p14="http://schemas.microsoft.com/office/powerpoint/2010/main" val="294407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41157F-BA21-4A26-AFD3-BFB128623B73}"/>
              </a:ext>
            </a:extLst>
          </p:cNvPr>
          <p:cNvPicPr>
            <a:picLocks noChangeAspect="1"/>
          </p:cNvPicPr>
          <p:nvPr/>
        </p:nvPicPr>
        <p:blipFill>
          <a:blip r:embed="rId2"/>
          <a:stretch>
            <a:fillRect/>
          </a:stretch>
        </p:blipFill>
        <p:spPr>
          <a:xfrm>
            <a:off x="1066800" y="647700"/>
            <a:ext cx="15087599" cy="8229600"/>
          </a:xfrm>
          <a:prstGeom prst="rect">
            <a:avLst/>
          </a:prstGeom>
        </p:spPr>
      </p:pic>
      <p:sp>
        <p:nvSpPr>
          <p:cNvPr id="3" name="Slide Number Placeholder 2">
            <a:extLst>
              <a:ext uri="{FF2B5EF4-FFF2-40B4-BE49-F238E27FC236}">
                <a16:creationId xmlns:a16="http://schemas.microsoft.com/office/drawing/2014/main" id="{403BAE1E-EB6C-46F9-A263-65560EDC3FCA}"/>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11</a:t>
            </a:fld>
            <a:endParaRPr/>
          </a:p>
        </p:txBody>
      </p:sp>
    </p:spTree>
    <p:extLst>
      <p:ext uri="{BB962C8B-B14F-4D97-AF65-F5344CB8AC3E}">
        <p14:creationId xmlns:p14="http://schemas.microsoft.com/office/powerpoint/2010/main" val="1295274465"/>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7AAF28-DE8F-447D-9DFA-8D11F7B98E37}"/>
              </a:ext>
            </a:extLst>
          </p:cNvPr>
          <p:cNvPicPr>
            <a:picLocks noChangeAspect="1"/>
          </p:cNvPicPr>
          <p:nvPr/>
        </p:nvPicPr>
        <p:blipFill>
          <a:blip r:embed="rId2"/>
          <a:stretch>
            <a:fillRect/>
          </a:stretch>
        </p:blipFill>
        <p:spPr>
          <a:xfrm>
            <a:off x="1524000" y="1333501"/>
            <a:ext cx="14935200" cy="7739184"/>
          </a:xfrm>
          <a:prstGeom prst="rect">
            <a:avLst/>
          </a:prstGeom>
        </p:spPr>
      </p:pic>
      <p:sp>
        <p:nvSpPr>
          <p:cNvPr id="3" name="Slide Number Placeholder 2">
            <a:extLst>
              <a:ext uri="{FF2B5EF4-FFF2-40B4-BE49-F238E27FC236}">
                <a16:creationId xmlns:a16="http://schemas.microsoft.com/office/drawing/2014/main" id="{403BAE1E-EB6C-46F9-A263-65560EDC3FCA}"/>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12</a:t>
            </a:fld>
            <a:endParaRPr/>
          </a:p>
        </p:txBody>
      </p:sp>
    </p:spTree>
    <p:extLst>
      <p:ext uri="{BB962C8B-B14F-4D97-AF65-F5344CB8AC3E}">
        <p14:creationId xmlns:p14="http://schemas.microsoft.com/office/powerpoint/2010/main" val="4213405747"/>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1700" y="4589502"/>
            <a:ext cx="6324600" cy="1107996"/>
          </a:xfrm>
          <a:prstGeom prst="rect">
            <a:avLst/>
          </a:prstGeom>
          <a:noFill/>
        </p:spPr>
        <p:txBody>
          <a:bodyPr wrap="square" rtlCol="0">
            <a:spAutoFit/>
          </a:bodyPr>
          <a:lstStyle/>
          <a:p>
            <a:pPr algn="ctr"/>
            <a:r>
              <a:rPr lang="en-US" sz="6600" b="1">
                <a:solidFill>
                  <a:schemeClr val="accent1"/>
                </a:solidFill>
                <a:ea typeface="Lato Semibold" panose="020F0502020204030203" pitchFamily="34" charset="0"/>
                <a:cs typeface="Lato Semibold" panose="020F0502020204030203" pitchFamily="34" charset="0"/>
              </a:rPr>
              <a:t>thank you.</a:t>
            </a:r>
            <a:endParaRPr lang="ru-RU" sz="6600" b="1" dirty="0">
              <a:solidFill>
                <a:schemeClr val="accent1"/>
              </a:solidFill>
              <a:ea typeface="Lato Semibold" panose="020F0502020204030203" pitchFamily="34" charset="0"/>
              <a:cs typeface="Lato Semibold" panose="020F0502020204030203" pitchFamily="34" charset="0"/>
            </a:endParaRPr>
          </a:p>
        </p:txBody>
      </p:sp>
      <p:grpSp>
        <p:nvGrpSpPr>
          <p:cNvPr id="2" name="Group 3"/>
          <p:cNvGrpSpPr/>
          <p:nvPr/>
        </p:nvGrpSpPr>
        <p:grpSpPr>
          <a:xfrm>
            <a:off x="6156325" y="44577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 name="Group 7"/>
          <p:cNvGrpSpPr/>
          <p:nvPr/>
        </p:nvGrpSpPr>
        <p:grpSpPr>
          <a:xfrm rot="10800000">
            <a:off x="11445875" y="51435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0287000" y="3695700"/>
            <a:ext cx="2667000" cy="400110"/>
          </a:xfrm>
          <a:prstGeom prst="rect">
            <a:avLst/>
          </a:prstGeom>
          <a:noFill/>
        </p:spPr>
        <p:txBody>
          <a:bodyPr wrap="square" rtlCol="0">
            <a:spAutoFit/>
          </a:bodyPr>
          <a:lstStyle/>
          <a:p>
            <a:endParaRPr lang="en-IE" sz="2000" dirty="0">
              <a:solidFill>
                <a:schemeClr val="tx2"/>
              </a:solidFill>
            </a:endParaRPr>
          </a:p>
        </p:txBody>
      </p:sp>
      <p:sp>
        <p:nvSpPr>
          <p:cNvPr id="4126" name="Rectangle 30"/>
          <p:cNvSpPr>
            <a:spLocks noChangeArrowheads="1"/>
          </p:cNvSpPr>
          <p:nvPr/>
        </p:nvSpPr>
        <p:spPr bwMode="auto">
          <a:xfrm>
            <a:off x="0" y="0"/>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4130" name="Rectangle 34"/>
          <p:cNvSpPr>
            <a:spLocks noChangeArrowheads="1"/>
          </p:cNvSpPr>
          <p:nvPr/>
        </p:nvSpPr>
        <p:spPr bwMode="auto">
          <a:xfrm>
            <a:off x="0" y="457200"/>
            <a:ext cx="18288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IE"/>
          </a:p>
        </p:txBody>
      </p:sp>
      <p:sp>
        <p:nvSpPr>
          <p:cNvPr id="4131" name="Rectangle 35"/>
          <p:cNvSpPr>
            <a:spLocks noChangeArrowheads="1"/>
          </p:cNvSpPr>
          <p:nvPr/>
        </p:nvSpPr>
        <p:spPr bwMode="auto">
          <a:xfrm>
            <a:off x="0" y="2219325"/>
            <a:ext cx="1828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4133" name="Rectangle 37"/>
          <p:cNvSpPr>
            <a:spLocks noChangeArrowheads="1"/>
          </p:cNvSpPr>
          <p:nvPr/>
        </p:nvSpPr>
        <p:spPr bwMode="auto">
          <a:xfrm>
            <a:off x="0" y="2676525"/>
            <a:ext cx="1828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E" sz="11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IE" sz="1100" b="0" i="0" u="none" strike="noStrike" cap="none" normalizeH="0" baseline="0">
                <a:ln>
                  <a:noFill/>
                </a:ln>
                <a:solidFill>
                  <a:schemeClr val="tx1"/>
                </a:solidFill>
                <a:effectLst/>
                <a:latin typeface="Arial" pitchFamily="34" charset="0"/>
                <a:ea typeface="Calibri" pitchFamily="34" charset="0"/>
                <a:cs typeface="Times New Roman" pitchFamily="18" charset="0"/>
              </a:rPr>
            </a:br>
            <a:endParaRPr kumimoji="0" lang="en-IE"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00867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92B8D1-38A8-4A74-B322-C8D3E3948A7C}"/>
              </a:ext>
            </a:extLst>
          </p:cNvPr>
          <p:cNvPicPr>
            <a:picLocks noChangeAspect="1"/>
          </p:cNvPicPr>
          <p:nvPr/>
        </p:nvPicPr>
        <p:blipFill rotWithShape="1">
          <a:blip r:embed="rId3">
            <a:alphaModFix amt="35000"/>
          </a:blip>
          <a:srcRect t="21329"/>
          <a:stretch/>
        </p:blipFill>
        <p:spPr>
          <a:xfrm>
            <a:off x="30" y="15"/>
            <a:ext cx="18287970" cy="10286985"/>
          </a:xfrm>
          <a:prstGeom prst="rect">
            <a:avLst/>
          </a:prstGeom>
        </p:spPr>
      </p:pic>
      <p:sp>
        <p:nvSpPr>
          <p:cNvPr id="2" name="Title 1">
            <a:extLst>
              <a:ext uri="{FF2B5EF4-FFF2-40B4-BE49-F238E27FC236}">
                <a16:creationId xmlns:a16="http://schemas.microsoft.com/office/drawing/2014/main" id="{E3DE02B5-F393-4B1D-B510-88C47E17E6B2}"/>
              </a:ext>
            </a:extLst>
          </p:cNvPr>
          <p:cNvSpPr>
            <a:spLocks noGrp="1"/>
          </p:cNvSpPr>
          <p:nvPr>
            <p:ph type="title"/>
          </p:nvPr>
        </p:nvSpPr>
        <p:spPr>
          <a:xfrm>
            <a:off x="1257300" y="547688"/>
            <a:ext cx="15773400" cy="1988345"/>
          </a:xfrm>
        </p:spPr>
        <p:txBody>
          <a:bodyPr>
            <a:normAutofit/>
          </a:bodyPr>
          <a:lstStyle/>
          <a:p>
            <a:r>
              <a:rPr lang="en-US" b="1" dirty="0">
                <a:solidFill>
                  <a:srgbClr val="FFFFFF"/>
                </a:solidFill>
              </a:rPr>
              <a:t>Tenure Types</a:t>
            </a:r>
            <a:endParaRPr lang="en-IE" b="1" dirty="0">
              <a:solidFill>
                <a:srgbClr val="FFFFFF"/>
              </a:solidFill>
            </a:endParaRPr>
          </a:p>
        </p:txBody>
      </p:sp>
      <p:graphicFrame>
        <p:nvGraphicFramePr>
          <p:cNvPr id="8" name="Content Placeholder 2">
            <a:extLst>
              <a:ext uri="{FF2B5EF4-FFF2-40B4-BE49-F238E27FC236}">
                <a16:creationId xmlns:a16="http://schemas.microsoft.com/office/drawing/2014/main" id="{36199E2E-28F4-4732-BC2F-6AB5A00AD552}"/>
              </a:ext>
            </a:extLst>
          </p:cNvPr>
          <p:cNvGraphicFramePr>
            <a:graphicFrameLocks noGrp="1"/>
          </p:cNvGraphicFramePr>
          <p:nvPr>
            <p:ph idx="1"/>
          </p:nvPr>
        </p:nvGraphicFramePr>
        <p:xfrm>
          <a:off x="1257300" y="2738438"/>
          <a:ext cx="15773400" cy="6527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C7572EA8-6A00-43F1-9265-353426036205}"/>
              </a:ext>
            </a:extLst>
          </p:cNvPr>
          <p:cNvPicPr>
            <a:picLocks noChangeAspect="1"/>
          </p:cNvPicPr>
          <p:nvPr/>
        </p:nvPicPr>
        <p:blipFill rotWithShape="1">
          <a:blip r:embed="rId9"/>
          <a:srcRect l="40592" t="42269" r="18908" b="35415"/>
          <a:stretch/>
        </p:blipFill>
        <p:spPr>
          <a:xfrm>
            <a:off x="7648158" y="751184"/>
            <a:ext cx="7406640" cy="2295626"/>
          </a:xfrm>
          <a:prstGeom prst="rect">
            <a:avLst/>
          </a:prstGeom>
        </p:spPr>
      </p:pic>
      <p:sp>
        <p:nvSpPr>
          <p:cNvPr id="4" name="Oval 3">
            <a:extLst>
              <a:ext uri="{FF2B5EF4-FFF2-40B4-BE49-F238E27FC236}">
                <a16:creationId xmlns:a16="http://schemas.microsoft.com/office/drawing/2014/main" id="{1483292E-0850-4DC8-A977-B2082389403E}"/>
              </a:ext>
            </a:extLst>
          </p:cNvPr>
          <p:cNvSpPr/>
          <p:nvPr/>
        </p:nvSpPr>
        <p:spPr>
          <a:xfrm>
            <a:off x="10515600" y="3046810"/>
            <a:ext cx="3886200" cy="5837817"/>
          </a:xfrm>
          <a:prstGeom prst="ellipse">
            <a:avLst/>
          </a:prstGeom>
          <a:noFill/>
          <a:ln w="762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sz="2800">
              <a:solidFill>
                <a:schemeClr val="tx1"/>
              </a:solidFill>
            </a:endParaRPr>
          </a:p>
        </p:txBody>
      </p:sp>
    </p:spTree>
    <p:extLst>
      <p:ext uri="{BB962C8B-B14F-4D97-AF65-F5344CB8AC3E}">
        <p14:creationId xmlns:p14="http://schemas.microsoft.com/office/powerpoint/2010/main" val="367508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3BEA-5A83-4ECF-9D59-FB8BD106C0C4}"/>
              </a:ext>
            </a:extLst>
          </p:cNvPr>
          <p:cNvSpPr>
            <a:spLocks noGrp="1"/>
          </p:cNvSpPr>
          <p:nvPr>
            <p:ph type="title"/>
          </p:nvPr>
        </p:nvSpPr>
        <p:spPr>
          <a:xfrm>
            <a:off x="876300" y="571411"/>
            <a:ext cx="7962900" cy="1338828"/>
          </a:xfrm>
        </p:spPr>
        <p:txBody>
          <a:bodyPr/>
          <a:lstStyle/>
          <a:p>
            <a:r>
              <a:rPr lang="en-IE" dirty="0"/>
              <a:t>Affordable Housing </a:t>
            </a:r>
          </a:p>
        </p:txBody>
      </p:sp>
      <p:sp>
        <p:nvSpPr>
          <p:cNvPr id="3" name="Slide Number Placeholder 2">
            <a:extLst>
              <a:ext uri="{FF2B5EF4-FFF2-40B4-BE49-F238E27FC236}">
                <a16:creationId xmlns:a16="http://schemas.microsoft.com/office/drawing/2014/main" id="{390D5899-BF0F-47F0-8E33-5B7A964C7265}"/>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3</a:t>
            </a:fld>
            <a:endParaRPr/>
          </a:p>
        </p:txBody>
      </p:sp>
      <p:sp>
        <p:nvSpPr>
          <p:cNvPr id="5" name="TextBox 4">
            <a:extLst>
              <a:ext uri="{FF2B5EF4-FFF2-40B4-BE49-F238E27FC236}">
                <a16:creationId xmlns:a16="http://schemas.microsoft.com/office/drawing/2014/main" id="{9001A2A4-4FEE-4BB9-B756-ED1590E075F9}"/>
              </a:ext>
            </a:extLst>
          </p:cNvPr>
          <p:cNvSpPr txBox="1"/>
          <p:nvPr/>
        </p:nvSpPr>
        <p:spPr>
          <a:xfrm>
            <a:off x="1403754" y="1814024"/>
            <a:ext cx="14401800" cy="646331"/>
          </a:xfrm>
          <a:prstGeom prst="rect">
            <a:avLst/>
          </a:prstGeom>
          <a:noFill/>
        </p:spPr>
        <p:txBody>
          <a:bodyPr wrap="square" rtlCol="0">
            <a:spAutoFit/>
          </a:bodyPr>
          <a:lstStyle/>
          <a:p>
            <a:r>
              <a:rPr lang="en-IE" sz="3600" dirty="0">
                <a:solidFill>
                  <a:schemeClr val="tx2"/>
                </a:solidFill>
              </a:rPr>
              <a:t>Kilkenny County targets for affordable housing   </a:t>
            </a:r>
          </a:p>
        </p:txBody>
      </p:sp>
      <p:pic>
        <p:nvPicPr>
          <p:cNvPr id="6" name="Picture 5">
            <a:extLst>
              <a:ext uri="{FF2B5EF4-FFF2-40B4-BE49-F238E27FC236}">
                <a16:creationId xmlns:a16="http://schemas.microsoft.com/office/drawing/2014/main" id="{1FA80D15-B59E-4C10-BD3B-C1C43718B2F6}"/>
              </a:ext>
            </a:extLst>
          </p:cNvPr>
          <p:cNvPicPr>
            <a:picLocks noChangeAspect="1"/>
          </p:cNvPicPr>
          <p:nvPr/>
        </p:nvPicPr>
        <p:blipFill>
          <a:blip r:embed="rId2"/>
          <a:stretch>
            <a:fillRect/>
          </a:stretch>
        </p:blipFill>
        <p:spPr>
          <a:xfrm>
            <a:off x="876300" y="3924300"/>
            <a:ext cx="16379516" cy="3552970"/>
          </a:xfrm>
          <a:prstGeom prst="rect">
            <a:avLst/>
          </a:prstGeom>
        </p:spPr>
      </p:pic>
    </p:spTree>
    <p:extLst>
      <p:ext uri="{BB962C8B-B14F-4D97-AF65-F5344CB8AC3E}">
        <p14:creationId xmlns:p14="http://schemas.microsoft.com/office/powerpoint/2010/main" val="3429024404"/>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7700"/>
            <a:ext cx="12954000" cy="7432804"/>
          </a:xfrm>
        </p:spPr>
        <p:txBody>
          <a:bodyPr/>
          <a:lstStyle/>
          <a:p>
            <a:r>
              <a:rPr lang="en-US" sz="5400" u="sng" dirty="0"/>
              <a:t>Affordable Housing Survey </a:t>
            </a:r>
            <a:br>
              <a:rPr lang="en-US" sz="3600" u="sng" dirty="0"/>
            </a:br>
            <a:br>
              <a:rPr lang="en-US" sz="3600" u="sng" dirty="0"/>
            </a:br>
            <a:r>
              <a:rPr lang="en-GB" b="0" dirty="0"/>
              <a:t>Kilkenny County Council are conducting an online survey to determine the level of interest in Affordable Housing in County Kilkenny.</a:t>
            </a:r>
            <a:br>
              <a:rPr lang="en-GB" b="0" dirty="0"/>
            </a:br>
            <a:br>
              <a:rPr lang="en-GB" b="0" dirty="0"/>
            </a:br>
            <a:r>
              <a:rPr lang="en-GB" b="0" dirty="0"/>
              <a:t>This will help us to establish the need in Kilkenny and plan the delivery of affordable housing in the County. </a:t>
            </a:r>
            <a:br>
              <a:rPr lang="en-GB" b="0" dirty="0"/>
            </a:br>
            <a:br>
              <a:rPr lang="en-GB" b="0" dirty="0"/>
            </a:br>
            <a:br>
              <a:rPr lang="en-GB" b="0" dirty="0"/>
            </a:br>
            <a:endParaRPr lang="en-IE" sz="3600" b="0" dirty="0"/>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lang="en-US" smtClean="0"/>
              <a:pPr algn="l"/>
              <a:t>4</a:t>
            </a:fld>
            <a:endParaRPr lang="en-US"/>
          </a:p>
        </p:txBody>
      </p:sp>
      <p:pic>
        <p:nvPicPr>
          <p:cNvPr id="5" name="Picture 4">
            <a:extLst>
              <a:ext uri="{FF2B5EF4-FFF2-40B4-BE49-F238E27FC236}">
                <a16:creationId xmlns:a16="http://schemas.microsoft.com/office/drawing/2014/main" id="{7E413E84-FCF7-4A98-9E4B-D453D3F26134}"/>
              </a:ext>
            </a:extLst>
          </p:cNvPr>
          <p:cNvPicPr>
            <a:picLocks noChangeAspect="1"/>
          </p:cNvPicPr>
          <p:nvPr/>
        </p:nvPicPr>
        <p:blipFill>
          <a:blip r:embed="rId3"/>
          <a:stretch>
            <a:fillRect/>
          </a:stretch>
        </p:blipFill>
        <p:spPr>
          <a:xfrm>
            <a:off x="14020800" y="2324100"/>
            <a:ext cx="3334373" cy="3591501"/>
          </a:xfrm>
          <a:prstGeom prst="rect">
            <a:avLst/>
          </a:prstGeom>
        </p:spPr>
      </p:pic>
      <p:pic>
        <p:nvPicPr>
          <p:cNvPr id="9" name="Picture 8">
            <a:extLst>
              <a:ext uri="{FF2B5EF4-FFF2-40B4-BE49-F238E27FC236}">
                <a16:creationId xmlns:a16="http://schemas.microsoft.com/office/drawing/2014/main" id="{FCAF0CEA-99D4-47A3-8A66-31790628B2FF}"/>
              </a:ext>
            </a:extLst>
          </p:cNvPr>
          <p:cNvPicPr>
            <a:picLocks noChangeAspect="1"/>
          </p:cNvPicPr>
          <p:nvPr/>
        </p:nvPicPr>
        <p:blipFill>
          <a:blip r:embed="rId4"/>
          <a:stretch>
            <a:fillRect/>
          </a:stretch>
        </p:blipFill>
        <p:spPr>
          <a:xfrm>
            <a:off x="3200400" y="6261127"/>
            <a:ext cx="10198908" cy="3638754"/>
          </a:xfrm>
          <a:prstGeom prst="rect">
            <a:avLst/>
          </a:prstGeom>
        </p:spPr>
      </p:pic>
    </p:spTree>
    <p:extLst>
      <p:ext uri="{BB962C8B-B14F-4D97-AF65-F5344CB8AC3E}">
        <p14:creationId xmlns:p14="http://schemas.microsoft.com/office/powerpoint/2010/main" val="74421157"/>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7700"/>
            <a:ext cx="14782800" cy="6809556"/>
          </a:xfrm>
        </p:spPr>
        <p:txBody>
          <a:bodyPr/>
          <a:lstStyle/>
          <a:p>
            <a:r>
              <a:rPr lang="en-US" sz="5400" u="sng" dirty="0"/>
              <a:t>Affordable Housing Survey </a:t>
            </a:r>
            <a:br>
              <a:rPr lang="en-US" sz="3600" u="sng" dirty="0"/>
            </a:br>
            <a:br>
              <a:rPr lang="en-US" sz="3600" u="sng" dirty="0"/>
            </a:br>
            <a:r>
              <a:rPr lang="en-GB" b="0" dirty="0"/>
              <a:t>Survey will assist Kilkenny County Council in formulating plans for successful Affordable Housing Options.</a:t>
            </a:r>
            <a:br>
              <a:rPr lang="en-GB" b="0" dirty="0"/>
            </a:br>
            <a:br>
              <a:rPr lang="en-GB" b="0" dirty="0"/>
            </a:br>
            <a:r>
              <a:rPr lang="en-GB" b="0" dirty="0"/>
              <a:t>Relevance of Survey </a:t>
            </a:r>
            <a:br>
              <a:rPr lang="en-GB" b="0" dirty="0"/>
            </a:br>
            <a:r>
              <a:rPr lang="en-GB" b="0" dirty="0"/>
              <a:t>    	</a:t>
            </a:r>
            <a:br>
              <a:rPr lang="en-GB" b="0" dirty="0"/>
            </a:br>
            <a:br>
              <a:rPr lang="en-GB" sz="4400" dirty="0"/>
            </a:br>
            <a:br>
              <a:rPr lang="en-GB" b="0" dirty="0"/>
            </a:br>
            <a:br>
              <a:rPr lang="en-GB" b="0" dirty="0"/>
            </a:br>
            <a:endParaRPr lang="en-IE" sz="3600" b="0" dirty="0"/>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lang="en-US" smtClean="0"/>
              <a:pPr algn="l"/>
              <a:t>5</a:t>
            </a:fld>
            <a:endParaRPr lang="en-US"/>
          </a:p>
        </p:txBody>
      </p:sp>
      <p:graphicFrame>
        <p:nvGraphicFramePr>
          <p:cNvPr id="4" name="Table 3">
            <a:extLst>
              <a:ext uri="{FF2B5EF4-FFF2-40B4-BE49-F238E27FC236}">
                <a16:creationId xmlns:a16="http://schemas.microsoft.com/office/drawing/2014/main" id="{B3CA09AF-3E96-49FC-9CA9-590AF9A443FB}"/>
              </a:ext>
            </a:extLst>
          </p:cNvPr>
          <p:cNvGraphicFramePr>
            <a:graphicFrameLocks noGrp="1"/>
          </p:cNvGraphicFramePr>
          <p:nvPr>
            <p:extLst>
              <p:ext uri="{D42A27DB-BD31-4B8C-83A1-F6EECF244321}">
                <p14:modId xmlns:p14="http://schemas.microsoft.com/office/powerpoint/2010/main" val="1705569990"/>
              </p:ext>
            </p:extLst>
          </p:nvPr>
        </p:nvGraphicFramePr>
        <p:xfrm>
          <a:off x="1905000" y="4419416"/>
          <a:ext cx="12725400" cy="4838885"/>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1188325450"/>
                    </a:ext>
                  </a:extLst>
                </a:gridCol>
                <a:gridCol w="7010400">
                  <a:extLst>
                    <a:ext uri="{9D8B030D-6E8A-4147-A177-3AD203B41FA5}">
                      <a16:colId xmlns:a16="http://schemas.microsoft.com/office/drawing/2014/main" val="2693919455"/>
                    </a:ext>
                  </a:extLst>
                </a:gridCol>
              </a:tblGrid>
              <a:tr h="654473">
                <a:tc>
                  <a:txBody>
                    <a:bodyPr/>
                    <a:lstStyle/>
                    <a:p>
                      <a:r>
                        <a:rPr lang="en-IE" dirty="0"/>
                        <a:t>Information Sought</a:t>
                      </a:r>
                    </a:p>
                  </a:txBody>
                  <a:tcPr/>
                </a:tc>
                <a:tc>
                  <a:txBody>
                    <a:bodyPr/>
                    <a:lstStyle/>
                    <a:p>
                      <a:r>
                        <a:rPr lang="en-IE" dirty="0"/>
                        <a:t>Why is this information needed? </a:t>
                      </a:r>
                    </a:p>
                  </a:txBody>
                  <a:tcPr/>
                </a:tc>
                <a:extLst>
                  <a:ext uri="{0D108BD9-81ED-4DB2-BD59-A6C34878D82A}">
                    <a16:rowId xmlns:a16="http://schemas.microsoft.com/office/drawing/2014/main" val="813311360"/>
                  </a:ext>
                </a:extLst>
              </a:tr>
              <a:tr h="1143740">
                <a:tc>
                  <a:txBody>
                    <a:bodyPr/>
                    <a:lstStyle/>
                    <a:p>
                      <a:r>
                        <a:rPr lang="en-GB" b="0" dirty="0"/>
                        <a:t>Peoples incomes / capacity to buy</a:t>
                      </a:r>
                      <a:endParaRPr lang="en-IE" dirty="0"/>
                    </a:p>
                  </a:txBody>
                  <a:tcPr/>
                </a:tc>
                <a:tc>
                  <a:txBody>
                    <a:bodyPr/>
                    <a:lstStyle/>
                    <a:p>
                      <a:r>
                        <a:rPr lang="en-IE" i="1" dirty="0"/>
                        <a:t>So we know what sale price we need to aim for in an affordable scheme</a:t>
                      </a:r>
                    </a:p>
                  </a:txBody>
                  <a:tcPr/>
                </a:tc>
                <a:extLst>
                  <a:ext uri="{0D108BD9-81ED-4DB2-BD59-A6C34878D82A}">
                    <a16:rowId xmlns:a16="http://schemas.microsoft.com/office/drawing/2014/main" val="2379140542"/>
                  </a:ext>
                </a:extLst>
              </a:tr>
              <a:tr h="753192">
                <a:tc>
                  <a:txBody>
                    <a:bodyPr/>
                    <a:lstStyle/>
                    <a:p>
                      <a:r>
                        <a:rPr lang="en-GB" b="0" dirty="0"/>
                        <a:t>Unit type sought</a:t>
                      </a:r>
                      <a:endParaRPr lang="en-IE" dirty="0"/>
                    </a:p>
                  </a:txBody>
                  <a:tcPr/>
                </a:tc>
                <a:tc>
                  <a:txBody>
                    <a:bodyPr/>
                    <a:lstStyle/>
                    <a:p>
                      <a:r>
                        <a:rPr lang="en-IE" i="1" dirty="0"/>
                        <a:t>The right unit types can be planed for</a:t>
                      </a:r>
                    </a:p>
                  </a:txBody>
                  <a:tcPr/>
                </a:tc>
                <a:extLst>
                  <a:ext uri="{0D108BD9-81ED-4DB2-BD59-A6C34878D82A}">
                    <a16:rowId xmlns:a16="http://schemas.microsoft.com/office/drawing/2014/main" val="3569263011"/>
                  </a:ext>
                </a:extLst>
              </a:tr>
              <a:tr h="1143740">
                <a:tc>
                  <a:txBody>
                    <a:bodyPr/>
                    <a:lstStyle/>
                    <a:p>
                      <a:r>
                        <a:rPr lang="en-GB" b="0" dirty="0"/>
                        <a:t>Preferred location </a:t>
                      </a:r>
                      <a:endParaRPr lang="en-IE" dirty="0"/>
                    </a:p>
                  </a:txBody>
                  <a:tcPr/>
                </a:tc>
                <a:tc>
                  <a:txBody>
                    <a:bodyPr/>
                    <a:lstStyle/>
                    <a:p>
                      <a:r>
                        <a:rPr lang="en-IE" i="1" dirty="0"/>
                        <a:t>We will know where the demand is </a:t>
                      </a:r>
                    </a:p>
                  </a:txBody>
                  <a:tcPr/>
                </a:tc>
                <a:extLst>
                  <a:ext uri="{0D108BD9-81ED-4DB2-BD59-A6C34878D82A}">
                    <a16:rowId xmlns:a16="http://schemas.microsoft.com/office/drawing/2014/main" val="1530055698"/>
                  </a:ext>
                </a:extLst>
              </a:tr>
              <a:tr h="1143740">
                <a:tc>
                  <a:txBody>
                    <a:bodyPr/>
                    <a:lstStyle/>
                    <a:p>
                      <a:r>
                        <a:rPr lang="en-IE" dirty="0"/>
                        <a:t>Contact details </a:t>
                      </a:r>
                    </a:p>
                  </a:txBody>
                  <a:tcPr/>
                </a:tc>
                <a:tc>
                  <a:txBody>
                    <a:bodyPr/>
                    <a:lstStyle/>
                    <a:p>
                      <a:r>
                        <a:rPr lang="en-IE" i="1" dirty="0"/>
                        <a:t>We can contact people when a scheme becomes available</a:t>
                      </a:r>
                    </a:p>
                  </a:txBody>
                  <a:tcPr/>
                </a:tc>
                <a:extLst>
                  <a:ext uri="{0D108BD9-81ED-4DB2-BD59-A6C34878D82A}">
                    <a16:rowId xmlns:a16="http://schemas.microsoft.com/office/drawing/2014/main" val="1591690938"/>
                  </a:ext>
                </a:extLst>
              </a:tr>
            </a:tbl>
          </a:graphicData>
        </a:graphic>
      </p:graphicFrame>
    </p:spTree>
    <p:extLst>
      <p:ext uri="{BB962C8B-B14F-4D97-AF65-F5344CB8AC3E}">
        <p14:creationId xmlns:p14="http://schemas.microsoft.com/office/powerpoint/2010/main" val="1627647567"/>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16173450" cy="9621095"/>
          </a:xfrm>
        </p:spPr>
        <p:txBody>
          <a:bodyPr/>
          <a:lstStyle/>
          <a:p>
            <a:br>
              <a:rPr lang="en-IE" sz="4400" b="0" dirty="0">
                <a:solidFill>
                  <a:srgbClr val="FF0000"/>
                </a:solidFill>
              </a:rPr>
            </a:br>
            <a:br>
              <a:rPr lang="en-IE" sz="4400" dirty="0"/>
            </a:br>
            <a:br>
              <a:rPr lang="en-IE" sz="4400" dirty="0">
                <a:solidFill>
                  <a:srgbClr val="FF0000"/>
                </a:solidFill>
              </a:rPr>
            </a:br>
            <a:br>
              <a:rPr lang="en-IE" sz="4400" dirty="0">
                <a:solidFill>
                  <a:srgbClr val="FF0000"/>
                </a:solidFill>
              </a:rPr>
            </a:br>
            <a:br>
              <a:rPr lang="en-IE" sz="4400" dirty="0">
                <a:solidFill>
                  <a:srgbClr val="FF0000"/>
                </a:solidFill>
              </a:rPr>
            </a:br>
            <a:br>
              <a:rPr lang="en-IE" sz="4400" dirty="0">
                <a:solidFill>
                  <a:srgbClr val="FF0000"/>
                </a:solidFill>
              </a:rPr>
            </a:br>
            <a:br>
              <a:rPr lang="en-IE" sz="4400" dirty="0"/>
            </a:br>
            <a:br>
              <a:rPr lang="en-IE" sz="4400" dirty="0">
                <a:solidFill>
                  <a:srgbClr val="FF0000"/>
                </a:solidFill>
              </a:rPr>
            </a:br>
            <a:br>
              <a:rPr lang="en-IE" sz="4400" dirty="0">
                <a:solidFill>
                  <a:srgbClr val="FF0000"/>
                </a:solidFill>
              </a:rPr>
            </a:br>
            <a:br>
              <a:rPr lang="en-IE" sz="4400" dirty="0"/>
            </a:br>
            <a:br>
              <a:rPr lang="en-IE" sz="4400" dirty="0"/>
            </a:br>
            <a:br>
              <a:rPr lang="en-IE" sz="4400" dirty="0"/>
            </a:br>
            <a:br>
              <a:rPr lang="en-IE" sz="4400" dirty="0"/>
            </a:br>
            <a:br>
              <a:rPr lang="en-IE" sz="4400" b="0" dirty="0"/>
            </a:br>
            <a:br>
              <a:rPr lang="en-IE" sz="3600" b="0" dirty="0"/>
            </a:br>
            <a:r>
              <a:rPr lang="en-IE" sz="3600" b="0" dirty="0"/>
              <a:t>	</a:t>
            </a:r>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lang="en-US" smtClean="0"/>
              <a:pPr algn="l"/>
              <a:t>6</a:t>
            </a:fld>
            <a:endParaRPr lang="en-US"/>
          </a:p>
        </p:txBody>
      </p:sp>
      <p:pic>
        <p:nvPicPr>
          <p:cNvPr id="4" name="Picture 3">
            <a:extLst>
              <a:ext uri="{FF2B5EF4-FFF2-40B4-BE49-F238E27FC236}">
                <a16:creationId xmlns:a16="http://schemas.microsoft.com/office/drawing/2014/main" id="{2B3B659C-5C4F-4536-A11E-B48C6959EC38}"/>
              </a:ext>
            </a:extLst>
          </p:cNvPr>
          <p:cNvPicPr>
            <a:picLocks noChangeAspect="1"/>
          </p:cNvPicPr>
          <p:nvPr/>
        </p:nvPicPr>
        <p:blipFill>
          <a:blip r:embed="rId3"/>
          <a:stretch>
            <a:fillRect/>
          </a:stretch>
        </p:blipFill>
        <p:spPr>
          <a:xfrm>
            <a:off x="1752600" y="-21535"/>
            <a:ext cx="12115800" cy="10290317"/>
          </a:xfrm>
          <a:prstGeom prst="rect">
            <a:avLst/>
          </a:prstGeom>
        </p:spPr>
      </p:pic>
    </p:spTree>
    <p:extLst>
      <p:ext uri="{BB962C8B-B14F-4D97-AF65-F5344CB8AC3E}">
        <p14:creationId xmlns:p14="http://schemas.microsoft.com/office/powerpoint/2010/main" val="3906070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16173450" cy="9621095"/>
          </a:xfrm>
        </p:spPr>
        <p:txBody>
          <a:bodyPr/>
          <a:lstStyle/>
          <a:p>
            <a:br>
              <a:rPr lang="en-IE" sz="4400" b="0" dirty="0">
                <a:solidFill>
                  <a:srgbClr val="FF0000"/>
                </a:solidFill>
              </a:rPr>
            </a:br>
            <a:br>
              <a:rPr lang="en-IE" sz="4400" dirty="0"/>
            </a:br>
            <a:br>
              <a:rPr lang="en-IE" sz="4400" dirty="0">
                <a:solidFill>
                  <a:srgbClr val="FF0000"/>
                </a:solidFill>
              </a:rPr>
            </a:br>
            <a:br>
              <a:rPr lang="en-IE" sz="4400" dirty="0">
                <a:solidFill>
                  <a:srgbClr val="FF0000"/>
                </a:solidFill>
              </a:rPr>
            </a:br>
            <a:br>
              <a:rPr lang="en-IE" sz="4400" dirty="0">
                <a:solidFill>
                  <a:srgbClr val="FF0000"/>
                </a:solidFill>
              </a:rPr>
            </a:br>
            <a:br>
              <a:rPr lang="en-IE" sz="4400" dirty="0">
                <a:solidFill>
                  <a:srgbClr val="FF0000"/>
                </a:solidFill>
              </a:rPr>
            </a:br>
            <a:br>
              <a:rPr lang="en-IE" sz="4400" dirty="0"/>
            </a:br>
            <a:br>
              <a:rPr lang="en-IE" sz="4400" dirty="0">
                <a:solidFill>
                  <a:srgbClr val="FF0000"/>
                </a:solidFill>
              </a:rPr>
            </a:br>
            <a:br>
              <a:rPr lang="en-IE" sz="4400" dirty="0">
                <a:solidFill>
                  <a:srgbClr val="FF0000"/>
                </a:solidFill>
              </a:rPr>
            </a:br>
            <a:br>
              <a:rPr lang="en-IE" sz="4400" dirty="0"/>
            </a:br>
            <a:br>
              <a:rPr lang="en-IE" sz="4400" dirty="0"/>
            </a:br>
            <a:br>
              <a:rPr lang="en-IE" sz="4400" dirty="0"/>
            </a:br>
            <a:br>
              <a:rPr lang="en-IE" sz="4400" dirty="0"/>
            </a:br>
            <a:br>
              <a:rPr lang="en-IE" sz="4400" b="0" dirty="0"/>
            </a:br>
            <a:br>
              <a:rPr lang="en-IE" sz="3600" b="0" dirty="0"/>
            </a:br>
            <a:r>
              <a:rPr lang="en-IE" sz="3600" b="0" dirty="0"/>
              <a:t>	</a:t>
            </a:r>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lang="en-US" smtClean="0"/>
              <a:pPr algn="l"/>
              <a:t>7</a:t>
            </a:fld>
            <a:endParaRPr lang="en-US"/>
          </a:p>
        </p:txBody>
      </p:sp>
      <p:pic>
        <p:nvPicPr>
          <p:cNvPr id="6" name="Picture 5">
            <a:extLst>
              <a:ext uri="{FF2B5EF4-FFF2-40B4-BE49-F238E27FC236}">
                <a16:creationId xmlns:a16="http://schemas.microsoft.com/office/drawing/2014/main" id="{371EC4EC-E005-482B-8DF2-9E47B25A32D7}"/>
              </a:ext>
            </a:extLst>
          </p:cNvPr>
          <p:cNvPicPr>
            <a:picLocks noChangeAspect="1"/>
          </p:cNvPicPr>
          <p:nvPr/>
        </p:nvPicPr>
        <p:blipFill>
          <a:blip r:embed="rId3"/>
          <a:stretch>
            <a:fillRect/>
          </a:stretch>
        </p:blipFill>
        <p:spPr>
          <a:xfrm>
            <a:off x="1905000" y="142756"/>
            <a:ext cx="14173200" cy="9817468"/>
          </a:xfrm>
          <a:prstGeom prst="rect">
            <a:avLst/>
          </a:prstGeom>
        </p:spPr>
      </p:pic>
    </p:spTree>
    <p:extLst>
      <p:ext uri="{BB962C8B-B14F-4D97-AF65-F5344CB8AC3E}">
        <p14:creationId xmlns:p14="http://schemas.microsoft.com/office/powerpoint/2010/main" val="1453092611"/>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16173450" cy="9621095"/>
          </a:xfrm>
        </p:spPr>
        <p:txBody>
          <a:bodyPr/>
          <a:lstStyle/>
          <a:p>
            <a:br>
              <a:rPr lang="en-IE" sz="4400" b="0" dirty="0">
                <a:solidFill>
                  <a:srgbClr val="FF0000"/>
                </a:solidFill>
              </a:rPr>
            </a:br>
            <a:br>
              <a:rPr lang="en-IE" sz="4400" dirty="0"/>
            </a:br>
            <a:br>
              <a:rPr lang="en-IE" sz="4400" dirty="0">
                <a:solidFill>
                  <a:srgbClr val="FF0000"/>
                </a:solidFill>
              </a:rPr>
            </a:br>
            <a:br>
              <a:rPr lang="en-IE" sz="4400" dirty="0">
                <a:solidFill>
                  <a:srgbClr val="FF0000"/>
                </a:solidFill>
              </a:rPr>
            </a:br>
            <a:br>
              <a:rPr lang="en-IE" sz="4400" dirty="0">
                <a:solidFill>
                  <a:srgbClr val="FF0000"/>
                </a:solidFill>
              </a:rPr>
            </a:br>
            <a:br>
              <a:rPr lang="en-IE" sz="4400" dirty="0">
                <a:solidFill>
                  <a:srgbClr val="FF0000"/>
                </a:solidFill>
              </a:rPr>
            </a:br>
            <a:br>
              <a:rPr lang="en-IE" sz="4400" dirty="0"/>
            </a:br>
            <a:br>
              <a:rPr lang="en-IE" sz="4400" dirty="0">
                <a:solidFill>
                  <a:srgbClr val="FF0000"/>
                </a:solidFill>
              </a:rPr>
            </a:br>
            <a:br>
              <a:rPr lang="en-IE" sz="4400" dirty="0">
                <a:solidFill>
                  <a:srgbClr val="FF0000"/>
                </a:solidFill>
              </a:rPr>
            </a:br>
            <a:br>
              <a:rPr lang="en-IE" sz="4400" dirty="0"/>
            </a:br>
            <a:br>
              <a:rPr lang="en-IE" sz="4400" dirty="0"/>
            </a:br>
            <a:br>
              <a:rPr lang="en-IE" sz="4400" dirty="0"/>
            </a:br>
            <a:br>
              <a:rPr lang="en-IE" sz="4400" dirty="0"/>
            </a:br>
            <a:br>
              <a:rPr lang="en-IE" sz="4400" b="0" dirty="0"/>
            </a:br>
            <a:br>
              <a:rPr lang="en-IE" sz="3600" b="0" dirty="0"/>
            </a:br>
            <a:r>
              <a:rPr lang="en-IE" sz="3600" b="0" dirty="0"/>
              <a:t>	</a:t>
            </a:r>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lang="en-US" smtClean="0"/>
              <a:pPr algn="l"/>
              <a:t>8</a:t>
            </a:fld>
            <a:endParaRPr lang="en-US"/>
          </a:p>
        </p:txBody>
      </p:sp>
      <p:pic>
        <p:nvPicPr>
          <p:cNvPr id="4" name="Picture 3">
            <a:extLst>
              <a:ext uri="{FF2B5EF4-FFF2-40B4-BE49-F238E27FC236}">
                <a16:creationId xmlns:a16="http://schemas.microsoft.com/office/drawing/2014/main" id="{4C42C46A-6598-4C4A-B8A6-86F7A319C30F}"/>
              </a:ext>
            </a:extLst>
          </p:cNvPr>
          <p:cNvPicPr>
            <a:picLocks noChangeAspect="1"/>
          </p:cNvPicPr>
          <p:nvPr/>
        </p:nvPicPr>
        <p:blipFill>
          <a:blip r:embed="rId3"/>
          <a:stretch>
            <a:fillRect/>
          </a:stretch>
        </p:blipFill>
        <p:spPr>
          <a:xfrm>
            <a:off x="1905000" y="171865"/>
            <a:ext cx="12420600" cy="10016614"/>
          </a:xfrm>
          <a:prstGeom prst="rect">
            <a:avLst/>
          </a:prstGeom>
        </p:spPr>
      </p:pic>
    </p:spTree>
    <p:extLst>
      <p:ext uri="{BB962C8B-B14F-4D97-AF65-F5344CB8AC3E}">
        <p14:creationId xmlns:p14="http://schemas.microsoft.com/office/powerpoint/2010/main" val="351916708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16173450" cy="9621095"/>
          </a:xfrm>
        </p:spPr>
        <p:txBody>
          <a:bodyPr/>
          <a:lstStyle/>
          <a:p>
            <a:br>
              <a:rPr lang="en-IE" sz="4400" b="0" dirty="0">
                <a:solidFill>
                  <a:srgbClr val="FF0000"/>
                </a:solidFill>
              </a:rPr>
            </a:br>
            <a:br>
              <a:rPr lang="en-IE" sz="4400" dirty="0"/>
            </a:br>
            <a:br>
              <a:rPr lang="en-IE" sz="4400" dirty="0">
                <a:solidFill>
                  <a:srgbClr val="FF0000"/>
                </a:solidFill>
              </a:rPr>
            </a:br>
            <a:br>
              <a:rPr lang="en-IE" sz="4400" dirty="0">
                <a:solidFill>
                  <a:srgbClr val="FF0000"/>
                </a:solidFill>
              </a:rPr>
            </a:br>
            <a:br>
              <a:rPr lang="en-IE" sz="4400" dirty="0">
                <a:solidFill>
                  <a:srgbClr val="FF0000"/>
                </a:solidFill>
              </a:rPr>
            </a:br>
            <a:br>
              <a:rPr lang="en-IE" sz="4400" dirty="0">
                <a:solidFill>
                  <a:srgbClr val="FF0000"/>
                </a:solidFill>
              </a:rPr>
            </a:br>
            <a:br>
              <a:rPr lang="en-IE" sz="4400" dirty="0"/>
            </a:br>
            <a:br>
              <a:rPr lang="en-IE" sz="4400" dirty="0">
                <a:solidFill>
                  <a:srgbClr val="FF0000"/>
                </a:solidFill>
              </a:rPr>
            </a:br>
            <a:br>
              <a:rPr lang="en-IE" sz="4400" dirty="0">
                <a:solidFill>
                  <a:srgbClr val="FF0000"/>
                </a:solidFill>
              </a:rPr>
            </a:br>
            <a:br>
              <a:rPr lang="en-IE" sz="4400" dirty="0"/>
            </a:br>
            <a:br>
              <a:rPr lang="en-IE" sz="4400" dirty="0"/>
            </a:br>
            <a:br>
              <a:rPr lang="en-IE" sz="4400" dirty="0"/>
            </a:br>
            <a:br>
              <a:rPr lang="en-IE" sz="4400" dirty="0"/>
            </a:br>
            <a:br>
              <a:rPr lang="en-IE" sz="4400" b="0" dirty="0"/>
            </a:br>
            <a:br>
              <a:rPr lang="en-IE" sz="3600" b="0" dirty="0"/>
            </a:br>
            <a:r>
              <a:rPr lang="en-IE" sz="3600" b="0" dirty="0"/>
              <a:t>	</a:t>
            </a:r>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lang="en-US" smtClean="0"/>
              <a:pPr algn="l"/>
              <a:t>9</a:t>
            </a:fld>
            <a:endParaRPr lang="en-US"/>
          </a:p>
        </p:txBody>
      </p:sp>
      <p:pic>
        <p:nvPicPr>
          <p:cNvPr id="5" name="Picture 4">
            <a:extLst>
              <a:ext uri="{FF2B5EF4-FFF2-40B4-BE49-F238E27FC236}">
                <a16:creationId xmlns:a16="http://schemas.microsoft.com/office/drawing/2014/main" id="{219EE7F0-3120-41F4-AD9C-BDC69DF390F9}"/>
              </a:ext>
            </a:extLst>
          </p:cNvPr>
          <p:cNvPicPr>
            <a:picLocks noChangeAspect="1"/>
          </p:cNvPicPr>
          <p:nvPr/>
        </p:nvPicPr>
        <p:blipFill>
          <a:blip r:embed="rId3"/>
          <a:stretch>
            <a:fillRect/>
          </a:stretch>
        </p:blipFill>
        <p:spPr>
          <a:xfrm>
            <a:off x="1447800" y="495300"/>
            <a:ext cx="15021552" cy="7620000"/>
          </a:xfrm>
          <a:prstGeom prst="rect">
            <a:avLst/>
          </a:prstGeom>
        </p:spPr>
      </p:pic>
    </p:spTree>
    <p:extLst>
      <p:ext uri="{BB962C8B-B14F-4D97-AF65-F5344CB8AC3E}">
        <p14:creationId xmlns:p14="http://schemas.microsoft.com/office/powerpoint/2010/main" val="122033269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theme/theme1.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RTFOLIO">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320FE09B274246B29F3EB0831597B6" ma:contentTypeVersion="0" ma:contentTypeDescription="Create a new document." ma:contentTypeScope="" ma:versionID="870af485b562944afdf08079f753dfa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7D7D8F-D53F-4E3D-B6A3-CEF608D05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4144422-85DB-4AAD-A379-521FEFAA9C1E}">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B417C2A-B1DC-4187-8178-840E089E59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39749</TotalTime>
  <Words>237</Words>
  <Application>Microsoft Office PowerPoint</Application>
  <PresentationFormat>Custom</PresentationFormat>
  <Paragraphs>78</Paragraphs>
  <Slides>13</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Lato Semibold</vt:lpstr>
      <vt:lpstr>Raleway</vt:lpstr>
      <vt:lpstr>Roboto</vt:lpstr>
      <vt:lpstr>Roboto Condensed</vt:lpstr>
      <vt:lpstr>Times New Roman</vt:lpstr>
      <vt:lpstr>TEAM SLIDES</vt:lpstr>
      <vt:lpstr>SLIDES WITH IMAGES</vt:lpstr>
      <vt:lpstr>PORTFOLIO</vt:lpstr>
      <vt:lpstr>PowerPoint Presentation</vt:lpstr>
      <vt:lpstr>Tenure Types</vt:lpstr>
      <vt:lpstr>Affordable Housing </vt:lpstr>
      <vt:lpstr>Affordable Housing Survey   Kilkenny County Council are conducting an online survey to determine the level of interest in Affordable Housing in County Kilkenny.  This will help us to establish the need in Kilkenny and plan the delivery of affordable housing in the County.    </vt:lpstr>
      <vt:lpstr>Affordable Housing Survey   Survey will assist Kilkenny County Council in formulating plans for successful Affordable Housing Options.  Relevance of Survey           </vt:lpstr>
      <vt:lpstr>                </vt:lpstr>
      <vt:lpstr>                </vt:lpstr>
      <vt:lpstr>                </vt:lpstr>
      <vt:lpstr>                </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Brenda Kelly</cp:lastModifiedBy>
  <cp:revision>1995</cp:revision>
  <cp:lastPrinted>2022-06-20T08:25:40Z</cp:lastPrinted>
  <dcterms:created xsi:type="dcterms:W3CDTF">2015-01-20T11:47:48Z</dcterms:created>
  <dcterms:modified xsi:type="dcterms:W3CDTF">2022-06-20T08:26:08Z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0x01010056320FE09B274246B29F3EB0831597B6</vt:lpwstr>
  </property>
</Properties>
</file>