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442" r:id="rId2"/>
    <p:sldId id="478" r:id="rId3"/>
    <p:sldId id="438" r:id="rId4"/>
    <p:sldId id="444" r:id="rId5"/>
    <p:sldId id="479" r:id="rId6"/>
    <p:sldId id="471" r:id="rId7"/>
    <p:sldId id="472" r:id="rId8"/>
    <p:sldId id="484" r:id="rId9"/>
    <p:sldId id="470" r:id="rId10"/>
    <p:sldId id="476" r:id="rId11"/>
    <p:sldId id="477" r:id="rId12"/>
    <p:sldId id="474" r:id="rId13"/>
    <p:sldId id="443" r:id="rId14"/>
    <p:sldId id="450" r:id="rId15"/>
    <p:sldId id="469" r:id="rId16"/>
    <p:sldId id="451" r:id="rId17"/>
    <p:sldId id="459" r:id="rId18"/>
    <p:sldId id="467" r:id="rId19"/>
    <p:sldId id="454" r:id="rId20"/>
    <p:sldId id="455" r:id="rId21"/>
    <p:sldId id="483" r:id="rId22"/>
    <p:sldId id="485" r:id="rId23"/>
    <p:sldId id="456" r:id="rId24"/>
    <p:sldId id="449" r:id="rId25"/>
    <p:sldId id="482" r:id="rId26"/>
    <p:sldId id="475" r:id="rId27"/>
  </p:sldIdLst>
  <p:sldSz cx="12192000" cy="6858000"/>
  <p:notesSz cx="6808788" cy="99409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48772" autoAdjust="0"/>
  </p:normalViewPr>
  <p:slideViewPr>
    <p:cSldViewPr snapToGrid="0">
      <p:cViewPr varScale="1">
        <p:scale>
          <a:sx n="50" d="100"/>
          <a:sy n="50" d="100"/>
        </p:scale>
        <p:origin x="27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401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7A1F9-B0E4-40DF-96BB-C1E304AFF7D8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84725"/>
            <a:ext cx="5446712" cy="39131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450"/>
            <a:ext cx="295116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038" y="9442450"/>
            <a:ext cx="2951162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17139-C041-4038-86BF-560D328B3544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95912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56410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10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950973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11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564682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12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469503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13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98455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14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13962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15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92215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16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015864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17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544349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18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52774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19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15446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281658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20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030387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21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986037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22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676888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23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767016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24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29342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25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042114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26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70459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3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4368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42632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dirty="0">
              <a:solidFill>
                <a:srgbClr val="000000"/>
              </a:solidFill>
              <a:effectLst/>
              <a:latin typeface="+mn-lt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5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81994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6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96180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7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1793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8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42301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C17139-C041-4038-86BF-560D328B3544}" type="slidenum">
              <a:rPr lang="en-IE" smtClean="0"/>
              <a:t>9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74504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75709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6419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82203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960286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4627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749754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8817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806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257889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80227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1284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81391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5907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47645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5886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77801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794D-3A9E-41B6-8C8E-79FC73C88291}" type="datetimeFigureOut">
              <a:rPr lang="en-IE" smtClean="0"/>
              <a:t>18/01/2022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CB51938-4909-46CC-9C76-006D42BF0A9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088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cid:C7063E83-0E92-4BA1-88C2-5D6F263B471C" TargetMode="External"/><Relationship Id="rId9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31755-7959-4757-A717-09850CDE6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7042" y="2260120"/>
            <a:ext cx="9621009" cy="2191109"/>
          </a:xfrm>
        </p:spPr>
        <p:txBody>
          <a:bodyPr>
            <a:normAutofit fontScale="90000"/>
          </a:bodyPr>
          <a:lstStyle/>
          <a:p>
            <a:br>
              <a:rPr lang="en-IE" b="1" dirty="0">
                <a:solidFill>
                  <a:schemeClr val="tx1"/>
                </a:solidFill>
              </a:rPr>
            </a:br>
            <a:br>
              <a:rPr lang="en-IE" b="1" dirty="0">
                <a:solidFill>
                  <a:schemeClr val="tx1"/>
                </a:solidFill>
              </a:rPr>
            </a:br>
            <a:br>
              <a:rPr lang="en-IE" b="1" dirty="0">
                <a:solidFill>
                  <a:schemeClr val="tx1"/>
                </a:solidFill>
              </a:rPr>
            </a:br>
            <a:br>
              <a:rPr lang="en-US" b="1" dirty="0"/>
            </a:br>
            <a:r>
              <a:rPr lang="en-IE" b="1" dirty="0">
                <a:solidFill>
                  <a:schemeClr val="tx1"/>
                </a:solidFill>
              </a:rPr>
              <a:t>Projects Office – Recreational Infrastructure Update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48408-87D8-4BC2-BAD5-A080C2752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7042" y="5351574"/>
            <a:ext cx="9621009" cy="9144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Council Meeting - </a:t>
            </a:r>
            <a:r>
              <a:rPr lang="en-IE" sz="3200" b="1" dirty="0">
                <a:solidFill>
                  <a:schemeClr val="tx1"/>
                </a:solidFill>
              </a:rPr>
              <a:t>January 2022</a:t>
            </a:r>
            <a:br>
              <a:rPr lang="en-IE" sz="3200" b="1" dirty="0">
                <a:solidFill>
                  <a:schemeClr val="tx1"/>
                </a:solidFill>
              </a:rPr>
            </a:br>
            <a:endParaRPr lang="en-IE" sz="32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AF6131-7C84-4128-A414-20AC045D1F2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52282" y="209930"/>
            <a:ext cx="9897036" cy="165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45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3F880-C14F-42FD-85EF-07D78C01A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648" y="116582"/>
            <a:ext cx="10004285" cy="1612388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Outdoor Recreational Instructure Scheme -Measure  1 – </a:t>
            </a:r>
            <a:r>
              <a:rPr lang="en-IE" sz="3100" dirty="0"/>
              <a:t>Goresbridge - Cois Bearbha Riverside Looped Walk Upgrade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D2CB77-BAAD-44A5-8B19-015306CD52A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997" y="2185587"/>
            <a:ext cx="2784006" cy="4128444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A345FE-F9FC-449E-B344-ADB7820DE17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-253804" y="2883261"/>
            <a:ext cx="4179356" cy="2784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79ECE7-2645-4CC0-B4F0-C3868EB418F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6543790" y="1373821"/>
            <a:ext cx="4665778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E43E1C-9551-4CAF-A18F-787674545B5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920" y="3316900"/>
            <a:ext cx="3773346" cy="3424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417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B385C-EAB4-44E5-B3E3-D51A19CF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466" y="624110"/>
            <a:ext cx="9726145" cy="948194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Outdoor Recreational Instructure Scheme - 	Measure  2 – </a:t>
            </a:r>
            <a:r>
              <a:rPr lang="en-IE" sz="2800" dirty="0"/>
              <a:t>Silaire Wood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087BC-4E9D-4670-988B-F7F9F6896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663" y="1876277"/>
            <a:ext cx="5211668" cy="4279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E1E22B-9767-4961-8332-079DA7EEE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624" y="1876278"/>
            <a:ext cx="6369519" cy="4279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8577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84" y="83890"/>
            <a:ext cx="10808516" cy="1174460"/>
          </a:xfrm>
        </p:spPr>
        <p:txBody>
          <a:bodyPr>
            <a:normAutofit fontScale="90000"/>
          </a:bodyPr>
          <a:lstStyle/>
          <a:p>
            <a:pPr algn="ctr"/>
            <a:r>
              <a:rPr lang="en-IE" sz="4000" b="1" dirty="0">
                <a:latin typeface="+mn-lt"/>
              </a:rPr>
              <a:t>Outdoor Recreational Instructure Scheme - 	Measure 3 - </a:t>
            </a:r>
            <a:r>
              <a:rPr lang="en-IE" sz="2700" dirty="0">
                <a:latin typeface="+mn-lt"/>
              </a:rPr>
              <a:t>Woodstock Estate 2018/19</a:t>
            </a:r>
          </a:p>
        </p:txBody>
      </p:sp>
      <p:pic>
        <p:nvPicPr>
          <p:cNvPr id="12" name="Picture 11" descr="G:\Environment\PARKS\Woodstock Loop Walks\ORIS contract 2019\before and after\20190225_111557.jpg">
            <a:extLst>
              <a:ext uri="{FF2B5EF4-FFF2-40B4-BE49-F238E27FC236}">
                <a16:creationId xmlns:a16="http://schemas.microsoft.com/office/drawing/2014/main" id="{C34EAC6A-D37A-4830-923F-B77BF65D624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5" y="1611819"/>
            <a:ext cx="2894346" cy="2928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G:\Environment\PARKS\Woodstock Loop Walks\ORIS contract 2019\before and after\20190708_114854.jpg">
            <a:extLst>
              <a:ext uri="{FF2B5EF4-FFF2-40B4-BE49-F238E27FC236}">
                <a16:creationId xmlns:a16="http://schemas.microsoft.com/office/drawing/2014/main" id="{1A98D213-5690-40DF-BE53-23F9576919E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786" y="1611819"/>
            <a:ext cx="3246755" cy="2435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FC183A96-7134-4AE0-A1B8-02C62212C812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8016702" y="3076160"/>
            <a:ext cx="3991267" cy="3416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Content Placeholder 4" descr="C:\Users\cgoodwin\AppData\Local\Microsoft\Windows\Temporary Internet Files\Content.Outlook\PDEX2M7O\20190726_130522.jpg">
            <a:extLst>
              <a:ext uri="{FF2B5EF4-FFF2-40B4-BE49-F238E27FC236}">
                <a16:creationId xmlns:a16="http://schemas.microsoft.com/office/drawing/2014/main" id="{993A1A44-8CB8-4260-9C6F-B5A0E5BAFEB6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2550440" y="3358615"/>
            <a:ext cx="4313237" cy="32349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2942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8" y="365125"/>
            <a:ext cx="9759892" cy="1052613"/>
          </a:xfrm>
        </p:spPr>
        <p:txBody>
          <a:bodyPr>
            <a:normAutofit fontScale="90000"/>
          </a:bodyPr>
          <a:lstStyle/>
          <a:p>
            <a:pPr algn="ctr"/>
            <a:r>
              <a:rPr lang="en-IE" b="1" dirty="0">
                <a:latin typeface="+mn-lt"/>
              </a:rPr>
              <a:t>Outdoor Recreational Instructure Scheme - 	Measure 2 - </a:t>
            </a:r>
            <a:r>
              <a:rPr lang="en-IE" sz="2700" dirty="0">
                <a:latin typeface="+mn-lt"/>
              </a:rPr>
              <a:t>Woodstock Estate 2020/21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7FD49F-1145-493D-9607-16B9C9FD7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335" y="1674711"/>
            <a:ext cx="3265925" cy="33451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G:\Environment\PARKS\Woodstock Loop Walks\ORIS contract 2019\before and after\IMG_7669.jpg">
            <a:extLst>
              <a:ext uri="{FF2B5EF4-FFF2-40B4-BE49-F238E27FC236}">
                <a16:creationId xmlns:a16="http://schemas.microsoft.com/office/drawing/2014/main" id="{E44CD604-2F94-4F3C-881B-EBC71302C0F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69" y="1614470"/>
            <a:ext cx="3077333" cy="2692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G:\Environment\PARKS\Woodstock Loop Walks\ORIS contract 2019\before and after\20190320_110934.jpg">
            <a:extLst>
              <a:ext uri="{FF2B5EF4-FFF2-40B4-BE49-F238E27FC236}">
                <a16:creationId xmlns:a16="http://schemas.microsoft.com/office/drawing/2014/main" id="{BE11F898-3702-4935-8539-C8B9E597EDB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91" y="3923762"/>
            <a:ext cx="3408457" cy="26923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F4F447D-A523-4D37-AE61-E073D6471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5442" y="1554228"/>
            <a:ext cx="3425001" cy="3465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A84739-26A8-4149-9FA5-D25516CB0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8286" y="3923762"/>
            <a:ext cx="2843022" cy="2828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82B6FB-B4B9-411C-9B92-5ED68D400C81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664" y="3923762"/>
            <a:ext cx="3137987" cy="2667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425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8" y="365126"/>
            <a:ext cx="9924176" cy="893224"/>
          </a:xfrm>
        </p:spPr>
        <p:txBody>
          <a:bodyPr>
            <a:noAutofit/>
          </a:bodyPr>
          <a:lstStyle/>
          <a:p>
            <a:pPr algn="ctr"/>
            <a:r>
              <a:rPr lang="en-IE" sz="3400" b="1" dirty="0">
                <a:latin typeface="+mn-lt"/>
              </a:rPr>
              <a:t>Partnership Projects – LEADER Programme 2020</a:t>
            </a:r>
            <a:endParaRPr lang="en-IE" sz="3400" dirty="0">
              <a:latin typeface="+mn-lt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6089B8E3-8706-4CC4-86DA-1D71DA7DAE1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79081169"/>
              </p:ext>
            </p:extLst>
          </p:nvPr>
        </p:nvGraphicFramePr>
        <p:xfrm>
          <a:off x="1593908" y="1258350"/>
          <a:ext cx="9924176" cy="49924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24176">
                  <a:extLst>
                    <a:ext uri="{9D8B030D-6E8A-4147-A177-3AD203B41FA5}">
                      <a16:colId xmlns:a16="http://schemas.microsoft.com/office/drawing/2014/main" val="4042509496"/>
                    </a:ext>
                  </a:extLst>
                </a:gridCol>
              </a:tblGrid>
              <a:tr h="457993">
                <a:tc>
                  <a:txBody>
                    <a:bodyPr/>
                    <a:lstStyle/>
                    <a:p>
                      <a:pPr marL="457200" indent="-4572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Silaire Wood Carpark &amp; Signage Enhancement Scheme     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51203968"/>
                  </a:ext>
                </a:extLst>
              </a:tr>
              <a:tr h="582242">
                <a:tc>
                  <a:txBody>
                    <a:bodyPr/>
                    <a:lstStyle/>
                    <a:p>
                      <a:pPr marL="457200" indent="-4572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Abbey Hall Recreational Area Enhancement Scheme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81943800"/>
                  </a:ext>
                </a:extLst>
              </a:tr>
              <a:tr h="438910">
                <a:tc>
                  <a:txBody>
                    <a:bodyPr/>
                    <a:lstStyle/>
                    <a:p>
                      <a:pPr marL="457200" indent="-4572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IE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Graig Men's Shed (GMS)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64144993"/>
                  </a:ext>
                </a:extLst>
              </a:tr>
              <a:tr h="634881">
                <a:tc>
                  <a:txBody>
                    <a:bodyPr/>
                    <a:lstStyle/>
                    <a:p>
                      <a:pPr marL="457200" indent="-4572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Graig Outdoor Activity Hub - Access Rd Design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591702882"/>
                  </a:ext>
                </a:extLst>
              </a:tr>
              <a:tr h="604007">
                <a:tc>
                  <a:txBody>
                    <a:bodyPr/>
                    <a:lstStyle/>
                    <a:p>
                      <a:pPr marL="457200" indent="-4572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8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Graig Outdoor Activity Hub - Access Rd - Construction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21477167"/>
                  </a:ext>
                </a:extLst>
              </a:tr>
              <a:tr h="820572">
                <a:tc>
                  <a:txBody>
                    <a:bodyPr/>
                    <a:lstStyle/>
                    <a:p>
                      <a:pPr marL="457200" indent="-4572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Graig 2no. Pedestrian Bridges over the River Barrow Feasibility Study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511853765"/>
                  </a:ext>
                </a:extLst>
              </a:tr>
              <a:tr h="548443">
                <a:tc>
                  <a:txBody>
                    <a:bodyPr/>
                    <a:lstStyle/>
                    <a:p>
                      <a:pPr marL="457200" indent="-45720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South East Greenway - Connectivity to Glenmore and Sileverue  </a:t>
                      </a:r>
                      <a:endParaRPr lang="en-IE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64353128"/>
                  </a:ext>
                </a:extLst>
              </a:tr>
              <a:tr h="820572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endParaRPr lang="en-US" sz="280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280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Investment: c.€930,000</a:t>
                      </a:r>
                      <a:endParaRPr lang="en-US" sz="2800" b="0" i="0" u="none" strike="noStrik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26130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4822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8" y="365126"/>
            <a:ext cx="9924176" cy="893224"/>
          </a:xfrm>
        </p:spPr>
        <p:txBody>
          <a:bodyPr>
            <a:noAutofit/>
          </a:bodyPr>
          <a:lstStyle/>
          <a:p>
            <a:pPr algn="ctr"/>
            <a:r>
              <a:rPr lang="en-IE" b="1" dirty="0"/>
              <a:t>Partnership Projects</a:t>
            </a:r>
            <a:br>
              <a:rPr lang="en-IE" b="1" dirty="0"/>
            </a:br>
            <a:r>
              <a:rPr lang="en-IE" dirty="0"/>
              <a:t>Barrow Valley Activity Hub </a:t>
            </a:r>
            <a:endParaRPr lang="en-IE" sz="3400" dirty="0">
              <a:latin typeface="+mn-lt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EB99B22-A501-4CB4-984C-31D1AC765C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27340" y="3592776"/>
            <a:ext cx="3246539" cy="313590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2B820F6-193E-4E29-AE7A-5D2E52C92D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918123" y="3592776"/>
            <a:ext cx="3246539" cy="312268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887693-043C-4EFB-B139-9EC1A7323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592" y="1578160"/>
            <a:ext cx="6375116" cy="1850840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5893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8" y="365126"/>
            <a:ext cx="9924176" cy="893224"/>
          </a:xfrm>
        </p:spPr>
        <p:txBody>
          <a:bodyPr>
            <a:noAutofit/>
          </a:bodyPr>
          <a:lstStyle/>
          <a:p>
            <a:pPr algn="ctr"/>
            <a:r>
              <a:rPr lang="en-IE" b="1" dirty="0"/>
              <a:t>Partnership Projects</a:t>
            </a:r>
            <a:br>
              <a:rPr lang="en-IE" b="1" dirty="0"/>
            </a:br>
            <a:r>
              <a:rPr lang="en-IE" dirty="0"/>
              <a:t>Barrow Valley Activity Hub </a:t>
            </a:r>
            <a:endParaRPr lang="en-IE" sz="3400" dirty="0">
              <a:latin typeface="+mn-lt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58F53B3-1C92-4CBD-8226-396E22C23D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34396" y="2122098"/>
            <a:ext cx="5722055" cy="4211590"/>
          </a:xfrm>
          <a:prstGeom prst="rect">
            <a:avLst/>
          </a:prstGeom>
        </p:spPr>
      </p:pic>
      <p:pic>
        <p:nvPicPr>
          <p:cNvPr id="5" name="Content Placeholder 11">
            <a:extLst>
              <a:ext uri="{FF2B5EF4-FFF2-40B4-BE49-F238E27FC236}">
                <a16:creationId xmlns:a16="http://schemas.microsoft.com/office/drawing/2014/main" id="{6F0A8D1D-6C6C-4A09-9D67-B1E5C1882B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433459" y="2122098"/>
            <a:ext cx="5384596" cy="421158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3793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E1B27-DE9D-4066-970B-7F2063F94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300" y="58723"/>
            <a:ext cx="9751312" cy="1141649"/>
          </a:xfrm>
        </p:spPr>
        <p:txBody>
          <a:bodyPr>
            <a:normAutofit fontScale="90000"/>
          </a:bodyPr>
          <a:lstStyle/>
          <a:p>
            <a:pPr algn="ctr" fontAlgn="t"/>
            <a:r>
              <a:rPr lang="en-IE" b="1" dirty="0"/>
              <a:t>Partnership Projects </a:t>
            </a:r>
            <a:br>
              <a:rPr lang="en-IE" b="1" dirty="0"/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Abbey Hall Recreational Area Enhancement Scheme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92C2B-7E24-416F-88EF-29C2600B8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094" y="1307259"/>
            <a:ext cx="4343400" cy="771786"/>
          </a:xfrm>
        </p:spPr>
        <p:txBody>
          <a:bodyPr/>
          <a:lstStyle/>
          <a:p>
            <a:r>
              <a:rPr lang="en-IE" b="1" dirty="0"/>
              <a:t>                     Before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347366-923E-411E-9E86-BE0433E98F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7470" y="1353398"/>
            <a:ext cx="3999001" cy="679507"/>
          </a:xfrm>
        </p:spPr>
        <p:txBody>
          <a:bodyPr/>
          <a:lstStyle/>
          <a:p>
            <a:r>
              <a:rPr lang="en-IE" b="1" dirty="0"/>
              <a:t>                         After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4B6A6B1-2C78-44E8-8E90-B718276534B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981352" y="2144769"/>
            <a:ext cx="5263321" cy="370235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3EE476A-C3A8-4DF4-B8B2-5099DAA604C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59205" y="2185932"/>
            <a:ext cx="4920141" cy="3702357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433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E1B27-DE9D-4066-970B-7F2063F94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300" y="58723"/>
            <a:ext cx="9751312" cy="1141649"/>
          </a:xfrm>
        </p:spPr>
        <p:txBody>
          <a:bodyPr>
            <a:normAutofit fontScale="90000"/>
          </a:bodyPr>
          <a:lstStyle/>
          <a:p>
            <a:pPr algn="ctr" fontAlgn="t"/>
            <a:r>
              <a:rPr lang="en-IE" b="1" dirty="0"/>
              <a:t>Partnership Projects </a:t>
            </a:r>
            <a:br>
              <a:rPr lang="en-IE" b="1" dirty="0"/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Abbey Hall Recreational Area Enhancement Scheme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92C2B-7E24-416F-88EF-29C2600B8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094" y="1307259"/>
            <a:ext cx="4343400" cy="771786"/>
          </a:xfrm>
        </p:spPr>
        <p:txBody>
          <a:bodyPr/>
          <a:lstStyle/>
          <a:p>
            <a:r>
              <a:rPr lang="en-IE" b="1" dirty="0"/>
              <a:t>	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7134766-A366-4E83-9417-159A92D62FE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803471" y="1892007"/>
            <a:ext cx="4088456" cy="409800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C48E652A-9E94-4774-9C88-8DDA8C35C2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62231" y="1892007"/>
            <a:ext cx="4275239" cy="409797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12ADF8-5F2B-4D20-B815-1406514C9C7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8" y="4638613"/>
            <a:ext cx="1451610" cy="1936115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8971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8" y="67112"/>
            <a:ext cx="9924176" cy="1082180"/>
          </a:xfrm>
        </p:spPr>
        <p:txBody>
          <a:bodyPr>
            <a:noAutofit/>
          </a:bodyPr>
          <a:lstStyle/>
          <a:p>
            <a:pPr algn="ctr"/>
            <a:r>
              <a:rPr lang="en-IE" sz="3400" b="1" dirty="0">
                <a:latin typeface="+mn-lt"/>
              </a:rPr>
              <a:t>Partnership Projects – LEADER Programme 2021-2023</a:t>
            </a:r>
            <a:endParaRPr lang="en-IE" sz="3400" dirty="0">
              <a:latin typeface="+mn-lt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C8E8959-79D1-4166-9DB3-B50AAD057C7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14327418"/>
              </p:ext>
            </p:extLst>
          </p:nvPr>
        </p:nvGraphicFramePr>
        <p:xfrm>
          <a:off x="1766436" y="780731"/>
          <a:ext cx="10138017" cy="58851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38017">
                  <a:extLst>
                    <a:ext uri="{9D8B030D-6E8A-4147-A177-3AD203B41FA5}">
                      <a16:colId xmlns:a16="http://schemas.microsoft.com/office/drawing/2014/main" val="128501999"/>
                    </a:ext>
                  </a:extLst>
                </a:gridCol>
              </a:tblGrid>
              <a:tr h="851295">
                <a:tc>
                  <a:txBody>
                    <a:bodyPr/>
                    <a:lstStyle/>
                    <a:p>
                      <a:pPr marL="457200" marR="0" lvl="0" indent="-45720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Bennettsbridge Riverside Amenity  Area -  Feasibility and Design Option Report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9355017"/>
                  </a:ext>
                </a:extLst>
              </a:tr>
              <a:tr h="495656">
                <a:tc>
                  <a:txBody>
                    <a:bodyPr/>
                    <a:lstStyle/>
                    <a:p>
                      <a:pPr marL="457200" indent="-457200" algn="just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Woodstock – Link to SE Greenway - Route Options Report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18628953"/>
                  </a:ext>
                </a:extLst>
              </a:tr>
              <a:tr h="967363">
                <a:tc>
                  <a:txBody>
                    <a:bodyPr/>
                    <a:lstStyle/>
                    <a:p>
                      <a:pPr marL="457200" marR="0" lvl="0" indent="-45720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Bennettsbridge Riverside Amenity  Area -  Feasibility and Design Option Report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3807452"/>
                  </a:ext>
                </a:extLst>
              </a:tr>
              <a:tr h="533633">
                <a:tc>
                  <a:txBody>
                    <a:bodyPr/>
                    <a:lstStyle/>
                    <a:p>
                      <a:pPr marL="457200" indent="-457200" algn="just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Slieverue Recreational Amenity Area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5461513"/>
                  </a:ext>
                </a:extLst>
              </a:tr>
              <a:tr h="586596">
                <a:tc>
                  <a:txBody>
                    <a:bodyPr/>
                    <a:lstStyle/>
                    <a:p>
                      <a:pPr marL="457200" marR="0" lvl="0" indent="-45720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Goresbridge  Riverside Amenity Area - Feasibility Options Report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53359208"/>
                  </a:ext>
                </a:extLst>
              </a:tr>
              <a:tr h="431321">
                <a:tc>
                  <a:txBody>
                    <a:bodyPr/>
                    <a:lstStyle/>
                    <a:p>
                      <a:pPr marL="457200" indent="-457200" algn="just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Callan Heritage Trail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00761825"/>
                  </a:ext>
                </a:extLst>
              </a:tr>
              <a:tr h="610143">
                <a:tc>
                  <a:txBody>
                    <a:bodyPr/>
                    <a:lstStyle/>
                    <a:p>
                      <a:pPr marL="457200" marR="0" lvl="0" indent="-45720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Nore Valley Link - Bennettsbridge – Thomastown  - Route Options Report 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914162"/>
                  </a:ext>
                </a:extLst>
              </a:tr>
              <a:tr h="529590">
                <a:tc>
                  <a:txBody>
                    <a:bodyPr/>
                    <a:lstStyle/>
                    <a:p>
                      <a:pPr marL="457200" indent="-457200" algn="just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Callan Heritage Trail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836985"/>
                  </a:ext>
                </a:extLst>
              </a:tr>
              <a:tr h="610143">
                <a:tc>
                  <a:txBody>
                    <a:bodyPr/>
                    <a:lstStyle/>
                    <a:p>
                      <a:pPr marL="0" marR="0" lvl="0" indent="0" algn="just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</a:rPr>
                        <a:t>Estimated value: c.€327,000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2051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193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605" y="123587"/>
            <a:ext cx="11284788" cy="893224"/>
          </a:xfrm>
        </p:spPr>
        <p:txBody>
          <a:bodyPr>
            <a:noAutofit/>
          </a:bodyPr>
          <a:lstStyle/>
          <a:p>
            <a:pPr algn="ctr"/>
            <a:r>
              <a:rPr lang="en-IE" sz="3400" b="1" dirty="0">
                <a:latin typeface="+mn-lt"/>
              </a:rPr>
              <a:t>Outdoor Recreational Instructure Scheme 2018- 2021</a:t>
            </a:r>
            <a:endParaRPr lang="en-IE" sz="3400" dirty="0">
              <a:latin typeface="+mn-lt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6FB521B-9C3F-4FAD-901C-FF5F88F7246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71701364"/>
              </p:ext>
            </p:extLst>
          </p:nvPr>
        </p:nvGraphicFramePr>
        <p:xfrm>
          <a:off x="1777042" y="1016811"/>
          <a:ext cx="9961351" cy="57388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61351">
                  <a:extLst>
                    <a:ext uri="{9D8B030D-6E8A-4147-A177-3AD203B41FA5}">
                      <a16:colId xmlns:a16="http://schemas.microsoft.com/office/drawing/2014/main" val="3674904785"/>
                    </a:ext>
                  </a:extLst>
                </a:gridCol>
              </a:tblGrid>
              <a:tr h="423712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ORIS MEASURE 1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34770315"/>
                  </a:ext>
                </a:extLst>
              </a:tr>
              <a:tr h="336519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Freshford Loop Walk Upgrade 2020/2021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91726096"/>
                  </a:ext>
                </a:extLst>
              </a:tr>
              <a:tr h="359405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I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Cois Bearbha Riverside Looped Walk – Enhancement Scheme 2020/2021 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74616964"/>
                  </a:ext>
                </a:extLst>
              </a:tr>
              <a:tr h="359405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Brandon Hill Summit Walk - 2020/2021 </a:t>
                      </a:r>
                      <a:endParaRPr lang="en-IE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957645"/>
                  </a:ext>
                </a:extLst>
              </a:tr>
              <a:tr h="359405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E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Nore Valley Walk – 2020/2021 </a:t>
                      </a:r>
                      <a:endParaRPr lang="en-IE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77610555"/>
                  </a:ext>
                </a:extLst>
              </a:tr>
              <a:tr h="359405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E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Woodstock Estate -  Promotion &amp; Marketing 2020-2021 </a:t>
                      </a:r>
                      <a:endParaRPr lang="en-I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62378853"/>
                  </a:ext>
                </a:extLst>
              </a:tr>
              <a:tr h="33777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Freshford Loop Walk - Surface upgrade 2019/2020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9662853"/>
                  </a:ext>
                </a:extLst>
              </a:tr>
              <a:tr h="349837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Lingaun valley Trail - Website design &amp; development of advertising material 2019/2020 </a:t>
                      </a:r>
                      <a:endParaRPr lang="en-IE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46716548"/>
                  </a:ext>
                </a:extLst>
              </a:tr>
              <a:tr h="289526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Kilkenny Outdoor Activity Trail  -- Marketing of amenities 2019/2020 </a:t>
                      </a:r>
                      <a:endParaRPr lang="en-IE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08120861"/>
                  </a:ext>
                </a:extLst>
              </a:tr>
              <a:tr h="359405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Tory Hill - Improvement works to existing walking trail 2019/2020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01481768"/>
                  </a:ext>
                </a:extLst>
              </a:tr>
              <a:tr h="301544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6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Woodstock Estate -  Promotion &amp; Marketing – 2019/2020 </a:t>
                      </a:r>
                      <a:endParaRPr lang="en-I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72679540"/>
                  </a:ext>
                </a:extLst>
              </a:tr>
              <a:tr h="302691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South Leinister Way – Rehabilitation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916234"/>
                  </a:ext>
                </a:extLst>
              </a:tr>
              <a:tr h="323489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IE" sz="1600" dirty="0"/>
                        <a:t>Trail Kilkenny Directory 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366578841"/>
                  </a:ext>
                </a:extLst>
              </a:tr>
              <a:tr h="359405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E" sz="1600" dirty="0"/>
                        <a:t>Freshford Loop Walk 2018 </a:t>
                      </a:r>
                      <a:endParaRPr lang="en-I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9930928"/>
                  </a:ext>
                </a:extLst>
              </a:tr>
              <a:tr h="277089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E" sz="1600" dirty="0"/>
                        <a:t>Castlecomer Discovery Park  2018 </a:t>
                      </a:r>
                      <a:endParaRPr lang="en-I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86718416"/>
                  </a:ext>
                </a:extLst>
              </a:tr>
              <a:tr h="280805">
                <a:tc>
                  <a:txBody>
                    <a:bodyPr/>
                    <a:lstStyle/>
                    <a:p>
                      <a:pPr marL="285750" indent="-2857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E" sz="1600" dirty="0"/>
                        <a:t>Kilkenny City River Walks  2018 </a:t>
                      </a:r>
                      <a:endParaRPr lang="en-IE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7637701"/>
                  </a:ext>
                </a:extLst>
              </a:tr>
              <a:tr h="359405"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n-IE" sz="1800" b="1" i="0" u="none" strike="noStrike" dirty="0">
                        <a:solidFill>
                          <a:srgbClr val="0070C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56843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4546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8" y="67112"/>
            <a:ext cx="9924176" cy="1082180"/>
          </a:xfrm>
        </p:spPr>
        <p:txBody>
          <a:bodyPr>
            <a:noAutofit/>
          </a:bodyPr>
          <a:lstStyle/>
          <a:p>
            <a:pPr algn="ctr"/>
            <a:r>
              <a:rPr lang="en-IE" sz="3400" b="1" dirty="0">
                <a:latin typeface="+mn-lt"/>
              </a:rPr>
              <a:t>Partnership Projects – LEADER Programme 2021-2023</a:t>
            </a:r>
            <a:endParaRPr lang="en-IE" sz="3400" dirty="0">
              <a:latin typeface="+mn-lt"/>
            </a:endParaRPr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F74BBA81-686F-44BD-B64D-99AD6CEAF7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66994" y="1527960"/>
            <a:ext cx="3629006" cy="5096991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9354B44-4A22-461D-8D86-469C27605C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092969" y="1477043"/>
            <a:ext cx="3804329" cy="5198823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8334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8" y="67112"/>
            <a:ext cx="9924176" cy="1082180"/>
          </a:xfrm>
        </p:spPr>
        <p:txBody>
          <a:bodyPr>
            <a:noAutofit/>
          </a:bodyPr>
          <a:lstStyle/>
          <a:p>
            <a:pPr algn="ctr"/>
            <a:r>
              <a:rPr lang="en-IE" sz="3400" b="1" dirty="0">
                <a:latin typeface="+mn-lt"/>
              </a:rPr>
              <a:t>Partnership Projects – LEADER Programme 2021-2023</a:t>
            </a:r>
            <a:endParaRPr lang="en-IE" sz="3400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51D6B-2FCF-4EF7-80BB-8065C74A0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3989" y="2057211"/>
            <a:ext cx="4804095" cy="37776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fontAlgn="ctr">
              <a:buNone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Slieverue Linear Park 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Strong and active local committee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Build-on last years Town &amp; Village Renewal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Expression of Interest submitted and approved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Local consultation advancing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Subject to outcome of AA Screening IT IS expected construction prices will be sought Q2/3 to allow project advance to final approval stage. 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I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95E5D0-2DD7-432E-9DC6-F5510F9E4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8687" y="2057211"/>
            <a:ext cx="4957313" cy="37776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 fontAlgn="ctr">
              <a:spcBef>
                <a:spcPts val="0"/>
              </a:spcBef>
              <a:buClrTx/>
              <a:buNone/>
              <a:defRPr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Goresbridge  Riverside Amenity Area - Feasibility Options Report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Local with local committee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Assess existing and potential tourism offering of the area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Develop tourism and economy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Expression of Interest submitted and approved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Consultancy Service Brief will tendered Q2/3 2022..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407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18EEB-2DC3-4EDF-A108-D9B37FADA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7649" y="52958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IE" b="1" dirty="0"/>
              <a:t>Partnership Projects – LEADER Programme 2021-2023 – Slieverue Linear Park</a:t>
            </a: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49B08-C110-429B-92A4-D4AE3D370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586" y="1280890"/>
            <a:ext cx="7975811" cy="552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537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8" y="67112"/>
            <a:ext cx="9924176" cy="1082180"/>
          </a:xfrm>
        </p:spPr>
        <p:txBody>
          <a:bodyPr>
            <a:noAutofit/>
          </a:bodyPr>
          <a:lstStyle/>
          <a:p>
            <a:pPr algn="ctr"/>
            <a:r>
              <a:rPr lang="en-IE" sz="3400" b="1" dirty="0">
                <a:latin typeface="+mn-lt"/>
              </a:rPr>
              <a:t>Partnership Projects – LEADER Programme 2021-2023</a:t>
            </a:r>
            <a:endParaRPr lang="en-IE" sz="3400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351D6B-2FCF-4EF7-80BB-8065C74A0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293" y="2126222"/>
            <a:ext cx="5377836" cy="391599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Nore Valley Link - Bennettsbridge – Thomastown 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Expression of Interest submitted and approved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Route Options Report (Both side of river)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Tender for Constancy Services Qtr1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IE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395E5D0-2DD7-432E-9DC6-F5510F9E4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2873" y="2126222"/>
            <a:ext cx="5181351" cy="391599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000"/>
                </a:solidFill>
                <a:latin typeface="Calibri" panose="020F0502020204030204" pitchFamily="34" charset="0"/>
              </a:rPr>
              <a:t>Callan Heritage Trail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 specialists to develop trail and interpretative signage, plus possible audio trail /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augmented reality elements</a:t>
            </a:r>
          </a:p>
          <a:p>
            <a:pPr lvl="1"/>
            <a:r>
              <a:rPr lang="en-I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 to North</a:t>
            </a:r>
          </a:p>
          <a:p>
            <a:pPr lvl="2"/>
            <a:r>
              <a:rPr lang="en-IE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Famine Graveyard - Workhouse  - Parish Church - St. Mary’s Abbey - Skerry’s Castle - Marca Hall, Friary, Augustinian Abbey – The Moat, Gregory's House and Walled Garden, Edmund Rice Heritage Centre.</a:t>
            </a:r>
          </a:p>
          <a:p>
            <a:pPr lvl="1"/>
            <a:r>
              <a:rPr lang="en-I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Audit of existing signage</a:t>
            </a:r>
          </a:p>
        </p:txBody>
      </p:sp>
    </p:spTree>
    <p:extLst>
      <p:ext uri="{BB962C8B-B14F-4D97-AF65-F5344CB8AC3E}">
        <p14:creationId xmlns:p14="http://schemas.microsoft.com/office/powerpoint/2010/main" val="3788544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8" y="131091"/>
            <a:ext cx="9759892" cy="798539"/>
          </a:xfrm>
        </p:spPr>
        <p:txBody>
          <a:bodyPr>
            <a:normAutofit/>
          </a:bodyPr>
          <a:lstStyle/>
          <a:p>
            <a:pPr algn="ctr"/>
            <a:r>
              <a:rPr lang="en-IE" sz="4000" b="1" dirty="0">
                <a:latin typeface="+mn-lt"/>
              </a:rPr>
              <a:t>Playgrounds</a:t>
            </a:r>
            <a:endParaRPr lang="en-IE" sz="4000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9CAD1-24AB-4F18-9AC4-B61CC3F22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41782" y="1036052"/>
            <a:ext cx="4308435" cy="266251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IE" dirty="0">
                <a:solidFill>
                  <a:schemeClr val="tx1"/>
                </a:solidFill>
              </a:rPr>
              <a:t>31 Playgrounds </a:t>
            </a:r>
          </a:p>
          <a:p>
            <a:r>
              <a:rPr lang="en-IE" dirty="0">
                <a:solidFill>
                  <a:schemeClr val="tx1"/>
                </a:solidFill>
              </a:rPr>
              <a:t>Investment cost just over c.€2.8m </a:t>
            </a:r>
          </a:p>
          <a:p>
            <a:r>
              <a:rPr lang="en-IE" dirty="0"/>
              <a:t>Typical lifetime for playgrounds is estimated to be between 10 and 15 years.  </a:t>
            </a:r>
            <a:endParaRPr lang="en-IE" dirty="0">
              <a:solidFill>
                <a:schemeClr val="tx1"/>
              </a:solidFill>
            </a:endParaRPr>
          </a:p>
          <a:p>
            <a:r>
              <a:rPr lang="en-IE" dirty="0">
                <a:solidFill>
                  <a:schemeClr val="tx1"/>
                </a:solidFill>
              </a:rPr>
              <a:t>6 of 31 – 15 years or older</a:t>
            </a:r>
          </a:p>
          <a:p>
            <a:r>
              <a:rPr lang="en-IE" dirty="0">
                <a:solidFill>
                  <a:schemeClr val="tx1"/>
                </a:solidFill>
              </a:rPr>
              <a:t>8 of 31 - 10 - 15 year old</a:t>
            </a:r>
          </a:p>
          <a:p>
            <a:endParaRPr lang="en-IE" dirty="0"/>
          </a:p>
        </p:txBody>
      </p:sp>
      <p:pic>
        <p:nvPicPr>
          <p:cNvPr id="12" name="Picture 11" descr="cid:C7063E83-0E92-4BA1-88C2-5D6F263B471C">
            <a:extLst>
              <a:ext uri="{FF2B5EF4-FFF2-40B4-BE49-F238E27FC236}">
                <a16:creationId xmlns:a16="http://schemas.microsoft.com/office/drawing/2014/main" id="{863CBA33-D936-47AE-8946-904A7E94C557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51" y="177065"/>
            <a:ext cx="3524250" cy="1762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CBC9BD-03D1-4A83-8D69-290A46B86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9583" y="3861733"/>
            <a:ext cx="3695177" cy="2662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484671-8128-499D-91FB-8AAC28720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26" y="4448785"/>
            <a:ext cx="3807119" cy="2232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25F5F2-128C-49B6-AF00-2E34F1FDE10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51" y="2192776"/>
            <a:ext cx="3524251" cy="2002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F06E5-AA00-4887-BD52-0796AD613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52830" y="177065"/>
            <a:ext cx="3542619" cy="3579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96974B-0F6D-411C-A5D2-3058FB0472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4074" y="3394011"/>
            <a:ext cx="2584885" cy="3181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1578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8" y="131091"/>
            <a:ext cx="9759892" cy="798539"/>
          </a:xfrm>
        </p:spPr>
        <p:txBody>
          <a:bodyPr>
            <a:normAutofit/>
          </a:bodyPr>
          <a:lstStyle/>
          <a:p>
            <a:pPr algn="ctr"/>
            <a:r>
              <a:rPr lang="en-IE" sz="4000" b="1" dirty="0">
                <a:latin typeface="+mn-lt"/>
              </a:rPr>
              <a:t>Playgrounds</a:t>
            </a:r>
            <a:endParaRPr lang="en-IE" sz="4000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9CAD1-24AB-4F18-9AC4-B61CC3F22B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7698" y="980803"/>
            <a:ext cx="3665988" cy="282389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en-IE" dirty="0">
              <a:solidFill>
                <a:schemeClr val="tx1"/>
              </a:solidFill>
            </a:endParaRPr>
          </a:p>
          <a:p>
            <a:r>
              <a:rPr lang="en-IE" dirty="0">
                <a:solidFill>
                  <a:schemeClr val="tx1"/>
                </a:solidFill>
              </a:rPr>
              <a:t>865k maintenance budget provided for last 10 years.</a:t>
            </a:r>
          </a:p>
          <a:p>
            <a:r>
              <a:rPr lang="en-IE" dirty="0">
                <a:solidFill>
                  <a:schemeClr val="tx1"/>
                </a:solidFill>
              </a:rPr>
              <a:t>Insufficient to maintain current level of presentation.</a:t>
            </a:r>
          </a:p>
          <a:p>
            <a:r>
              <a:rPr lang="en-IE" dirty="0"/>
              <a:t>20% of play equipment is close to or at end of life </a:t>
            </a:r>
          </a:p>
          <a:p>
            <a:r>
              <a:rPr lang="en-IE" dirty="0"/>
              <a:t>Replacement cost c.€600k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55C5AC-2C31-4F1C-B22A-FD1C0DCCB3C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68" y="1193616"/>
            <a:ext cx="3824316" cy="2365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92FB5A-79C0-4C2F-9BC6-0F4285A753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439" y="3429000"/>
            <a:ext cx="3824316" cy="2663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2E8686-D331-4E71-86CD-C2338E939D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770" y="1193616"/>
            <a:ext cx="3165430" cy="2509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EFAFAD-6535-4B78-AA18-5DB7D8C71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757" y="3627379"/>
            <a:ext cx="3415498" cy="2655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624CDC-83B2-4405-8AE5-0B40883D66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91522" y="4250116"/>
            <a:ext cx="2584328" cy="2248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75FA5BC5-EF18-4DEA-A96C-AF079E963ABA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05" y="4414611"/>
            <a:ext cx="3209118" cy="2248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32662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6AA26-1CB7-4712-97C3-99F04D1ECF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621" y="1627465"/>
            <a:ext cx="10757992" cy="2147582"/>
          </a:xfrm>
        </p:spPr>
        <p:txBody>
          <a:bodyPr/>
          <a:lstStyle/>
          <a:p>
            <a:pPr algn="ctr"/>
            <a:r>
              <a:rPr lang="en-IE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430975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19" y="170803"/>
            <a:ext cx="11686657" cy="893224"/>
          </a:xfrm>
        </p:spPr>
        <p:txBody>
          <a:bodyPr>
            <a:normAutofit fontScale="90000"/>
          </a:bodyPr>
          <a:lstStyle/>
          <a:p>
            <a:pPr algn="ctr"/>
            <a:r>
              <a:rPr lang="en-IE" sz="4000" b="1" dirty="0">
                <a:latin typeface="+mn-lt"/>
              </a:rPr>
              <a:t>Outdoor </a:t>
            </a:r>
            <a:r>
              <a:rPr lang="en-IE" sz="3800" b="1" dirty="0">
                <a:latin typeface="+mn-lt"/>
              </a:rPr>
              <a:t>Recreational</a:t>
            </a:r>
            <a:r>
              <a:rPr lang="en-IE" sz="4000" b="1" dirty="0">
                <a:latin typeface="+mn-lt"/>
              </a:rPr>
              <a:t> Instructure Scheme 2018- 2021</a:t>
            </a:r>
            <a:endParaRPr lang="en-IE" sz="4000" dirty="0">
              <a:latin typeface="+mn-lt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6FB521B-9C3F-4FAD-901C-FF5F88F72468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88357685"/>
              </p:ext>
            </p:extLst>
          </p:nvPr>
        </p:nvGraphicFramePr>
        <p:xfrm>
          <a:off x="461395" y="1677799"/>
          <a:ext cx="11501307" cy="45627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01307">
                  <a:extLst>
                    <a:ext uri="{9D8B030D-6E8A-4147-A177-3AD203B41FA5}">
                      <a16:colId xmlns:a16="http://schemas.microsoft.com/office/drawing/2014/main" val="3674904785"/>
                    </a:ext>
                  </a:extLst>
                </a:gridCol>
              </a:tblGrid>
              <a:tr h="610147"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ORIS MEASURE 2 </a:t>
                      </a:r>
                    </a:p>
                    <a:p>
                      <a:pPr algn="ctr" fontAlgn="ctr"/>
                      <a:endParaRPr lang="en-IE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34770315"/>
                  </a:ext>
                </a:extLst>
              </a:tr>
              <a:tr h="331919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Woodstock Estate Trail Enhancement Scheme -2020/2021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2957645"/>
                  </a:ext>
                </a:extLst>
              </a:tr>
              <a:tr h="331919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Westcourt (Moat Field Phase 2) Callan Trail Construction Scheme -2020/2021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477610555"/>
                  </a:ext>
                </a:extLst>
              </a:tr>
              <a:tr h="32308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Abbey Meadows – Callan  Walking trail enhancement works, refurbishment of pedestrian bridge over Kings River and upgrading of signage and furniture along trail -2018/2019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862378853"/>
                  </a:ext>
                </a:extLst>
              </a:tr>
              <a:tr h="323083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Silaire Wood Boardwalk and Trail Rehabilitation Scheme 2019/2020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05050712"/>
                  </a:ext>
                </a:extLst>
              </a:tr>
              <a:tr h="32308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IE" sz="18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Poulanassy Waterfall, provision of  visitor car park and  walking trail development 2019/2020</a:t>
                      </a:r>
                      <a:endParaRPr lang="en-IE" sz="2400" dirty="0"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47463368"/>
                  </a:ext>
                </a:extLst>
              </a:tr>
              <a:tr h="323083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IE" sz="18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Outdoor Activity Hub - Construction of new roadside boundary  to Brandondale House – 2018/2019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201613385"/>
                  </a:ext>
                </a:extLst>
              </a:tr>
              <a:tr h="323083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Nore Valley Walk – Environmental Rehabilitation Project  2018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220423"/>
                  </a:ext>
                </a:extLst>
              </a:tr>
              <a:tr h="323083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King River Walking Trail 2018 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32755788"/>
                  </a:ext>
                </a:extLst>
              </a:tr>
              <a:tr h="323083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ORIS MEASURE 3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1109226"/>
                  </a:ext>
                </a:extLst>
              </a:tr>
              <a:tr h="331919">
                <a:tc>
                  <a:txBody>
                    <a:bodyPr/>
                    <a:lstStyle/>
                    <a:p>
                      <a:pPr marL="285750" indent="-285750" algn="l" fontAlgn="t">
                        <a:buFont typeface="Arial" panose="020B0604020202020204" pitchFamily="34" charset="0"/>
                        <a:buChar char="•"/>
                      </a:pPr>
                      <a:r>
                        <a:rPr lang="en-IE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Woodstock Estate - Restoration of Ladies Loop and Woodstock Loop walking trails. – 2018/2019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039930928"/>
                  </a:ext>
                </a:extLst>
              </a:tr>
              <a:tr h="331919">
                <a:tc>
                  <a:txBody>
                    <a:bodyPr/>
                    <a:lstStyle/>
                    <a:p>
                      <a:pPr marL="0" indent="0" algn="l" fontAlgn="t">
                        <a:buFont typeface="Arial" panose="020B0604020202020204" pitchFamily="34" charset="0"/>
                        <a:buNone/>
                      </a:pPr>
                      <a:r>
                        <a:rPr lang="en-US" sz="18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Total Allocation: c.€1.9m 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(Incl. Match Funding)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045664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2307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3908" y="365126"/>
            <a:ext cx="9759892" cy="893224"/>
          </a:xfrm>
        </p:spPr>
        <p:txBody>
          <a:bodyPr>
            <a:normAutofit fontScale="90000"/>
          </a:bodyPr>
          <a:lstStyle/>
          <a:p>
            <a:pPr algn="ctr"/>
            <a:r>
              <a:rPr lang="en-IE" sz="4000" b="1" dirty="0">
                <a:latin typeface="+mn-lt"/>
              </a:rPr>
              <a:t>Outdoor Recreational Instructure Scheme 2021 / 2022 </a:t>
            </a:r>
            <a:endParaRPr lang="en-IE" sz="4000" dirty="0">
              <a:latin typeface="+mn-lt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3614813-6F24-45F9-84C5-DD2387902B6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33567126"/>
              </p:ext>
            </p:extLst>
          </p:nvPr>
        </p:nvGraphicFramePr>
        <p:xfrm>
          <a:off x="1031496" y="1868046"/>
          <a:ext cx="10129007" cy="3121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29007">
                  <a:extLst>
                    <a:ext uri="{9D8B030D-6E8A-4147-A177-3AD203B41FA5}">
                      <a16:colId xmlns:a16="http://schemas.microsoft.com/office/drawing/2014/main" val="4071522736"/>
                    </a:ext>
                  </a:extLst>
                </a:gridCol>
              </a:tblGrid>
              <a:tr h="510430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ORIS MEASURE 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602761"/>
                  </a:ext>
                </a:extLst>
              </a:tr>
              <a:tr h="367777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000" u="none" strike="noStrike" dirty="0">
                          <a:effectLst/>
                        </a:rPr>
                        <a:t>Kells – King’s River Walk Enhancement Scheme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8930248"/>
                  </a:ext>
                </a:extLst>
              </a:tr>
              <a:tr h="367777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E" sz="2000" u="none" strike="noStrike" dirty="0">
                          <a:effectLst/>
                        </a:rPr>
                        <a:t>Community Loop Walk Network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1981816"/>
                  </a:ext>
                </a:extLst>
              </a:tr>
              <a:tr h="404815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E" sz="2000" u="none" strike="noStrike" dirty="0">
                          <a:effectLst/>
                        </a:rPr>
                        <a:t>Woodstock Estate -  Promotion &amp; Marketing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8463421"/>
                  </a:ext>
                </a:extLst>
              </a:tr>
              <a:tr h="367777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IE" sz="2000" u="none" strike="noStrike" dirty="0">
                          <a:effectLst/>
                        </a:rPr>
                        <a:t>Outdoor Kilkenny - Promotion &amp; Marketing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2180144"/>
                  </a:ext>
                </a:extLst>
              </a:tr>
              <a:tr h="367777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000" u="none" strike="noStrike" dirty="0">
                          <a:effectLst/>
                        </a:rPr>
                        <a:t>Silaire Wood – Walking Trail Extension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44198043"/>
                  </a:ext>
                </a:extLst>
              </a:tr>
              <a:tr h="367777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Tory Hill Looped Walk Enhancement Works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4214629"/>
                  </a:ext>
                </a:extLst>
              </a:tr>
              <a:tr h="367777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000" dirty="0"/>
                        <a:t>The Bishops Meadows – River Nore Swimming Area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6442001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12236B5-DE23-4B0C-AAAC-3A154D53B7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1460252"/>
              </p:ext>
            </p:extLst>
          </p:nvPr>
        </p:nvGraphicFramePr>
        <p:xfrm>
          <a:off x="1113604" y="5258135"/>
          <a:ext cx="10046899" cy="9812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46899">
                  <a:extLst>
                    <a:ext uri="{9D8B030D-6E8A-4147-A177-3AD203B41FA5}">
                      <a16:colId xmlns:a16="http://schemas.microsoft.com/office/drawing/2014/main" val="1597451267"/>
                    </a:ext>
                  </a:extLst>
                </a:gridCol>
              </a:tblGrid>
              <a:tr h="218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PROJECT DEVELOPMENT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7520419"/>
                  </a:ext>
                </a:extLst>
              </a:tr>
              <a:tr h="545022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000" u="none" strike="noStrike" dirty="0">
                          <a:effectLst/>
                        </a:rPr>
                        <a:t>Castlecomer Discovery Park  - Development of Masterplan 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7620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845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975" y="549889"/>
            <a:ext cx="10096583" cy="727391"/>
          </a:xfrm>
        </p:spPr>
        <p:txBody>
          <a:bodyPr>
            <a:normAutofit fontScale="90000"/>
          </a:bodyPr>
          <a:lstStyle/>
          <a:p>
            <a:pPr algn="ctr"/>
            <a:r>
              <a:rPr lang="en-IE" sz="4000" b="1" dirty="0">
                <a:latin typeface="+mn-lt"/>
              </a:rPr>
              <a:t>Outdoor Recreational Instructure Scheme 2022 </a:t>
            </a:r>
            <a:endParaRPr lang="en-IE" sz="4000" dirty="0">
              <a:latin typeface="+mn-lt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3614813-6F24-45F9-84C5-DD2387902B6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30189836"/>
              </p:ext>
            </p:extLst>
          </p:nvPr>
        </p:nvGraphicFramePr>
        <p:xfrm>
          <a:off x="895547" y="2122668"/>
          <a:ext cx="10129007" cy="19888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29007">
                  <a:extLst>
                    <a:ext uri="{9D8B030D-6E8A-4147-A177-3AD203B41FA5}">
                      <a16:colId xmlns:a16="http://schemas.microsoft.com/office/drawing/2014/main" val="4071522736"/>
                    </a:ext>
                  </a:extLst>
                </a:gridCol>
              </a:tblGrid>
              <a:tr h="3925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ORIS MEASURE 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1602761"/>
                  </a:ext>
                </a:extLst>
              </a:tr>
              <a:tr h="282807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000" u="none" strike="noStrike" dirty="0">
                          <a:effectLst/>
                        </a:rPr>
                        <a:t>Castlecomer Discovery Park 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28930248"/>
                  </a:ext>
                </a:extLst>
              </a:tr>
              <a:tr h="476085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000" u="none" strike="noStrike" dirty="0">
                          <a:effectLst/>
                        </a:rPr>
                        <a:t>Woodstock Estate - Accessible Trails , Age Friendly and Disabled Parking and Wheelchair Swing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71981816"/>
                  </a:ext>
                </a:extLst>
              </a:tr>
              <a:tr h="476085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Disability Participation and Awareness Fund 2021 (Mobility Buggy and Accessible Play Equipment (€56k)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846342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124DB82-0841-4EA2-8507-833874326DB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24440454"/>
              </p:ext>
            </p:extLst>
          </p:nvPr>
        </p:nvGraphicFramePr>
        <p:xfrm>
          <a:off x="929013" y="4260584"/>
          <a:ext cx="10062074" cy="22763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62074">
                  <a:extLst>
                    <a:ext uri="{9D8B030D-6E8A-4147-A177-3AD203B41FA5}">
                      <a16:colId xmlns:a16="http://schemas.microsoft.com/office/drawing/2014/main" val="3300695198"/>
                    </a:ext>
                  </a:extLst>
                </a:gridCol>
              </a:tblGrid>
              <a:tr h="3425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ORIS MEASURE 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92852052"/>
                  </a:ext>
                </a:extLst>
              </a:tr>
              <a:tr h="246780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sz="2000" u="none" strike="noStrike" dirty="0">
                          <a:effectLst/>
                        </a:rPr>
                        <a:t>Kilkenny Countryside Park </a:t>
                      </a: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3750708"/>
                  </a:ext>
                </a:extLst>
              </a:tr>
              <a:tr h="246780"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n-IE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67011565"/>
                  </a:ext>
                </a:extLst>
              </a:tr>
              <a:tr h="486082">
                <a:tc>
                  <a:txBody>
                    <a:bodyPr/>
                    <a:lstStyle/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Total value of works 2021/2022: c.€1.18m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(incl. match funding)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39865455"/>
                  </a:ext>
                </a:extLst>
              </a:tr>
              <a:tr h="725384">
                <a:tc>
                  <a:txBody>
                    <a:bodyPr/>
                    <a:lstStyle/>
                    <a:p>
                      <a:pPr marL="0" indent="0" algn="l" fontAlgn="ctr">
                        <a:buFont typeface="Arial" panose="020B0604020202020204" pitchFamily="34" charset="0"/>
                        <a:buNone/>
                      </a:pP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rgbClr val="0070C0"/>
                          </a:solidFill>
                          <a:effectLst/>
                          <a:latin typeface="+mn-lt"/>
                        </a:rPr>
                        <a:t>Total value of ORIS funding: c.€3.08m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(incl. match funding (20% or 10%)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89216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120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6CA51-83ED-462B-AD80-66C1B977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680" y="624110"/>
            <a:ext cx="9649932" cy="1280890"/>
          </a:xfrm>
        </p:spPr>
        <p:txBody>
          <a:bodyPr/>
          <a:lstStyle/>
          <a:p>
            <a:r>
              <a:rPr lang="en-IE" b="1" dirty="0"/>
              <a:t>Outdoor Recreational Instructure Scheme - 	Measure  1 – </a:t>
            </a:r>
            <a:r>
              <a:rPr lang="en-IE" sz="3200" dirty="0"/>
              <a:t>Brandon Hill Summit Walk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F6A16E-895C-4329-BCC3-683C307F6ADA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3" y="2782310"/>
            <a:ext cx="3264582" cy="3490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64F7E7-A849-4C51-9F74-55FEA8424A08}"/>
              </a:ext>
            </a:extLst>
          </p:cNvPr>
          <p:cNvPicPr>
            <a:picLocks noGrp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886" y="2769429"/>
            <a:ext cx="3118211" cy="3503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85E961-5B2B-4172-BDFB-5C3C8BB1CF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514" y="2775870"/>
            <a:ext cx="3465123" cy="3490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687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B385C-EAB4-44E5-B3E3-D51A19CF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668" y="624110"/>
            <a:ext cx="9718943" cy="1280890"/>
          </a:xfrm>
        </p:spPr>
        <p:txBody>
          <a:bodyPr>
            <a:normAutofit/>
          </a:bodyPr>
          <a:lstStyle/>
          <a:p>
            <a:r>
              <a:rPr lang="en-IE" b="1" dirty="0"/>
              <a:t>Outdoor Recreational Instructure Scheme - 	Measure  1 – </a:t>
            </a:r>
            <a:r>
              <a:rPr lang="en-IE" sz="3200" dirty="0"/>
              <a:t>Freshford Loop Walk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4FCDA5-FDC8-4160-B525-FE97B8CC893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76" y="2269359"/>
            <a:ext cx="3815770" cy="23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153608-F7EA-4CF8-BC3A-D8E5F59B970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2" y="1929261"/>
            <a:ext cx="3521616" cy="4471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0E3E525-F192-432E-A3C2-87F898CF0BA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438" y="1929260"/>
            <a:ext cx="3521617" cy="44715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504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B385C-EAB4-44E5-B3E3-D51A19CF1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840" y="152401"/>
            <a:ext cx="9718943" cy="1280890"/>
          </a:xfrm>
        </p:spPr>
        <p:txBody>
          <a:bodyPr>
            <a:normAutofit/>
          </a:bodyPr>
          <a:lstStyle/>
          <a:p>
            <a:r>
              <a:rPr lang="en-IE" b="1" dirty="0"/>
              <a:t>Outdoor Recreational Instructure Scheme - 	Measure  1 – </a:t>
            </a:r>
            <a:r>
              <a:rPr lang="en-IE" sz="3200" dirty="0"/>
              <a:t>Tory Hill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948831-7D8D-4EEE-8622-1EBA0449305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17" y="823038"/>
            <a:ext cx="3543065" cy="2636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51BB18-9997-4B6E-B1DC-67516D83D8D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718" y="4069444"/>
            <a:ext cx="3543065" cy="26361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19C6A4-92F8-4DCE-84A8-BB104B9C5DE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164" y="1891553"/>
            <a:ext cx="3060118" cy="4328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E9449F8-2A3A-4AA6-8984-716F30A8A20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875" y="2575817"/>
            <a:ext cx="4328889" cy="29872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20529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DDADD-2311-4EF1-BDE4-940056A33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795" y="69011"/>
            <a:ext cx="11148205" cy="1189339"/>
          </a:xfrm>
        </p:spPr>
        <p:txBody>
          <a:bodyPr>
            <a:normAutofit fontScale="90000"/>
          </a:bodyPr>
          <a:lstStyle/>
          <a:p>
            <a:pPr algn="ctr"/>
            <a:r>
              <a:rPr lang="en-IE" sz="4000" b="1" dirty="0">
                <a:latin typeface="+mn-lt"/>
              </a:rPr>
              <a:t>Outdoor Recreational Instructure Scheme - 	       M1 – </a:t>
            </a:r>
            <a:r>
              <a:rPr lang="en-IE" dirty="0">
                <a:latin typeface="+mn-lt"/>
              </a:rPr>
              <a:t>Woodstock Marketing &amp; Promotion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3510BC-D1A8-4B05-99A4-A077D5932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121" y="1258350"/>
            <a:ext cx="8377771" cy="559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9093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2680</TotalTime>
  <Words>884</Words>
  <Application>Microsoft Office PowerPoint</Application>
  <PresentationFormat>Widescreen</PresentationFormat>
  <Paragraphs>161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Times New Roman</vt:lpstr>
      <vt:lpstr>Wingdings 3</vt:lpstr>
      <vt:lpstr>Wisp</vt:lpstr>
      <vt:lpstr>    Projects Office – Recreational Infrastructure Update</vt:lpstr>
      <vt:lpstr>Outdoor Recreational Instructure Scheme 2018- 2021</vt:lpstr>
      <vt:lpstr>Outdoor Recreational Instructure Scheme 2018- 2021</vt:lpstr>
      <vt:lpstr>Outdoor Recreational Instructure Scheme 2021 / 2022 </vt:lpstr>
      <vt:lpstr>Outdoor Recreational Instructure Scheme 2022 </vt:lpstr>
      <vt:lpstr>Outdoor Recreational Instructure Scheme -  Measure  1 – Brandon Hill Summit Walk</vt:lpstr>
      <vt:lpstr>Outdoor Recreational Instructure Scheme -  Measure  1 – Freshford Loop Walk </vt:lpstr>
      <vt:lpstr>Outdoor Recreational Instructure Scheme -  Measure  1 – Tory Hill </vt:lpstr>
      <vt:lpstr>Outdoor Recreational Instructure Scheme -         M1 – Woodstock Marketing &amp; Promotion </vt:lpstr>
      <vt:lpstr>Outdoor Recreational Instructure Scheme -Measure  1 – Goresbridge - Cois Bearbha Riverside Looped Walk Upgrade</vt:lpstr>
      <vt:lpstr>Outdoor Recreational Instructure Scheme -  Measure  2 – Silaire Wood</vt:lpstr>
      <vt:lpstr>Outdoor Recreational Instructure Scheme -  Measure 3 - Woodstock Estate 2018/19</vt:lpstr>
      <vt:lpstr>Outdoor Recreational Instructure Scheme -  Measure 2 - Woodstock Estate 2020/21</vt:lpstr>
      <vt:lpstr>Partnership Projects – LEADER Programme 2020</vt:lpstr>
      <vt:lpstr>Partnership Projects Barrow Valley Activity Hub </vt:lpstr>
      <vt:lpstr>Partnership Projects Barrow Valley Activity Hub </vt:lpstr>
      <vt:lpstr>Partnership Projects  Abbey Hall Recreational Area Enhancement Scheme</vt:lpstr>
      <vt:lpstr>Partnership Projects  Abbey Hall Recreational Area Enhancement Scheme</vt:lpstr>
      <vt:lpstr>Partnership Projects – LEADER Programme 2021-2023</vt:lpstr>
      <vt:lpstr>Partnership Projects – LEADER Programme 2021-2023</vt:lpstr>
      <vt:lpstr>Partnership Projects – LEADER Programme 2021-2023</vt:lpstr>
      <vt:lpstr>Partnership Projects – LEADER Programme 2021-2023 – Slieverue Linear Park</vt:lpstr>
      <vt:lpstr>Partnership Projects – LEADER Programme 2021-2023</vt:lpstr>
      <vt:lpstr>Playgrounds</vt:lpstr>
      <vt:lpstr>Playgrounds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Stafford</dc:creator>
  <cp:lastModifiedBy>Brenda Kelly</cp:lastModifiedBy>
  <cp:revision>193</cp:revision>
  <cp:lastPrinted>2022-01-17T11:02:28Z</cp:lastPrinted>
  <dcterms:created xsi:type="dcterms:W3CDTF">2021-03-11T11:55:19Z</dcterms:created>
  <dcterms:modified xsi:type="dcterms:W3CDTF">2022-01-18T14:35:09Z</dcterms:modified>
</cp:coreProperties>
</file>