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4" r:id="rId1"/>
  </p:sldMasterIdLst>
  <p:notesMasterIdLst>
    <p:notesMasterId r:id="rId26"/>
  </p:notesMasterIdLst>
  <p:sldIdLst>
    <p:sldId id="256" r:id="rId2"/>
    <p:sldId id="307" r:id="rId3"/>
    <p:sldId id="264" r:id="rId4"/>
    <p:sldId id="257" r:id="rId5"/>
    <p:sldId id="308" r:id="rId6"/>
    <p:sldId id="313" r:id="rId7"/>
    <p:sldId id="269" r:id="rId8"/>
    <p:sldId id="314" r:id="rId9"/>
    <p:sldId id="291" r:id="rId10"/>
    <p:sldId id="285" r:id="rId11"/>
    <p:sldId id="272" r:id="rId12"/>
    <p:sldId id="293" r:id="rId13"/>
    <p:sldId id="298" r:id="rId14"/>
    <p:sldId id="299" r:id="rId15"/>
    <p:sldId id="302" r:id="rId16"/>
    <p:sldId id="312" r:id="rId17"/>
    <p:sldId id="301" r:id="rId18"/>
    <p:sldId id="310" r:id="rId19"/>
    <p:sldId id="305" r:id="rId20"/>
    <p:sldId id="265" r:id="rId21"/>
    <p:sldId id="315" r:id="rId22"/>
    <p:sldId id="316" r:id="rId23"/>
    <p:sldId id="309" r:id="rId24"/>
    <p:sldId id="294" r:id="rId25"/>
  </p:sldIdLst>
  <p:sldSz cx="12192000" cy="6858000"/>
  <p:notesSz cx="6797675"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77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24" autoAdjust="0"/>
    <p:restoredTop sz="94660"/>
  </p:normalViewPr>
  <p:slideViewPr>
    <p:cSldViewPr snapToGrid="0">
      <p:cViewPr varScale="1">
        <p:scale>
          <a:sx n="110" d="100"/>
          <a:sy n="110" d="100"/>
        </p:scale>
        <p:origin x="618"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9F9565-5BCE-4603-9E82-8288BEB4755C}"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37263E0B-6DDD-4471-A07A-952A4FF8F988}">
      <dgm:prSet phldrT="[Text]"/>
      <dgm:spPr/>
      <dgm:t>
        <a:bodyPr/>
        <a:lstStyle/>
        <a:p>
          <a:r>
            <a:rPr lang="en-IE" b="1" dirty="0"/>
            <a:t>Product / Services</a:t>
          </a:r>
          <a:endParaRPr lang="en-US" b="1" dirty="0"/>
        </a:p>
      </dgm:t>
    </dgm:pt>
    <dgm:pt modelId="{478BF7F4-F0A3-47C5-A4B6-B62FDA82D6AE}" type="parTrans" cxnId="{43CB0D5E-C909-49E8-A176-94FD3EC93395}">
      <dgm:prSet/>
      <dgm:spPr/>
      <dgm:t>
        <a:bodyPr/>
        <a:lstStyle/>
        <a:p>
          <a:endParaRPr lang="en-US" b="1"/>
        </a:p>
      </dgm:t>
    </dgm:pt>
    <dgm:pt modelId="{52500757-F0B0-4C1D-9AD1-6837BBD302C7}" type="sibTrans" cxnId="{43CB0D5E-C909-49E8-A176-94FD3EC93395}">
      <dgm:prSet/>
      <dgm:spPr/>
      <dgm:t>
        <a:bodyPr/>
        <a:lstStyle/>
        <a:p>
          <a:endParaRPr lang="en-US" b="1"/>
        </a:p>
      </dgm:t>
    </dgm:pt>
    <dgm:pt modelId="{F6322BED-9D04-449A-B767-85DB28B646B1}">
      <dgm:prSet phldrT="[Text]"/>
      <dgm:spPr/>
      <dgm:t>
        <a:bodyPr/>
        <a:lstStyle/>
        <a:p>
          <a:r>
            <a:rPr lang="en-IE" b="1" dirty="0"/>
            <a:t>Generate</a:t>
          </a:r>
        </a:p>
        <a:p>
          <a:r>
            <a:rPr lang="en-IE" b="1" dirty="0"/>
            <a:t>Surplus</a:t>
          </a:r>
          <a:endParaRPr lang="en-US" b="1" dirty="0"/>
        </a:p>
      </dgm:t>
    </dgm:pt>
    <dgm:pt modelId="{F0F48B4A-172E-4CD2-B4DF-5ABAF65883F7}" type="parTrans" cxnId="{A0EE36A8-CDBD-4BAF-B89E-978649928B2C}">
      <dgm:prSet/>
      <dgm:spPr/>
      <dgm:t>
        <a:bodyPr/>
        <a:lstStyle/>
        <a:p>
          <a:endParaRPr lang="en-US" b="1"/>
        </a:p>
      </dgm:t>
    </dgm:pt>
    <dgm:pt modelId="{6AC839AE-3944-4916-9C71-CCFF3F175548}" type="sibTrans" cxnId="{A0EE36A8-CDBD-4BAF-B89E-978649928B2C}">
      <dgm:prSet/>
      <dgm:spPr/>
      <dgm:t>
        <a:bodyPr/>
        <a:lstStyle/>
        <a:p>
          <a:endParaRPr lang="en-US" b="1"/>
        </a:p>
      </dgm:t>
    </dgm:pt>
    <dgm:pt modelId="{7D10E703-0557-4873-8449-D54EDDE8B042}">
      <dgm:prSet phldrT="[Text]"/>
      <dgm:spPr/>
      <dgm:t>
        <a:bodyPr/>
        <a:lstStyle/>
        <a:p>
          <a:r>
            <a:rPr lang="en-IE" b="1" dirty="0"/>
            <a:t>Reinvest</a:t>
          </a:r>
          <a:endParaRPr lang="en-US" b="1" dirty="0"/>
        </a:p>
      </dgm:t>
    </dgm:pt>
    <dgm:pt modelId="{51DB26F8-B0EC-473D-80E8-A48CD5E16964}" type="parTrans" cxnId="{B7A7F2C6-1518-422A-A978-1EFBB5216153}">
      <dgm:prSet/>
      <dgm:spPr/>
      <dgm:t>
        <a:bodyPr/>
        <a:lstStyle/>
        <a:p>
          <a:endParaRPr lang="en-US" b="1"/>
        </a:p>
      </dgm:t>
    </dgm:pt>
    <dgm:pt modelId="{6ED302ED-7A00-4E32-B61A-B6CE57060D51}" type="sibTrans" cxnId="{B7A7F2C6-1518-422A-A978-1EFBB5216153}">
      <dgm:prSet/>
      <dgm:spPr/>
      <dgm:t>
        <a:bodyPr/>
        <a:lstStyle/>
        <a:p>
          <a:endParaRPr lang="en-US" b="1"/>
        </a:p>
      </dgm:t>
    </dgm:pt>
    <dgm:pt modelId="{D1E172ED-7F24-4EBE-84C7-50F2BEC627B4}">
      <dgm:prSet phldrT="[Text]"/>
      <dgm:spPr/>
      <dgm:t>
        <a:bodyPr/>
        <a:lstStyle/>
        <a:p>
          <a:r>
            <a:rPr lang="en-IE" b="1" dirty="0"/>
            <a:t>Properties </a:t>
          </a:r>
          <a:endParaRPr lang="en-US" b="1" dirty="0"/>
        </a:p>
      </dgm:t>
    </dgm:pt>
    <dgm:pt modelId="{285DAD5E-632E-497E-9AE4-06C53C1B443B}" type="parTrans" cxnId="{EF8A5DD9-DB3E-4F5F-8705-4E098C33A097}">
      <dgm:prSet/>
      <dgm:spPr/>
      <dgm:t>
        <a:bodyPr/>
        <a:lstStyle/>
        <a:p>
          <a:endParaRPr lang="en-US" b="1"/>
        </a:p>
      </dgm:t>
    </dgm:pt>
    <dgm:pt modelId="{640D7AAD-13BB-4E06-BCE6-7F06DA2985AF}" type="sibTrans" cxnId="{EF8A5DD9-DB3E-4F5F-8705-4E098C33A097}">
      <dgm:prSet/>
      <dgm:spPr/>
      <dgm:t>
        <a:bodyPr/>
        <a:lstStyle/>
        <a:p>
          <a:endParaRPr lang="en-US" b="1"/>
        </a:p>
      </dgm:t>
    </dgm:pt>
    <dgm:pt modelId="{8E804330-D9FA-4004-B9B2-1EF6116DBED7}">
      <dgm:prSet phldrT="[Text]"/>
      <dgm:spPr/>
      <dgm:t>
        <a:bodyPr/>
        <a:lstStyle/>
        <a:p>
          <a:endParaRPr lang="en-IE" b="1" dirty="0"/>
        </a:p>
        <a:p>
          <a:r>
            <a:rPr lang="en-IE" b="1" dirty="0"/>
            <a:t>Customer</a:t>
          </a:r>
        </a:p>
        <a:p>
          <a:endParaRPr lang="en-US" b="1" dirty="0"/>
        </a:p>
      </dgm:t>
    </dgm:pt>
    <dgm:pt modelId="{7CE30C4D-6528-4253-BDAC-6E3AA2FAB2CC}" type="parTrans" cxnId="{6B4D97F9-C120-4EFE-9116-90E5F35345FC}">
      <dgm:prSet/>
      <dgm:spPr/>
      <dgm:t>
        <a:bodyPr/>
        <a:lstStyle/>
        <a:p>
          <a:endParaRPr lang="en-US" b="1"/>
        </a:p>
      </dgm:t>
    </dgm:pt>
    <dgm:pt modelId="{FEA880DF-B318-40AC-8958-DF0A2AC64D20}" type="sibTrans" cxnId="{6B4D97F9-C120-4EFE-9116-90E5F35345FC}">
      <dgm:prSet/>
      <dgm:spPr/>
      <dgm:t>
        <a:bodyPr/>
        <a:lstStyle/>
        <a:p>
          <a:endParaRPr lang="en-US" b="1"/>
        </a:p>
      </dgm:t>
    </dgm:pt>
    <dgm:pt modelId="{8E13CD25-F38B-4DB4-A6C0-D977DB349818}" type="pres">
      <dgm:prSet presAssocID="{719F9565-5BCE-4603-9E82-8288BEB4755C}" presName="cycle" presStyleCnt="0">
        <dgm:presLayoutVars>
          <dgm:dir/>
          <dgm:resizeHandles val="exact"/>
        </dgm:presLayoutVars>
      </dgm:prSet>
      <dgm:spPr/>
    </dgm:pt>
    <dgm:pt modelId="{0F36E966-357D-438D-BC71-895E89A3277B}" type="pres">
      <dgm:prSet presAssocID="{37263E0B-6DDD-4471-A07A-952A4FF8F988}" presName="dummy" presStyleCnt="0"/>
      <dgm:spPr/>
    </dgm:pt>
    <dgm:pt modelId="{A99AB216-9BAE-4106-8F49-72A9AEDD4DC1}" type="pres">
      <dgm:prSet presAssocID="{37263E0B-6DDD-4471-A07A-952A4FF8F988}" presName="node" presStyleLbl="revTx" presStyleIdx="0" presStyleCnt="5" custScaleY="66954" custRadScaleRad="96559" custRadScaleInc="6241">
        <dgm:presLayoutVars>
          <dgm:bulletEnabled val="1"/>
        </dgm:presLayoutVars>
      </dgm:prSet>
      <dgm:spPr/>
    </dgm:pt>
    <dgm:pt modelId="{FFB95C39-134D-4C31-B912-E3CA7B100930}" type="pres">
      <dgm:prSet presAssocID="{52500757-F0B0-4C1D-9AD1-6837BBD302C7}" presName="sibTrans" presStyleLbl="node1" presStyleIdx="0" presStyleCnt="5"/>
      <dgm:spPr/>
    </dgm:pt>
    <dgm:pt modelId="{F4A71B48-DD3C-4A5D-8B22-C0F4D68F4FCC}" type="pres">
      <dgm:prSet presAssocID="{F6322BED-9D04-449A-B767-85DB28B646B1}" presName="dummy" presStyleCnt="0"/>
      <dgm:spPr/>
    </dgm:pt>
    <dgm:pt modelId="{F0B42826-7706-4C12-9636-AE1737332FFA}" type="pres">
      <dgm:prSet presAssocID="{F6322BED-9D04-449A-B767-85DB28B646B1}" presName="node" presStyleLbl="revTx" presStyleIdx="1" presStyleCnt="5">
        <dgm:presLayoutVars>
          <dgm:bulletEnabled val="1"/>
        </dgm:presLayoutVars>
      </dgm:prSet>
      <dgm:spPr/>
    </dgm:pt>
    <dgm:pt modelId="{257A1CB2-3593-4911-BF60-D587EC350E5B}" type="pres">
      <dgm:prSet presAssocID="{6AC839AE-3944-4916-9C71-CCFF3F175548}" presName="sibTrans" presStyleLbl="node1" presStyleIdx="1" presStyleCnt="5"/>
      <dgm:spPr/>
    </dgm:pt>
    <dgm:pt modelId="{D08021A8-C7F1-404B-B1B4-65BE48DCE9F0}" type="pres">
      <dgm:prSet presAssocID="{7D10E703-0557-4873-8449-D54EDDE8B042}" presName="dummy" presStyleCnt="0"/>
      <dgm:spPr/>
    </dgm:pt>
    <dgm:pt modelId="{F9AA6F87-D766-4124-BB74-ECF809846D18}" type="pres">
      <dgm:prSet presAssocID="{7D10E703-0557-4873-8449-D54EDDE8B042}" presName="node" presStyleLbl="revTx" presStyleIdx="2" presStyleCnt="5">
        <dgm:presLayoutVars>
          <dgm:bulletEnabled val="1"/>
        </dgm:presLayoutVars>
      </dgm:prSet>
      <dgm:spPr/>
    </dgm:pt>
    <dgm:pt modelId="{960DFECC-73EB-41C4-983B-5190AA51E59C}" type="pres">
      <dgm:prSet presAssocID="{6ED302ED-7A00-4E32-B61A-B6CE57060D51}" presName="sibTrans" presStyleLbl="node1" presStyleIdx="2" presStyleCnt="5"/>
      <dgm:spPr/>
    </dgm:pt>
    <dgm:pt modelId="{4C1A8B3B-5733-4947-A378-C4C851200C44}" type="pres">
      <dgm:prSet presAssocID="{D1E172ED-7F24-4EBE-84C7-50F2BEC627B4}" presName="dummy" presStyleCnt="0"/>
      <dgm:spPr/>
    </dgm:pt>
    <dgm:pt modelId="{29855B2A-2AB2-4803-95B4-43180E969D84}" type="pres">
      <dgm:prSet presAssocID="{D1E172ED-7F24-4EBE-84C7-50F2BEC627B4}" presName="node" presStyleLbl="revTx" presStyleIdx="3" presStyleCnt="5" custRadScaleRad="99907" custRadScaleInc="-13316">
        <dgm:presLayoutVars>
          <dgm:bulletEnabled val="1"/>
        </dgm:presLayoutVars>
      </dgm:prSet>
      <dgm:spPr/>
    </dgm:pt>
    <dgm:pt modelId="{854C79E7-C53C-4F5E-B4B5-B39A41C4CAAB}" type="pres">
      <dgm:prSet presAssocID="{640D7AAD-13BB-4E06-BCE6-7F06DA2985AF}" presName="sibTrans" presStyleLbl="node1" presStyleIdx="3" presStyleCnt="5"/>
      <dgm:spPr/>
    </dgm:pt>
    <dgm:pt modelId="{88B479A1-9C01-4366-A31D-61A176EC6617}" type="pres">
      <dgm:prSet presAssocID="{8E804330-D9FA-4004-B9B2-1EF6116DBED7}" presName="dummy" presStyleCnt="0"/>
      <dgm:spPr/>
    </dgm:pt>
    <dgm:pt modelId="{3C1B0F4A-73A5-47DF-BFFF-6598CDE5F561}" type="pres">
      <dgm:prSet presAssocID="{8E804330-D9FA-4004-B9B2-1EF6116DBED7}" presName="node" presStyleLbl="revTx" presStyleIdx="4" presStyleCnt="5" custRadScaleRad="94021" custRadScaleInc="-49999">
        <dgm:presLayoutVars>
          <dgm:bulletEnabled val="1"/>
        </dgm:presLayoutVars>
      </dgm:prSet>
      <dgm:spPr/>
    </dgm:pt>
    <dgm:pt modelId="{F36A8A81-2E92-451F-AB9D-43EA18537759}" type="pres">
      <dgm:prSet presAssocID="{FEA880DF-B318-40AC-8958-DF0A2AC64D20}" presName="sibTrans" presStyleLbl="node1" presStyleIdx="4" presStyleCnt="5" custLinFactNeighborX="-3474" custLinFactNeighborY="1739"/>
      <dgm:spPr/>
    </dgm:pt>
  </dgm:ptLst>
  <dgm:cxnLst>
    <dgm:cxn modelId="{0938CA17-5ACB-47EA-9C82-3BFD97D0C251}" type="presOf" srcId="{52500757-F0B0-4C1D-9AD1-6837BBD302C7}" destId="{FFB95C39-134D-4C31-B912-E3CA7B100930}" srcOrd="0" destOrd="0" presId="urn:microsoft.com/office/officeart/2005/8/layout/cycle1"/>
    <dgm:cxn modelId="{822AC91C-B73A-4173-91B2-3138D9D80822}" type="presOf" srcId="{FEA880DF-B318-40AC-8958-DF0A2AC64D20}" destId="{F36A8A81-2E92-451F-AB9D-43EA18537759}" srcOrd="0" destOrd="0" presId="urn:microsoft.com/office/officeart/2005/8/layout/cycle1"/>
    <dgm:cxn modelId="{6D9AFC2B-D52C-40F7-BA5A-98C170D25536}" type="presOf" srcId="{37263E0B-6DDD-4471-A07A-952A4FF8F988}" destId="{A99AB216-9BAE-4106-8F49-72A9AEDD4DC1}" srcOrd="0" destOrd="0" presId="urn:microsoft.com/office/officeart/2005/8/layout/cycle1"/>
    <dgm:cxn modelId="{CE745A3F-4FE7-4954-83CD-1F3659469247}" type="presOf" srcId="{D1E172ED-7F24-4EBE-84C7-50F2BEC627B4}" destId="{29855B2A-2AB2-4803-95B4-43180E969D84}" srcOrd="0" destOrd="0" presId="urn:microsoft.com/office/officeart/2005/8/layout/cycle1"/>
    <dgm:cxn modelId="{43CB0D5E-C909-49E8-A176-94FD3EC93395}" srcId="{719F9565-5BCE-4603-9E82-8288BEB4755C}" destId="{37263E0B-6DDD-4471-A07A-952A4FF8F988}" srcOrd="0" destOrd="0" parTransId="{478BF7F4-F0A3-47C5-A4B6-B62FDA82D6AE}" sibTransId="{52500757-F0B0-4C1D-9AD1-6837BBD302C7}"/>
    <dgm:cxn modelId="{69815C44-541D-4EBA-94A9-555E5C728D7E}" type="presOf" srcId="{640D7AAD-13BB-4E06-BCE6-7F06DA2985AF}" destId="{854C79E7-C53C-4F5E-B4B5-B39A41C4CAAB}" srcOrd="0" destOrd="0" presId="urn:microsoft.com/office/officeart/2005/8/layout/cycle1"/>
    <dgm:cxn modelId="{A46CE89C-1B80-4486-843A-7BB15998746C}" type="presOf" srcId="{6ED302ED-7A00-4E32-B61A-B6CE57060D51}" destId="{960DFECC-73EB-41C4-983B-5190AA51E59C}" srcOrd="0" destOrd="0" presId="urn:microsoft.com/office/officeart/2005/8/layout/cycle1"/>
    <dgm:cxn modelId="{BF98369D-46EE-415B-9852-693C79582B14}" type="presOf" srcId="{F6322BED-9D04-449A-B767-85DB28B646B1}" destId="{F0B42826-7706-4C12-9636-AE1737332FFA}" srcOrd="0" destOrd="0" presId="urn:microsoft.com/office/officeart/2005/8/layout/cycle1"/>
    <dgm:cxn modelId="{A0EE36A8-CDBD-4BAF-B89E-978649928B2C}" srcId="{719F9565-5BCE-4603-9E82-8288BEB4755C}" destId="{F6322BED-9D04-449A-B767-85DB28B646B1}" srcOrd="1" destOrd="0" parTransId="{F0F48B4A-172E-4CD2-B4DF-5ABAF65883F7}" sibTransId="{6AC839AE-3944-4916-9C71-CCFF3F175548}"/>
    <dgm:cxn modelId="{4260A6C0-151D-4AEF-8588-359B54A97A21}" type="presOf" srcId="{6AC839AE-3944-4916-9C71-CCFF3F175548}" destId="{257A1CB2-3593-4911-BF60-D587EC350E5B}" srcOrd="0" destOrd="0" presId="urn:microsoft.com/office/officeart/2005/8/layout/cycle1"/>
    <dgm:cxn modelId="{B7A7F2C6-1518-422A-A978-1EFBB5216153}" srcId="{719F9565-5BCE-4603-9E82-8288BEB4755C}" destId="{7D10E703-0557-4873-8449-D54EDDE8B042}" srcOrd="2" destOrd="0" parTransId="{51DB26F8-B0EC-473D-80E8-A48CD5E16964}" sibTransId="{6ED302ED-7A00-4E32-B61A-B6CE57060D51}"/>
    <dgm:cxn modelId="{D6EBF1D3-43BE-42B1-87F1-A657D7176973}" type="presOf" srcId="{8E804330-D9FA-4004-B9B2-1EF6116DBED7}" destId="{3C1B0F4A-73A5-47DF-BFFF-6598CDE5F561}" srcOrd="0" destOrd="0" presId="urn:microsoft.com/office/officeart/2005/8/layout/cycle1"/>
    <dgm:cxn modelId="{EF8A5DD9-DB3E-4F5F-8705-4E098C33A097}" srcId="{719F9565-5BCE-4603-9E82-8288BEB4755C}" destId="{D1E172ED-7F24-4EBE-84C7-50F2BEC627B4}" srcOrd="3" destOrd="0" parTransId="{285DAD5E-632E-497E-9AE4-06C53C1B443B}" sibTransId="{640D7AAD-13BB-4E06-BCE6-7F06DA2985AF}"/>
    <dgm:cxn modelId="{0AF8D8D9-384C-4194-9E18-3F33C864F744}" type="presOf" srcId="{7D10E703-0557-4873-8449-D54EDDE8B042}" destId="{F9AA6F87-D766-4124-BB74-ECF809846D18}" srcOrd="0" destOrd="0" presId="urn:microsoft.com/office/officeart/2005/8/layout/cycle1"/>
    <dgm:cxn modelId="{C704B6F3-D751-4E3E-A98D-DB71163490CD}" type="presOf" srcId="{719F9565-5BCE-4603-9E82-8288BEB4755C}" destId="{8E13CD25-F38B-4DB4-A6C0-D977DB349818}" srcOrd="0" destOrd="0" presId="urn:microsoft.com/office/officeart/2005/8/layout/cycle1"/>
    <dgm:cxn modelId="{6B4D97F9-C120-4EFE-9116-90E5F35345FC}" srcId="{719F9565-5BCE-4603-9E82-8288BEB4755C}" destId="{8E804330-D9FA-4004-B9B2-1EF6116DBED7}" srcOrd="4" destOrd="0" parTransId="{7CE30C4D-6528-4253-BDAC-6E3AA2FAB2CC}" sibTransId="{FEA880DF-B318-40AC-8958-DF0A2AC64D20}"/>
    <dgm:cxn modelId="{871347A1-0D93-4476-A81A-30BF49FD511D}" type="presParOf" srcId="{8E13CD25-F38B-4DB4-A6C0-D977DB349818}" destId="{0F36E966-357D-438D-BC71-895E89A3277B}" srcOrd="0" destOrd="0" presId="urn:microsoft.com/office/officeart/2005/8/layout/cycle1"/>
    <dgm:cxn modelId="{E1A0177D-D8F4-40DC-B859-0C2310FCD695}" type="presParOf" srcId="{8E13CD25-F38B-4DB4-A6C0-D977DB349818}" destId="{A99AB216-9BAE-4106-8F49-72A9AEDD4DC1}" srcOrd="1" destOrd="0" presId="urn:microsoft.com/office/officeart/2005/8/layout/cycle1"/>
    <dgm:cxn modelId="{0ECDB003-9E05-40A9-B318-518743CBA8DC}" type="presParOf" srcId="{8E13CD25-F38B-4DB4-A6C0-D977DB349818}" destId="{FFB95C39-134D-4C31-B912-E3CA7B100930}" srcOrd="2" destOrd="0" presId="urn:microsoft.com/office/officeart/2005/8/layout/cycle1"/>
    <dgm:cxn modelId="{8A4AFD89-63C5-4565-A2B3-4BFDFE0DB2BF}" type="presParOf" srcId="{8E13CD25-F38B-4DB4-A6C0-D977DB349818}" destId="{F4A71B48-DD3C-4A5D-8B22-C0F4D68F4FCC}" srcOrd="3" destOrd="0" presId="urn:microsoft.com/office/officeart/2005/8/layout/cycle1"/>
    <dgm:cxn modelId="{08EB9EF1-06A9-40D0-B314-2E02CAE63C7E}" type="presParOf" srcId="{8E13CD25-F38B-4DB4-A6C0-D977DB349818}" destId="{F0B42826-7706-4C12-9636-AE1737332FFA}" srcOrd="4" destOrd="0" presId="urn:microsoft.com/office/officeart/2005/8/layout/cycle1"/>
    <dgm:cxn modelId="{23631B36-F9FF-46A3-B03B-FC073BAD1061}" type="presParOf" srcId="{8E13CD25-F38B-4DB4-A6C0-D977DB349818}" destId="{257A1CB2-3593-4911-BF60-D587EC350E5B}" srcOrd="5" destOrd="0" presId="urn:microsoft.com/office/officeart/2005/8/layout/cycle1"/>
    <dgm:cxn modelId="{36F3791A-F46A-48BE-819D-F0C9123C882E}" type="presParOf" srcId="{8E13CD25-F38B-4DB4-A6C0-D977DB349818}" destId="{D08021A8-C7F1-404B-B1B4-65BE48DCE9F0}" srcOrd="6" destOrd="0" presId="urn:microsoft.com/office/officeart/2005/8/layout/cycle1"/>
    <dgm:cxn modelId="{0A41471C-F298-4BAC-A9FA-CBE78146D521}" type="presParOf" srcId="{8E13CD25-F38B-4DB4-A6C0-D977DB349818}" destId="{F9AA6F87-D766-4124-BB74-ECF809846D18}" srcOrd="7" destOrd="0" presId="urn:microsoft.com/office/officeart/2005/8/layout/cycle1"/>
    <dgm:cxn modelId="{D7EEC895-D598-4FF6-B348-BA8616D2D1CB}" type="presParOf" srcId="{8E13CD25-F38B-4DB4-A6C0-D977DB349818}" destId="{960DFECC-73EB-41C4-983B-5190AA51E59C}" srcOrd="8" destOrd="0" presId="urn:microsoft.com/office/officeart/2005/8/layout/cycle1"/>
    <dgm:cxn modelId="{F759BD60-AFF3-46EE-8340-3CC7AEE0EF43}" type="presParOf" srcId="{8E13CD25-F38B-4DB4-A6C0-D977DB349818}" destId="{4C1A8B3B-5733-4947-A378-C4C851200C44}" srcOrd="9" destOrd="0" presId="urn:microsoft.com/office/officeart/2005/8/layout/cycle1"/>
    <dgm:cxn modelId="{730078A6-3D48-4297-AF8A-E263310E91BA}" type="presParOf" srcId="{8E13CD25-F38B-4DB4-A6C0-D977DB349818}" destId="{29855B2A-2AB2-4803-95B4-43180E969D84}" srcOrd="10" destOrd="0" presId="urn:microsoft.com/office/officeart/2005/8/layout/cycle1"/>
    <dgm:cxn modelId="{CD0B85E3-D9C8-4391-A8C9-C9443019E6F6}" type="presParOf" srcId="{8E13CD25-F38B-4DB4-A6C0-D977DB349818}" destId="{854C79E7-C53C-4F5E-B4B5-B39A41C4CAAB}" srcOrd="11" destOrd="0" presId="urn:microsoft.com/office/officeart/2005/8/layout/cycle1"/>
    <dgm:cxn modelId="{043FDD98-8FD7-4F1C-BE00-09FF325D6CCF}" type="presParOf" srcId="{8E13CD25-F38B-4DB4-A6C0-D977DB349818}" destId="{88B479A1-9C01-4366-A31D-61A176EC6617}" srcOrd="12" destOrd="0" presId="urn:microsoft.com/office/officeart/2005/8/layout/cycle1"/>
    <dgm:cxn modelId="{01E4B6E7-FE9A-4490-8864-6F888695FBB8}" type="presParOf" srcId="{8E13CD25-F38B-4DB4-A6C0-D977DB349818}" destId="{3C1B0F4A-73A5-47DF-BFFF-6598CDE5F561}" srcOrd="13" destOrd="0" presId="urn:microsoft.com/office/officeart/2005/8/layout/cycle1"/>
    <dgm:cxn modelId="{8B2FDA9B-57D2-4EA3-B1A9-EEFF89583B2C}" type="presParOf" srcId="{8E13CD25-F38B-4DB4-A6C0-D977DB349818}" destId="{F36A8A81-2E92-451F-AB9D-43EA18537759}"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9AB216-9BAE-4106-8F49-72A9AEDD4DC1}">
      <dsp:nvSpPr>
        <dsp:cNvPr id="0" name=""/>
        <dsp:cNvSpPr/>
      </dsp:nvSpPr>
      <dsp:spPr>
        <a:xfrm>
          <a:off x="4498960" y="324727"/>
          <a:ext cx="1219620" cy="816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IE" sz="2100" b="1" kern="1200" dirty="0"/>
            <a:t>Product / Services</a:t>
          </a:r>
          <a:endParaRPr lang="en-US" sz="2100" b="1" kern="1200" dirty="0"/>
        </a:p>
      </dsp:txBody>
      <dsp:txXfrm>
        <a:off x="4498960" y="324727"/>
        <a:ext cx="1219620" cy="816584"/>
      </dsp:txXfrm>
    </dsp:sp>
    <dsp:sp modelId="{FFB95C39-134D-4C31-B912-E3CA7B100930}">
      <dsp:nvSpPr>
        <dsp:cNvPr id="0" name=""/>
        <dsp:cNvSpPr/>
      </dsp:nvSpPr>
      <dsp:spPr>
        <a:xfrm>
          <a:off x="1628876" y="119068"/>
          <a:ext cx="4577154" cy="4577154"/>
        </a:xfrm>
        <a:prstGeom prst="circularArrow">
          <a:avLst>
            <a:gd name="adj1" fmla="val 5196"/>
            <a:gd name="adj2" fmla="val 335605"/>
            <a:gd name="adj3" fmla="val 21093371"/>
            <a:gd name="adj4" fmla="val 19285566"/>
            <a:gd name="adj5" fmla="val 6062"/>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B42826-7706-4C12-9636-AE1737332FFA}">
      <dsp:nvSpPr>
        <dsp:cNvPr id="0" name=""/>
        <dsp:cNvSpPr/>
      </dsp:nvSpPr>
      <dsp:spPr>
        <a:xfrm>
          <a:off x="5236740" y="2306651"/>
          <a:ext cx="1219620" cy="1219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IE" sz="2100" b="1" kern="1200" dirty="0"/>
            <a:t>Generate</a:t>
          </a:r>
        </a:p>
        <a:p>
          <a:pPr marL="0" lvl="0" indent="0" algn="ctr" defTabSz="933450">
            <a:lnSpc>
              <a:spcPct val="90000"/>
            </a:lnSpc>
            <a:spcBef>
              <a:spcPct val="0"/>
            </a:spcBef>
            <a:spcAft>
              <a:spcPct val="35000"/>
            </a:spcAft>
            <a:buNone/>
          </a:pPr>
          <a:r>
            <a:rPr lang="en-IE" sz="2100" b="1" kern="1200" dirty="0"/>
            <a:t>Surplus</a:t>
          </a:r>
          <a:endParaRPr lang="en-US" sz="2100" b="1" kern="1200" dirty="0"/>
        </a:p>
      </dsp:txBody>
      <dsp:txXfrm>
        <a:off x="5236740" y="2306651"/>
        <a:ext cx="1219620" cy="1219620"/>
      </dsp:txXfrm>
    </dsp:sp>
    <dsp:sp modelId="{257A1CB2-3593-4911-BF60-D587EC350E5B}">
      <dsp:nvSpPr>
        <dsp:cNvPr id="0" name=""/>
        <dsp:cNvSpPr/>
      </dsp:nvSpPr>
      <dsp:spPr>
        <a:xfrm>
          <a:off x="1626441" y="291"/>
          <a:ext cx="4577154" cy="4577154"/>
        </a:xfrm>
        <a:prstGeom prst="circularArrow">
          <a:avLst>
            <a:gd name="adj1" fmla="val 5196"/>
            <a:gd name="adj2" fmla="val 335605"/>
            <a:gd name="adj3" fmla="val 4015997"/>
            <a:gd name="adj4" fmla="val 2252240"/>
            <a:gd name="adj5" fmla="val 6062"/>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AA6F87-D766-4124-BB74-ECF809846D18}">
      <dsp:nvSpPr>
        <dsp:cNvPr id="0" name=""/>
        <dsp:cNvSpPr/>
      </dsp:nvSpPr>
      <dsp:spPr>
        <a:xfrm>
          <a:off x="3305208" y="3709990"/>
          <a:ext cx="1219620" cy="1219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IE" sz="2100" b="1" kern="1200" dirty="0"/>
            <a:t>Reinvest</a:t>
          </a:r>
          <a:endParaRPr lang="en-US" sz="2100" b="1" kern="1200" dirty="0"/>
        </a:p>
      </dsp:txBody>
      <dsp:txXfrm>
        <a:off x="3305208" y="3709990"/>
        <a:ext cx="1219620" cy="1219620"/>
      </dsp:txXfrm>
    </dsp:sp>
    <dsp:sp modelId="{960DFECC-73EB-41C4-983B-5190AA51E59C}">
      <dsp:nvSpPr>
        <dsp:cNvPr id="0" name=""/>
        <dsp:cNvSpPr/>
      </dsp:nvSpPr>
      <dsp:spPr>
        <a:xfrm>
          <a:off x="1629932" y="1393"/>
          <a:ext cx="4577154" cy="4577154"/>
        </a:xfrm>
        <a:prstGeom prst="circularArrow">
          <a:avLst>
            <a:gd name="adj1" fmla="val 5196"/>
            <a:gd name="adj2" fmla="val 335605"/>
            <a:gd name="adj3" fmla="val 7982103"/>
            <a:gd name="adj4" fmla="val 6454594"/>
            <a:gd name="adj5" fmla="val 6062"/>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855B2A-2AB2-4803-95B4-43180E969D84}">
      <dsp:nvSpPr>
        <dsp:cNvPr id="0" name=""/>
        <dsp:cNvSpPr/>
      </dsp:nvSpPr>
      <dsp:spPr>
        <a:xfrm>
          <a:off x="1413429" y="2412673"/>
          <a:ext cx="1219620" cy="1219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IE" sz="2100" b="1" kern="1200" dirty="0"/>
            <a:t>Properties </a:t>
          </a:r>
          <a:endParaRPr lang="en-US" sz="2100" b="1" kern="1200" dirty="0"/>
        </a:p>
      </dsp:txBody>
      <dsp:txXfrm>
        <a:off x="1413429" y="2412673"/>
        <a:ext cx="1219620" cy="1219620"/>
      </dsp:txXfrm>
    </dsp:sp>
    <dsp:sp modelId="{854C79E7-C53C-4F5E-B4B5-B39A41C4CAAB}">
      <dsp:nvSpPr>
        <dsp:cNvPr id="0" name=""/>
        <dsp:cNvSpPr/>
      </dsp:nvSpPr>
      <dsp:spPr>
        <a:xfrm>
          <a:off x="1624727" y="297122"/>
          <a:ext cx="4577154" cy="4577154"/>
        </a:xfrm>
        <a:prstGeom prst="circularArrow">
          <a:avLst>
            <a:gd name="adj1" fmla="val 5196"/>
            <a:gd name="adj2" fmla="val 335605"/>
            <a:gd name="adj3" fmla="val 12166033"/>
            <a:gd name="adj4" fmla="val 11093236"/>
            <a:gd name="adj5" fmla="val 6062"/>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1B0F4A-73A5-47DF-BFFF-6598CDE5F561}">
      <dsp:nvSpPr>
        <dsp:cNvPr id="0" name=""/>
        <dsp:cNvSpPr/>
      </dsp:nvSpPr>
      <dsp:spPr>
        <a:xfrm>
          <a:off x="1886177" y="401345"/>
          <a:ext cx="1219620" cy="1219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IE" sz="2100" b="1" kern="1200" dirty="0"/>
        </a:p>
        <a:p>
          <a:pPr marL="0" lvl="0" indent="0" algn="ctr" defTabSz="933450">
            <a:lnSpc>
              <a:spcPct val="90000"/>
            </a:lnSpc>
            <a:spcBef>
              <a:spcPct val="0"/>
            </a:spcBef>
            <a:spcAft>
              <a:spcPct val="35000"/>
            </a:spcAft>
            <a:buNone/>
          </a:pPr>
          <a:r>
            <a:rPr lang="en-IE" sz="2100" b="1" kern="1200" dirty="0"/>
            <a:t>Customer</a:t>
          </a:r>
        </a:p>
        <a:p>
          <a:pPr marL="0" lvl="0" indent="0" algn="ctr" defTabSz="933450">
            <a:lnSpc>
              <a:spcPct val="90000"/>
            </a:lnSpc>
            <a:spcBef>
              <a:spcPct val="0"/>
            </a:spcBef>
            <a:spcAft>
              <a:spcPct val="35000"/>
            </a:spcAft>
            <a:buNone/>
          </a:pPr>
          <a:endParaRPr lang="en-US" sz="2100" b="1" kern="1200" dirty="0"/>
        </a:p>
      </dsp:txBody>
      <dsp:txXfrm>
        <a:off x="1886177" y="401345"/>
        <a:ext cx="1219620" cy="1219620"/>
      </dsp:txXfrm>
    </dsp:sp>
    <dsp:sp modelId="{F36A8A81-2E92-451F-AB9D-43EA18537759}">
      <dsp:nvSpPr>
        <dsp:cNvPr id="0" name=""/>
        <dsp:cNvSpPr/>
      </dsp:nvSpPr>
      <dsp:spPr>
        <a:xfrm>
          <a:off x="1548823" y="175570"/>
          <a:ext cx="4577154" cy="4577154"/>
        </a:xfrm>
        <a:prstGeom prst="circularArrow">
          <a:avLst>
            <a:gd name="adj1" fmla="val 5196"/>
            <a:gd name="adj2" fmla="val 335605"/>
            <a:gd name="adj3" fmla="val 16723987"/>
            <a:gd name="adj4" fmla="val 14639414"/>
            <a:gd name="adj5" fmla="val 6062"/>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6189" cy="498395"/>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49900" y="1"/>
            <a:ext cx="2946189" cy="498395"/>
          </a:xfrm>
          <a:prstGeom prst="rect">
            <a:avLst/>
          </a:prstGeom>
        </p:spPr>
        <p:txBody>
          <a:bodyPr vert="horz" lIns="91440" tIns="45720" rIns="91440" bIns="45720" rtlCol="0"/>
          <a:lstStyle>
            <a:lvl1pPr algn="r">
              <a:defRPr sz="1200"/>
            </a:lvl1pPr>
          </a:lstStyle>
          <a:p>
            <a:fld id="{2C313741-EF15-4C00-A141-2931E4C36E3E}" type="datetimeFigureOut">
              <a:rPr lang="en-IE" smtClean="0"/>
              <a:t>16/10/2023</a:t>
            </a:fld>
            <a:endParaRPr lang="en-IE"/>
          </a:p>
        </p:txBody>
      </p:sp>
      <p:sp>
        <p:nvSpPr>
          <p:cNvPr id="4" name="Slide Image Placeholder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79768" y="4779199"/>
            <a:ext cx="5438140" cy="390938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2" y="9431419"/>
            <a:ext cx="2946189" cy="498395"/>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49900" y="9431419"/>
            <a:ext cx="2946189" cy="498395"/>
          </a:xfrm>
          <a:prstGeom prst="rect">
            <a:avLst/>
          </a:prstGeom>
        </p:spPr>
        <p:txBody>
          <a:bodyPr vert="horz" lIns="91440" tIns="45720" rIns="91440" bIns="45720" rtlCol="0" anchor="b"/>
          <a:lstStyle>
            <a:lvl1pPr algn="r">
              <a:defRPr sz="1200"/>
            </a:lvl1pPr>
          </a:lstStyle>
          <a:p>
            <a:fld id="{F8AEA17D-6B75-4704-99B2-7293A7E42D09}" type="slidenum">
              <a:rPr lang="en-IE" smtClean="0"/>
              <a:t>‹#›</a:t>
            </a:fld>
            <a:endParaRPr lang="en-IE"/>
          </a:p>
        </p:txBody>
      </p:sp>
    </p:spTree>
    <p:extLst>
      <p:ext uri="{BB962C8B-B14F-4D97-AF65-F5344CB8AC3E}">
        <p14:creationId xmlns:p14="http://schemas.microsoft.com/office/powerpoint/2010/main" val="1867675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FE60906-DFBA-4392-B3BF-E6608AEFFCEF}"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14E5E4-5BEE-48BC-B4D4-6E9C25E44C01}"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7020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E60906-DFBA-4392-B3BF-E6608AEFFCEF}"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14E5E4-5BEE-48BC-B4D4-6E9C25E44C01}" type="slidenum">
              <a:rPr lang="en-US" smtClean="0"/>
              <a:t>‹#›</a:t>
            </a:fld>
            <a:endParaRPr lang="en-US"/>
          </a:p>
        </p:txBody>
      </p:sp>
    </p:spTree>
    <p:extLst>
      <p:ext uri="{BB962C8B-B14F-4D97-AF65-F5344CB8AC3E}">
        <p14:creationId xmlns:p14="http://schemas.microsoft.com/office/powerpoint/2010/main" val="178378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E60906-DFBA-4392-B3BF-E6608AEFFCEF}"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14E5E4-5BEE-48BC-B4D4-6E9C25E44C01}" type="slidenum">
              <a:rPr lang="en-US" smtClean="0"/>
              <a:t>‹#›</a:t>
            </a:fld>
            <a:endParaRPr lang="en-US"/>
          </a:p>
        </p:txBody>
      </p:sp>
    </p:spTree>
    <p:extLst>
      <p:ext uri="{BB962C8B-B14F-4D97-AF65-F5344CB8AC3E}">
        <p14:creationId xmlns:p14="http://schemas.microsoft.com/office/powerpoint/2010/main" val="1076950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E60906-DFBA-4392-B3BF-E6608AEFFCEF}"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14E5E4-5BEE-48BC-B4D4-6E9C25E44C01}" type="slidenum">
              <a:rPr lang="en-US" smtClean="0"/>
              <a:t>‹#›</a:t>
            </a:fld>
            <a:endParaRPr lang="en-US"/>
          </a:p>
        </p:txBody>
      </p:sp>
    </p:spTree>
    <p:extLst>
      <p:ext uri="{BB962C8B-B14F-4D97-AF65-F5344CB8AC3E}">
        <p14:creationId xmlns:p14="http://schemas.microsoft.com/office/powerpoint/2010/main" val="30823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FE60906-DFBA-4392-B3BF-E6608AEFFCEF}"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14E5E4-5BEE-48BC-B4D4-6E9C25E44C01}"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5432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E60906-DFBA-4392-B3BF-E6608AEFFCEF}" type="datetimeFigureOut">
              <a:rPr lang="en-US" smtClean="0"/>
              <a:t>10/16/2023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14E5E4-5BEE-48BC-B4D4-6E9C25E44C01}" type="slidenum">
              <a:rPr lang="en-US" smtClean="0"/>
              <a:t>‹#›</a:t>
            </a:fld>
            <a:endParaRPr lang="en-US"/>
          </a:p>
        </p:txBody>
      </p:sp>
    </p:spTree>
    <p:extLst>
      <p:ext uri="{BB962C8B-B14F-4D97-AF65-F5344CB8AC3E}">
        <p14:creationId xmlns:p14="http://schemas.microsoft.com/office/powerpoint/2010/main" val="1805809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FE60906-DFBA-4392-B3BF-E6608AEFFCEF}" type="datetimeFigureOut">
              <a:rPr lang="en-US" smtClean="0"/>
              <a:t>10/16/2023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14E5E4-5BEE-48BC-B4D4-6E9C25E44C01}" type="slidenum">
              <a:rPr lang="en-US" smtClean="0"/>
              <a:t>‹#›</a:t>
            </a:fld>
            <a:endParaRPr lang="en-US"/>
          </a:p>
        </p:txBody>
      </p:sp>
    </p:spTree>
    <p:extLst>
      <p:ext uri="{BB962C8B-B14F-4D97-AF65-F5344CB8AC3E}">
        <p14:creationId xmlns:p14="http://schemas.microsoft.com/office/powerpoint/2010/main" val="1565280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FE60906-DFBA-4392-B3BF-E6608AEFFCEF}" type="datetimeFigureOut">
              <a:rPr lang="en-US" smtClean="0"/>
              <a:t>10/16/2023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14E5E4-5BEE-48BC-B4D4-6E9C25E44C01}" type="slidenum">
              <a:rPr lang="en-US" smtClean="0"/>
              <a:t>‹#›</a:t>
            </a:fld>
            <a:endParaRPr lang="en-US"/>
          </a:p>
        </p:txBody>
      </p:sp>
    </p:spTree>
    <p:extLst>
      <p:ext uri="{BB962C8B-B14F-4D97-AF65-F5344CB8AC3E}">
        <p14:creationId xmlns:p14="http://schemas.microsoft.com/office/powerpoint/2010/main" val="1521931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FE60906-DFBA-4392-B3BF-E6608AEFFCEF}" type="datetimeFigureOut">
              <a:rPr lang="en-US" smtClean="0"/>
              <a:t>10/16/2023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1A14E5E4-5BEE-48BC-B4D4-6E9C25E44C01}" type="slidenum">
              <a:rPr lang="en-US" smtClean="0"/>
              <a:t>‹#›</a:t>
            </a:fld>
            <a:endParaRPr lang="en-US"/>
          </a:p>
        </p:txBody>
      </p:sp>
    </p:spTree>
    <p:extLst>
      <p:ext uri="{BB962C8B-B14F-4D97-AF65-F5344CB8AC3E}">
        <p14:creationId xmlns:p14="http://schemas.microsoft.com/office/powerpoint/2010/main" val="1385381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FE60906-DFBA-4392-B3BF-E6608AEFFCEF}" type="datetimeFigureOut">
              <a:rPr lang="en-US" smtClean="0"/>
              <a:t>10/16/2023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A14E5E4-5BEE-48BC-B4D4-6E9C25E44C01}" type="slidenum">
              <a:rPr lang="en-US" smtClean="0"/>
              <a:t>‹#›</a:t>
            </a:fld>
            <a:endParaRPr lang="en-US"/>
          </a:p>
        </p:txBody>
      </p:sp>
    </p:spTree>
    <p:extLst>
      <p:ext uri="{BB962C8B-B14F-4D97-AF65-F5344CB8AC3E}">
        <p14:creationId xmlns:p14="http://schemas.microsoft.com/office/powerpoint/2010/main" val="556836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FE60906-DFBA-4392-B3BF-E6608AEFFCEF}" type="datetimeFigureOut">
              <a:rPr lang="en-US" smtClean="0"/>
              <a:t>10/16/2023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14E5E4-5BEE-48BC-B4D4-6E9C25E44C01}" type="slidenum">
              <a:rPr lang="en-US" smtClean="0"/>
              <a:t>‹#›</a:t>
            </a:fld>
            <a:endParaRPr lang="en-US"/>
          </a:p>
        </p:txBody>
      </p:sp>
    </p:spTree>
    <p:extLst>
      <p:ext uri="{BB962C8B-B14F-4D97-AF65-F5344CB8AC3E}">
        <p14:creationId xmlns:p14="http://schemas.microsoft.com/office/powerpoint/2010/main" val="2092919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FE60906-DFBA-4392-B3BF-E6608AEFFCEF}" type="datetimeFigureOut">
              <a:rPr lang="en-US" smtClean="0"/>
              <a:t>10/16/2023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A14E5E4-5BEE-48BC-B4D4-6E9C25E44C01}"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6292933"/>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9323fe3a-3c21-457d-b4b2-0c87b0a8d611@eurprd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838" y="1740877"/>
            <a:ext cx="10920794" cy="3569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1266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i="1" dirty="0"/>
              <a:t>Our Contribution To Kilkenny</a:t>
            </a:r>
            <a:endParaRPr lang="en-US" b="1" i="1" dirty="0"/>
          </a:p>
        </p:txBody>
      </p:sp>
      <p:sp>
        <p:nvSpPr>
          <p:cNvPr id="3" name="Content Placeholder 2"/>
          <p:cNvSpPr>
            <a:spLocks noGrp="1"/>
          </p:cNvSpPr>
          <p:nvPr>
            <p:ph idx="1"/>
          </p:nvPr>
        </p:nvSpPr>
        <p:spPr>
          <a:xfrm>
            <a:off x="1097280" y="2135362"/>
            <a:ext cx="10898188" cy="4195481"/>
          </a:xfrm>
        </p:spPr>
        <p:txBody>
          <a:bodyPr>
            <a:normAutofit lnSpcReduction="10000"/>
          </a:bodyPr>
          <a:lstStyle/>
          <a:p>
            <a:pPr>
              <a:buFont typeface="Wingdings" panose="05000000000000000000" pitchFamily="2" charset="2"/>
              <a:buChar char="§"/>
            </a:pPr>
            <a:r>
              <a:rPr lang="en-IE" sz="2400" dirty="0"/>
              <a:t>Since 1989 – Managed and maintained Butler House &amp; Castle Yard</a:t>
            </a:r>
          </a:p>
          <a:p>
            <a:pPr>
              <a:buFont typeface="Wingdings" panose="05000000000000000000" pitchFamily="2" charset="2"/>
              <a:buChar char="§"/>
            </a:pPr>
            <a:r>
              <a:rPr lang="en-IE" sz="2400" dirty="0"/>
              <a:t>Donated over €1 Million to various Kilkenny City &amp; County projects</a:t>
            </a:r>
          </a:p>
          <a:p>
            <a:pPr>
              <a:buFont typeface="Wingdings" panose="05000000000000000000" pitchFamily="2" charset="2"/>
              <a:buChar char="§"/>
            </a:pPr>
            <a:r>
              <a:rPr lang="en-IE" sz="2400" dirty="0"/>
              <a:t>Contributed to St Marys Church renovation - €400,000 and donated a further €250,000 since it opened</a:t>
            </a:r>
          </a:p>
          <a:p>
            <a:pPr>
              <a:buFont typeface="Wingdings" panose="05000000000000000000" pitchFamily="2" charset="2"/>
              <a:buChar char="§"/>
            </a:pPr>
            <a:r>
              <a:rPr lang="en-IE" sz="2400" dirty="0"/>
              <a:t>Operated Medieval Mile Museum since 2017 to National Museum of Ireland standards</a:t>
            </a:r>
          </a:p>
          <a:p>
            <a:pPr>
              <a:buFont typeface="Wingdings" panose="05000000000000000000" pitchFamily="2" charset="2"/>
              <a:buChar char="§"/>
            </a:pPr>
            <a:r>
              <a:rPr lang="en-IE" sz="2400" dirty="0"/>
              <a:t>Upgraded &amp; and refurbished Butler House to high conservation standards</a:t>
            </a:r>
          </a:p>
          <a:p>
            <a:pPr>
              <a:buFont typeface="Wingdings" panose="05000000000000000000" pitchFamily="2" charset="2"/>
              <a:buChar char="§"/>
            </a:pPr>
            <a:r>
              <a:rPr lang="en-IE" sz="2400" dirty="0"/>
              <a:t>Provide three unique spaces for festivals, launches, and civic events</a:t>
            </a:r>
          </a:p>
          <a:p>
            <a:pPr>
              <a:buFont typeface="Wingdings" panose="05000000000000000000" pitchFamily="2" charset="2"/>
              <a:buChar char="§"/>
            </a:pPr>
            <a:r>
              <a:rPr lang="en-IE" sz="2400" dirty="0"/>
              <a:t>Actively participate in the development of tourism in Kilkenny </a:t>
            </a:r>
          </a:p>
          <a:p>
            <a:pPr>
              <a:buFont typeface="Wingdings" panose="05000000000000000000" pitchFamily="2" charset="2"/>
              <a:buChar char="§"/>
            </a:pPr>
            <a:r>
              <a:rPr lang="en-IE" sz="2400" dirty="0"/>
              <a:t>Employ over 40 people in high season  </a:t>
            </a:r>
          </a:p>
          <a:p>
            <a:pPr>
              <a:buFont typeface="Wingdings" panose="05000000000000000000" pitchFamily="2" charset="2"/>
              <a:buChar char="§"/>
            </a:pPr>
            <a:endParaRPr lang="en-IE" sz="2400" dirty="0"/>
          </a:p>
          <a:p>
            <a:pPr marL="0" indent="0">
              <a:buNone/>
            </a:pPr>
            <a:endParaRPr lang="en-IE" sz="2400" dirty="0"/>
          </a:p>
          <a:p>
            <a:endParaRPr lang="en-IE" dirty="0"/>
          </a:p>
          <a:p>
            <a:endParaRPr lang="en-US" dirty="0"/>
          </a:p>
        </p:txBody>
      </p:sp>
      <p:pic>
        <p:nvPicPr>
          <p:cNvPr id="5" name="Picture 4"/>
          <p:cNvPicPr>
            <a:picLocks noChangeAspect="1"/>
          </p:cNvPicPr>
          <p:nvPr/>
        </p:nvPicPr>
        <p:blipFill>
          <a:blip r:embed="rId2"/>
          <a:stretch>
            <a:fillRect/>
          </a:stretch>
        </p:blipFill>
        <p:spPr>
          <a:xfrm>
            <a:off x="11387138" y="5302295"/>
            <a:ext cx="640739" cy="868440"/>
          </a:xfrm>
          <a:prstGeom prst="rect">
            <a:avLst/>
          </a:prstGeom>
        </p:spPr>
      </p:pic>
    </p:spTree>
    <p:extLst>
      <p:ext uri="{BB962C8B-B14F-4D97-AF65-F5344CB8AC3E}">
        <p14:creationId xmlns:p14="http://schemas.microsoft.com/office/powerpoint/2010/main" val="953133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0026" y="-285703"/>
            <a:ext cx="10824376" cy="1450757"/>
          </a:xfrm>
        </p:spPr>
        <p:txBody>
          <a:bodyPr>
            <a:normAutofit/>
          </a:bodyPr>
          <a:lstStyle/>
          <a:p>
            <a:r>
              <a:rPr lang="en-GB" sz="3200" b="1" i="1" dirty="0"/>
              <a:t>O</a:t>
            </a:r>
            <a:r>
              <a:rPr lang="en-IE" sz="3200" b="1" i="1" dirty="0"/>
              <a:t>ur Operating Model </a:t>
            </a:r>
            <a:endParaRPr lang="en-US" sz="3200" b="1" i="1" dirty="0"/>
          </a:p>
        </p:txBody>
      </p:sp>
      <p:sp>
        <p:nvSpPr>
          <p:cNvPr id="3" name="Content Placeholder 2"/>
          <p:cNvSpPr>
            <a:spLocks noGrp="1"/>
          </p:cNvSpPr>
          <p:nvPr>
            <p:ph idx="1"/>
          </p:nvPr>
        </p:nvSpPr>
        <p:spPr>
          <a:xfrm>
            <a:off x="838200" y="1808041"/>
            <a:ext cx="10515600" cy="4351338"/>
          </a:xfrm>
        </p:spPr>
        <p:txBody>
          <a:bodyPr/>
          <a:lstStyle/>
          <a:p>
            <a:pPr marL="0" indent="0">
              <a:buNone/>
            </a:pPr>
            <a:endParaRPr lang="en-IE" dirty="0"/>
          </a:p>
          <a:p>
            <a:endParaRPr lang="en-IE" dirty="0"/>
          </a:p>
          <a:p>
            <a:endParaRPr lang="en-US" dirty="0"/>
          </a:p>
        </p:txBody>
      </p:sp>
      <p:graphicFrame>
        <p:nvGraphicFramePr>
          <p:cNvPr id="6" name="Diagram 5"/>
          <p:cNvGraphicFramePr/>
          <p:nvPr>
            <p:extLst>
              <p:ext uri="{D42A27DB-BD31-4B8C-83A1-F6EECF244321}">
                <p14:modId xmlns:p14="http://schemas.microsoft.com/office/powerpoint/2010/main" val="1356284750"/>
              </p:ext>
            </p:extLst>
          </p:nvPr>
        </p:nvGraphicFramePr>
        <p:xfrm>
          <a:off x="1836565" y="1803466"/>
          <a:ext cx="7830038" cy="4931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p:cNvPicPr>
            <a:picLocks noChangeAspect="1"/>
          </p:cNvPicPr>
          <p:nvPr/>
        </p:nvPicPr>
        <p:blipFill>
          <a:blip r:embed="rId7"/>
          <a:stretch>
            <a:fillRect/>
          </a:stretch>
        </p:blipFill>
        <p:spPr>
          <a:xfrm>
            <a:off x="11155680" y="5302295"/>
            <a:ext cx="640739" cy="868440"/>
          </a:xfrm>
          <a:prstGeom prst="rect">
            <a:avLst/>
          </a:prstGeom>
        </p:spPr>
      </p:pic>
    </p:spTree>
    <p:extLst>
      <p:ext uri="{BB962C8B-B14F-4D97-AF65-F5344CB8AC3E}">
        <p14:creationId xmlns:p14="http://schemas.microsoft.com/office/powerpoint/2010/main" val="1216832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3EFB1-D1AB-4CEE-BF2A-ADD28BEDEBDA}"/>
              </a:ext>
            </a:extLst>
          </p:cNvPr>
          <p:cNvSpPr>
            <a:spLocks noGrp="1"/>
          </p:cNvSpPr>
          <p:nvPr>
            <p:ph type="title"/>
          </p:nvPr>
        </p:nvSpPr>
        <p:spPr/>
        <p:txBody>
          <a:bodyPr/>
          <a:lstStyle/>
          <a:p>
            <a:r>
              <a:rPr lang="en-IE" b="1" i="1" dirty="0"/>
              <a:t>Medieval Mile Museum</a:t>
            </a:r>
          </a:p>
        </p:txBody>
      </p:sp>
      <p:sp>
        <p:nvSpPr>
          <p:cNvPr id="3" name="Content Placeholder 2">
            <a:extLst>
              <a:ext uri="{FF2B5EF4-FFF2-40B4-BE49-F238E27FC236}">
                <a16:creationId xmlns:a16="http://schemas.microsoft.com/office/drawing/2014/main" id="{CC73913B-4AC6-454B-A12B-A6F6CE7F96C7}"/>
              </a:ext>
            </a:extLst>
          </p:cNvPr>
          <p:cNvSpPr>
            <a:spLocks noGrp="1"/>
          </p:cNvSpPr>
          <p:nvPr>
            <p:ph idx="1"/>
          </p:nvPr>
        </p:nvSpPr>
        <p:spPr>
          <a:xfrm>
            <a:off x="1036320" y="1554186"/>
            <a:ext cx="10058400" cy="4023360"/>
          </a:xfrm>
        </p:spPr>
        <p:txBody>
          <a:bodyPr>
            <a:normAutofit lnSpcReduction="10000"/>
          </a:bodyPr>
          <a:lstStyle/>
          <a:p>
            <a:pPr marL="0" indent="0">
              <a:buNone/>
            </a:pPr>
            <a:endParaRPr lang="en-IE" sz="2400" dirty="0"/>
          </a:p>
          <a:p>
            <a:pPr>
              <a:buFont typeface="Wingdings" panose="05000000000000000000" pitchFamily="2" charset="2"/>
              <a:buChar char="§"/>
            </a:pPr>
            <a:r>
              <a:rPr lang="en-IE" sz="2400" dirty="0"/>
              <a:t> Owned by KCC</a:t>
            </a:r>
          </a:p>
          <a:p>
            <a:pPr>
              <a:buFont typeface="Wingdings" panose="05000000000000000000" pitchFamily="2" charset="2"/>
              <a:buChar char="§"/>
            </a:pPr>
            <a:r>
              <a:rPr lang="en-IE" sz="2400" dirty="0"/>
              <a:t> Started as the restoration of St Mary’s Church </a:t>
            </a:r>
          </a:p>
          <a:p>
            <a:pPr>
              <a:buFont typeface="Wingdings" panose="05000000000000000000" pitchFamily="2" charset="2"/>
              <a:buChar char="§"/>
            </a:pPr>
            <a:r>
              <a:rPr lang="en-IE" sz="2400" dirty="0"/>
              <a:t> Capital Costs Funded by Failte Ireland &amp; KCC </a:t>
            </a:r>
          </a:p>
          <a:p>
            <a:pPr>
              <a:buFont typeface="Wingdings" panose="05000000000000000000" pitchFamily="2" charset="2"/>
              <a:buChar char="§"/>
            </a:pPr>
            <a:r>
              <a:rPr lang="en-IE" sz="2400" dirty="0"/>
              <a:t> Opened in 2017 </a:t>
            </a:r>
          </a:p>
          <a:p>
            <a:pPr>
              <a:buFont typeface="Wingdings" panose="05000000000000000000" pitchFamily="2" charset="2"/>
              <a:buChar char="§"/>
            </a:pPr>
            <a:r>
              <a:rPr lang="en-IE" sz="2400" dirty="0"/>
              <a:t> Launched as a commercial visitor attraction </a:t>
            </a:r>
          </a:p>
          <a:p>
            <a:pPr>
              <a:buFont typeface="Wingdings" panose="05000000000000000000" pitchFamily="2" charset="2"/>
              <a:buChar char="§"/>
            </a:pPr>
            <a:r>
              <a:rPr lang="en-IE" sz="2400" dirty="0"/>
              <a:t> Contractual Agreement with the National Museum of Ireland </a:t>
            </a:r>
          </a:p>
          <a:p>
            <a:pPr>
              <a:buFont typeface="Wingdings" panose="05000000000000000000" pitchFamily="2" charset="2"/>
              <a:buChar char="§"/>
            </a:pPr>
            <a:r>
              <a:rPr lang="en-IE" sz="2400" dirty="0"/>
              <a:t> KCC provides subvention to the Civic Trust to operate/manage/promote the museum </a:t>
            </a:r>
          </a:p>
          <a:p>
            <a:pPr>
              <a:buFont typeface="Wingdings" panose="05000000000000000000" pitchFamily="2" charset="2"/>
              <a:buChar char="§"/>
            </a:pPr>
            <a:endParaRPr lang="en-IE" sz="2400" dirty="0"/>
          </a:p>
          <a:p>
            <a:pPr marL="0" indent="0">
              <a:buNone/>
            </a:pPr>
            <a:endParaRPr lang="en-IE" sz="2400" dirty="0"/>
          </a:p>
          <a:p>
            <a:pPr marL="0" indent="0">
              <a:buNone/>
            </a:pPr>
            <a:endParaRPr lang="en-IE" dirty="0"/>
          </a:p>
          <a:p>
            <a:pPr>
              <a:buFont typeface="Wingdings" panose="05000000000000000000" pitchFamily="2" charset="2"/>
              <a:buChar char="§"/>
            </a:pPr>
            <a:endParaRPr lang="en-IE" dirty="0"/>
          </a:p>
        </p:txBody>
      </p:sp>
    </p:spTree>
    <p:extLst>
      <p:ext uri="{BB962C8B-B14F-4D97-AF65-F5344CB8AC3E}">
        <p14:creationId xmlns:p14="http://schemas.microsoft.com/office/powerpoint/2010/main" val="682600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9429" y="-188318"/>
            <a:ext cx="10058400" cy="1450757"/>
          </a:xfrm>
        </p:spPr>
        <p:txBody>
          <a:bodyPr>
            <a:normAutofit/>
          </a:bodyPr>
          <a:lstStyle/>
          <a:p>
            <a:r>
              <a:rPr lang="en-GB" sz="3600" b="1" i="1" dirty="0"/>
              <a:t>Kilkenny Civic Trust -  Our Museum Role </a:t>
            </a:r>
            <a:endParaRPr lang="en-US" sz="3600" b="1" i="1" dirty="0"/>
          </a:p>
        </p:txBody>
      </p:sp>
      <p:sp>
        <p:nvSpPr>
          <p:cNvPr id="3" name="Content Placeholder 2"/>
          <p:cNvSpPr>
            <a:spLocks noGrp="1"/>
          </p:cNvSpPr>
          <p:nvPr>
            <p:ph idx="1"/>
          </p:nvPr>
        </p:nvSpPr>
        <p:spPr>
          <a:xfrm>
            <a:off x="591442" y="1845733"/>
            <a:ext cx="10320582" cy="4325002"/>
          </a:xfrm>
        </p:spPr>
        <p:txBody>
          <a:bodyPr>
            <a:normAutofit/>
          </a:bodyPr>
          <a:lstStyle/>
          <a:p>
            <a:pPr>
              <a:buFont typeface="Wingdings" panose="05000000000000000000" pitchFamily="2" charset="2"/>
              <a:buChar char="§"/>
            </a:pPr>
            <a:r>
              <a:rPr lang="en-IE" sz="2400" dirty="0"/>
              <a:t> To market and operate the Medieval Mile Museum on behalf of Kilkenny County Council</a:t>
            </a:r>
          </a:p>
          <a:p>
            <a:pPr>
              <a:buFont typeface="Wingdings" panose="05000000000000000000" pitchFamily="2" charset="2"/>
              <a:buChar char="§"/>
            </a:pPr>
            <a:r>
              <a:rPr lang="en-IE" sz="2400" dirty="0"/>
              <a:t> To manage the collection of invaluable Kilkenny artifacts – Liber Primus, Sword, Mace &amp; Historical Documents</a:t>
            </a:r>
          </a:p>
          <a:p>
            <a:pPr>
              <a:buFont typeface="Wingdings" panose="05000000000000000000" pitchFamily="2" charset="2"/>
              <a:buChar char="§"/>
            </a:pPr>
            <a:r>
              <a:rPr lang="en-IE" sz="2400" dirty="0"/>
              <a:t> To manage the St Marys Church building</a:t>
            </a:r>
          </a:p>
          <a:p>
            <a:pPr>
              <a:buFont typeface="Wingdings" panose="05000000000000000000" pitchFamily="2" charset="2"/>
              <a:buChar char="§"/>
            </a:pPr>
            <a:r>
              <a:rPr lang="en-IE" sz="2400" dirty="0"/>
              <a:t> To contribute to the development of Kilkenny’s Medieval Mile </a:t>
            </a:r>
          </a:p>
          <a:p>
            <a:pPr>
              <a:buFont typeface="Wingdings" panose="05000000000000000000" pitchFamily="2" charset="2"/>
              <a:buChar char="§"/>
            </a:pPr>
            <a:r>
              <a:rPr lang="en-IE" sz="2400" dirty="0"/>
              <a:t> To delight visitors with 800 years of Kilkenny’s History </a:t>
            </a:r>
          </a:p>
          <a:p>
            <a:pPr>
              <a:buFont typeface="Wingdings" panose="05000000000000000000" pitchFamily="2" charset="2"/>
              <a:buChar char="§"/>
            </a:pPr>
            <a:r>
              <a:rPr lang="en-IE" sz="2400" dirty="0"/>
              <a:t>To assist Kilkenny County Council in the design and development of the new unified attraction</a:t>
            </a:r>
          </a:p>
          <a:p>
            <a:pPr>
              <a:buFont typeface="Wingdings" panose="05000000000000000000" pitchFamily="2" charset="2"/>
              <a:buChar char="§"/>
            </a:pPr>
            <a:endParaRPr lang="en-IE" sz="2400" dirty="0"/>
          </a:p>
          <a:p>
            <a:pPr>
              <a:buFont typeface="Wingdings" panose="05000000000000000000" pitchFamily="2" charset="2"/>
              <a:buChar char="§"/>
            </a:pPr>
            <a:endParaRPr lang="en-IE" sz="2400" dirty="0"/>
          </a:p>
          <a:p>
            <a:pPr>
              <a:buFont typeface="Wingdings" panose="05000000000000000000" pitchFamily="2" charset="2"/>
              <a:buChar char="§"/>
            </a:pPr>
            <a:endParaRPr lang="en-IE" sz="2400" dirty="0"/>
          </a:p>
          <a:p>
            <a:pPr>
              <a:buFont typeface="Wingdings" panose="05000000000000000000" pitchFamily="2" charset="2"/>
              <a:buChar char="§"/>
            </a:pPr>
            <a:endParaRPr lang="en-IE" sz="2400" dirty="0"/>
          </a:p>
          <a:p>
            <a:pPr marL="0" indent="0">
              <a:buNone/>
            </a:pPr>
            <a:endParaRPr lang="en-IE" sz="2400" dirty="0"/>
          </a:p>
          <a:p>
            <a:pPr>
              <a:buFont typeface="Wingdings" panose="05000000000000000000" pitchFamily="2" charset="2"/>
              <a:buChar char="§"/>
            </a:pPr>
            <a:endParaRPr lang="en-IE" sz="2400" dirty="0"/>
          </a:p>
          <a:p>
            <a:pPr marL="0" indent="0">
              <a:buNone/>
            </a:pPr>
            <a:endParaRPr lang="en-IE" sz="2400" dirty="0"/>
          </a:p>
          <a:p>
            <a:pPr>
              <a:buFont typeface="Wingdings" panose="05000000000000000000" pitchFamily="2" charset="2"/>
              <a:buChar char="§"/>
            </a:pPr>
            <a:endParaRPr lang="en-IE" dirty="0"/>
          </a:p>
          <a:p>
            <a:pPr marL="0" indent="0">
              <a:buNone/>
            </a:pPr>
            <a:endParaRPr lang="en-IE" dirty="0"/>
          </a:p>
          <a:p>
            <a:endParaRPr lang="en-US" dirty="0"/>
          </a:p>
        </p:txBody>
      </p:sp>
      <p:pic>
        <p:nvPicPr>
          <p:cNvPr id="5" name="Picture 4"/>
          <p:cNvPicPr>
            <a:picLocks noChangeAspect="1"/>
          </p:cNvPicPr>
          <p:nvPr/>
        </p:nvPicPr>
        <p:blipFill>
          <a:blip r:embed="rId2"/>
          <a:stretch>
            <a:fillRect/>
          </a:stretch>
        </p:blipFill>
        <p:spPr>
          <a:xfrm>
            <a:off x="11155680" y="5302295"/>
            <a:ext cx="640739" cy="868440"/>
          </a:xfrm>
          <a:prstGeom prst="rect">
            <a:avLst/>
          </a:prstGeom>
        </p:spPr>
      </p:pic>
    </p:spTree>
    <p:extLst>
      <p:ext uri="{BB962C8B-B14F-4D97-AF65-F5344CB8AC3E}">
        <p14:creationId xmlns:p14="http://schemas.microsoft.com/office/powerpoint/2010/main" val="2784513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3EFB1-D1AB-4CEE-BF2A-ADD28BEDEBDA}"/>
              </a:ext>
            </a:extLst>
          </p:cNvPr>
          <p:cNvSpPr>
            <a:spLocks noGrp="1"/>
          </p:cNvSpPr>
          <p:nvPr>
            <p:ph type="title"/>
          </p:nvPr>
        </p:nvSpPr>
        <p:spPr/>
        <p:txBody>
          <a:bodyPr>
            <a:normAutofit/>
          </a:bodyPr>
          <a:lstStyle/>
          <a:p>
            <a:r>
              <a:rPr lang="en-IE" sz="3600" b="1" i="1" dirty="0"/>
              <a:t>Medieval Mile Museum</a:t>
            </a:r>
          </a:p>
        </p:txBody>
      </p:sp>
      <p:sp>
        <p:nvSpPr>
          <p:cNvPr id="3" name="Content Placeholder 2">
            <a:extLst>
              <a:ext uri="{FF2B5EF4-FFF2-40B4-BE49-F238E27FC236}">
                <a16:creationId xmlns:a16="http://schemas.microsoft.com/office/drawing/2014/main" id="{CC73913B-4AC6-454B-A12B-A6F6CE7F96C7}"/>
              </a:ext>
            </a:extLst>
          </p:cNvPr>
          <p:cNvSpPr>
            <a:spLocks noGrp="1"/>
          </p:cNvSpPr>
          <p:nvPr>
            <p:ph idx="1"/>
          </p:nvPr>
        </p:nvSpPr>
        <p:spPr>
          <a:xfrm>
            <a:off x="1036320" y="1554186"/>
            <a:ext cx="10058400" cy="4023360"/>
          </a:xfrm>
        </p:spPr>
        <p:txBody>
          <a:bodyPr>
            <a:normAutofit/>
          </a:bodyPr>
          <a:lstStyle/>
          <a:p>
            <a:pPr marL="0" indent="0">
              <a:buNone/>
            </a:pPr>
            <a:endParaRPr lang="en-IE" sz="2400" dirty="0"/>
          </a:p>
          <a:p>
            <a:pPr>
              <a:buFont typeface="Wingdings" panose="05000000000000000000" pitchFamily="2" charset="2"/>
              <a:buChar char="§"/>
            </a:pPr>
            <a:r>
              <a:rPr lang="en-IE" sz="2400" dirty="0"/>
              <a:t> Hosted Ministerial Visits &amp; Civic Events</a:t>
            </a:r>
          </a:p>
          <a:p>
            <a:pPr>
              <a:buFont typeface="Wingdings" panose="05000000000000000000" pitchFamily="2" charset="2"/>
              <a:buChar char="§"/>
            </a:pPr>
            <a:r>
              <a:rPr lang="en-IE" sz="2400" dirty="0"/>
              <a:t> Hosted the World Travel Writers Gala Dinner</a:t>
            </a:r>
          </a:p>
          <a:p>
            <a:pPr>
              <a:buFont typeface="Wingdings" panose="05000000000000000000" pitchFamily="2" charset="2"/>
              <a:buChar char="§"/>
            </a:pPr>
            <a:r>
              <a:rPr lang="en-IE" sz="2400" dirty="0"/>
              <a:t> Hosted the Launch of the Association of Visitor Attractions </a:t>
            </a:r>
          </a:p>
          <a:p>
            <a:pPr>
              <a:buFont typeface="Wingdings" panose="05000000000000000000" pitchFamily="2" charset="2"/>
              <a:buChar char="§"/>
            </a:pPr>
            <a:r>
              <a:rPr lang="en-IE" sz="2400" dirty="0"/>
              <a:t> Provided complimentary open days &amp; ambassador pass for Kilkenny people</a:t>
            </a:r>
          </a:p>
          <a:p>
            <a:pPr>
              <a:buFont typeface="Wingdings" panose="05000000000000000000" pitchFamily="2" charset="2"/>
              <a:buChar char="§"/>
            </a:pPr>
            <a:r>
              <a:rPr lang="en-IE" sz="2400" dirty="0"/>
              <a:t> Created and delivered several educational events for the local community</a:t>
            </a:r>
          </a:p>
          <a:p>
            <a:pPr>
              <a:buFont typeface="Wingdings" panose="05000000000000000000" pitchFamily="2" charset="2"/>
              <a:buChar char="§"/>
            </a:pPr>
            <a:endParaRPr lang="en-IE" sz="2400" dirty="0"/>
          </a:p>
          <a:p>
            <a:pPr>
              <a:buFont typeface="Wingdings" panose="05000000000000000000" pitchFamily="2" charset="2"/>
              <a:buChar char="§"/>
            </a:pPr>
            <a:endParaRPr lang="en-IE" sz="2400" dirty="0"/>
          </a:p>
          <a:p>
            <a:pPr>
              <a:buFont typeface="Wingdings" panose="05000000000000000000" pitchFamily="2" charset="2"/>
              <a:buChar char="§"/>
            </a:pPr>
            <a:endParaRPr lang="en-IE" sz="2400" dirty="0"/>
          </a:p>
          <a:p>
            <a:pPr marL="0" indent="0">
              <a:buNone/>
            </a:pPr>
            <a:endParaRPr lang="en-IE" sz="2400" dirty="0"/>
          </a:p>
          <a:p>
            <a:pPr marL="0" indent="0">
              <a:buNone/>
            </a:pPr>
            <a:endParaRPr lang="en-IE" dirty="0"/>
          </a:p>
          <a:p>
            <a:pPr>
              <a:buFont typeface="Wingdings" panose="05000000000000000000" pitchFamily="2" charset="2"/>
              <a:buChar char="§"/>
            </a:pPr>
            <a:endParaRPr lang="en-IE" dirty="0"/>
          </a:p>
        </p:txBody>
      </p:sp>
    </p:spTree>
    <p:extLst>
      <p:ext uri="{BB962C8B-B14F-4D97-AF65-F5344CB8AC3E}">
        <p14:creationId xmlns:p14="http://schemas.microsoft.com/office/powerpoint/2010/main" val="4212308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969D8-5F67-4CAF-AE70-CF1861ECEFDC}"/>
              </a:ext>
            </a:extLst>
          </p:cNvPr>
          <p:cNvSpPr>
            <a:spLocks noGrp="1"/>
          </p:cNvSpPr>
          <p:nvPr>
            <p:ph type="title"/>
          </p:nvPr>
        </p:nvSpPr>
        <p:spPr>
          <a:xfrm>
            <a:off x="2237683" y="0"/>
            <a:ext cx="10058400" cy="1450757"/>
          </a:xfrm>
        </p:spPr>
        <p:txBody>
          <a:bodyPr>
            <a:normAutofit/>
          </a:bodyPr>
          <a:lstStyle/>
          <a:p>
            <a:r>
              <a:rPr lang="en-IE" sz="3600" b="1" i="1" dirty="0"/>
              <a:t>Festivals / Events Hosted</a:t>
            </a:r>
          </a:p>
        </p:txBody>
      </p:sp>
      <p:sp>
        <p:nvSpPr>
          <p:cNvPr id="3" name="Content Placeholder 2">
            <a:extLst>
              <a:ext uri="{FF2B5EF4-FFF2-40B4-BE49-F238E27FC236}">
                <a16:creationId xmlns:a16="http://schemas.microsoft.com/office/drawing/2014/main" id="{312A0526-A75A-4331-B193-048E7BC32CA6}"/>
              </a:ext>
            </a:extLst>
          </p:cNvPr>
          <p:cNvSpPr>
            <a:spLocks noGrp="1"/>
          </p:cNvSpPr>
          <p:nvPr>
            <p:ph idx="1"/>
          </p:nvPr>
        </p:nvSpPr>
        <p:spPr>
          <a:xfrm>
            <a:off x="985881" y="1771467"/>
            <a:ext cx="10058400" cy="4483676"/>
          </a:xfrm>
        </p:spPr>
        <p:txBody>
          <a:bodyPr>
            <a:normAutofit fontScale="92500" lnSpcReduction="10000"/>
          </a:bodyPr>
          <a:lstStyle/>
          <a:p>
            <a:pPr>
              <a:buFont typeface="Wingdings" panose="05000000000000000000" pitchFamily="2" charset="2"/>
              <a:buChar char="§"/>
            </a:pPr>
            <a:r>
              <a:rPr lang="en-IE" sz="2400" dirty="0"/>
              <a:t>Yulefest</a:t>
            </a:r>
          </a:p>
          <a:p>
            <a:pPr>
              <a:buFont typeface="Wingdings" panose="05000000000000000000" pitchFamily="2" charset="2"/>
              <a:buChar char="§"/>
            </a:pPr>
            <a:r>
              <a:rPr lang="en-IE" sz="2400" dirty="0"/>
              <a:t>Kilkenny Arts Festival</a:t>
            </a:r>
          </a:p>
          <a:p>
            <a:pPr>
              <a:buFont typeface="Wingdings" panose="05000000000000000000" pitchFamily="2" charset="2"/>
              <a:buChar char="§"/>
            </a:pPr>
            <a:r>
              <a:rPr lang="en-IE" sz="2400" dirty="0"/>
              <a:t>Tradfest </a:t>
            </a:r>
          </a:p>
          <a:p>
            <a:pPr>
              <a:buFont typeface="Wingdings" panose="05000000000000000000" pitchFamily="2" charset="2"/>
              <a:buChar char="§"/>
            </a:pPr>
            <a:r>
              <a:rPr lang="en-IE" sz="2400" dirty="0"/>
              <a:t>Savour</a:t>
            </a:r>
          </a:p>
          <a:p>
            <a:pPr>
              <a:buFont typeface="Wingdings" panose="05000000000000000000" pitchFamily="2" charset="2"/>
              <a:buChar char="§"/>
            </a:pPr>
            <a:r>
              <a:rPr lang="en-IE" sz="2400" dirty="0"/>
              <a:t>Kilkenny Animated</a:t>
            </a:r>
          </a:p>
          <a:p>
            <a:pPr>
              <a:buFont typeface="Wingdings" panose="05000000000000000000" pitchFamily="2" charset="2"/>
              <a:buChar char="§"/>
            </a:pPr>
            <a:r>
              <a:rPr lang="en-IE" sz="2400" dirty="0"/>
              <a:t>St Patrick’s Day Festivities</a:t>
            </a:r>
          </a:p>
          <a:p>
            <a:pPr>
              <a:buFont typeface="Wingdings" panose="05000000000000000000" pitchFamily="2" charset="2"/>
              <a:buChar char="§"/>
            </a:pPr>
            <a:r>
              <a:rPr lang="en-IE" sz="2400" dirty="0"/>
              <a:t>Kilkenny Day</a:t>
            </a:r>
          </a:p>
          <a:p>
            <a:pPr>
              <a:buFont typeface="Wingdings" panose="05000000000000000000" pitchFamily="2" charset="2"/>
              <a:buChar char="§"/>
            </a:pPr>
            <a:r>
              <a:rPr lang="en-IE" sz="2400" dirty="0"/>
              <a:t>Culture Night</a:t>
            </a:r>
          </a:p>
          <a:p>
            <a:pPr>
              <a:buFont typeface="Wingdings" panose="05000000000000000000" pitchFamily="2" charset="2"/>
              <a:buChar char="§"/>
            </a:pPr>
            <a:r>
              <a:rPr lang="en-IE" sz="2400" dirty="0"/>
              <a:t>Science Week</a:t>
            </a:r>
          </a:p>
          <a:p>
            <a:pPr>
              <a:buFont typeface="Wingdings" panose="05000000000000000000" pitchFamily="2" charset="2"/>
              <a:buChar char="§"/>
            </a:pPr>
            <a:r>
              <a:rPr lang="en-IE" sz="2400" dirty="0"/>
              <a:t>Heritage Week </a:t>
            </a:r>
          </a:p>
          <a:p>
            <a:pPr>
              <a:buFont typeface="Wingdings" panose="05000000000000000000" pitchFamily="2" charset="2"/>
              <a:buChar char="§"/>
            </a:pPr>
            <a:endParaRPr lang="en-IE" sz="2400" dirty="0"/>
          </a:p>
          <a:p>
            <a:endParaRPr lang="en-IE" sz="2400" dirty="0"/>
          </a:p>
        </p:txBody>
      </p:sp>
    </p:spTree>
    <p:extLst>
      <p:ext uri="{BB962C8B-B14F-4D97-AF65-F5344CB8AC3E}">
        <p14:creationId xmlns:p14="http://schemas.microsoft.com/office/powerpoint/2010/main" val="1853483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532F4-2A22-9FBC-A5EB-D9ED884C7675}"/>
              </a:ext>
            </a:extLst>
          </p:cNvPr>
          <p:cNvSpPr>
            <a:spLocks noGrp="1"/>
          </p:cNvSpPr>
          <p:nvPr>
            <p:ph type="title"/>
          </p:nvPr>
        </p:nvSpPr>
        <p:spPr>
          <a:xfrm>
            <a:off x="1129772" y="-80085"/>
            <a:ext cx="10058400" cy="1450757"/>
          </a:xfrm>
        </p:spPr>
        <p:txBody>
          <a:bodyPr>
            <a:normAutofit/>
          </a:bodyPr>
          <a:lstStyle/>
          <a:p>
            <a:r>
              <a:rPr lang="en-GB" sz="4000" b="1" i="1" dirty="0"/>
              <a:t>                  </a:t>
            </a:r>
            <a:r>
              <a:rPr lang="en-GB" sz="3600" b="1" i="1" dirty="0"/>
              <a:t>Local Groups Hosted</a:t>
            </a:r>
            <a:endParaRPr lang="en-IE" sz="3600" b="1" i="1" dirty="0"/>
          </a:p>
        </p:txBody>
      </p:sp>
      <p:sp>
        <p:nvSpPr>
          <p:cNvPr id="3" name="Content Placeholder 2">
            <a:extLst>
              <a:ext uri="{FF2B5EF4-FFF2-40B4-BE49-F238E27FC236}">
                <a16:creationId xmlns:a16="http://schemas.microsoft.com/office/drawing/2014/main" id="{4BA67E32-31F2-C652-FCED-8B1EC8EDCD5C}"/>
              </a:ext>
            </a:extLst>
          </p:cNvPr>
          <p:cNvSpPr>
            <a:spLocks noGrp="1"/>
          </p:cNvSpPr>
          <p:nvPr>
            <p:ph idx="1"/>
          </p:nvPr>
        </p:nvSpPr>
        <p:spPr>
          <a:xfrm>
            <a:off x="1097280" y="1845734"/>
            <a:ext cx="10058400" cy="4506514"/>
          </a:xfrm>
        </p:spPr>
        <p:txBody>
          <a:bodyPr>
            <a:normAutofit fontScale="92500" lnSpcReduction="10000"/>
          </a:bodyPr>
          <a:lstStyle/>
          <a:p>
            <a:pPr>
              <a:buFont typeface="Wingdings" panose="05000000000000000000" pitchFamily="2" charset="2"/>
              <a:buChar char="§"/>
            </a:pPr>
            <a:r>
              <a:rPr lang="en-GB" sz="1900" dirty="0"/>
              <a:t>Kilkenny Ambassadors </a:t>
            </a:r>
          </a:p>
          <a:p>
            <a:pPr>
              <a:buFont typeface="Wingdings" panose="05000000000000000000" pitchFamily="2" charset="2"/>
              <a:buChar char="§"/>
            </a:pPr>
            <a:r>
              <a:rPr lang="en-GB" sz="1900" dirty="0"/>
              <a:t>Music Generation</a:t>
            </a:r>
          </a:p>
          <a:p>
            <a:pPr>
              <a:buFont typeface="Wingdings" panose="05000000000000000000" pitchFamily="2" charset="2"/>
              <a:buChar char="§"/>
            </a:pPr>
            <a:r>
              <a:rPr lang="en-GB" sz="1900" dirty="0"/>
              <a:t>Kilkenny GAA</a:t>
            </a:r>
          </a:p>
          <a:p>
            <a:pPr>
              <a:buFont typeface="Wingdings" panose="05000000000000000000" pitchFamily="2" charset="2"/>
              <a:buChar char="§"/>
            </a:pPr>
            <a:r>
              <a:rPr lang="en-GB" sz="1900" dirty="0"/>
              <a:t>KCETB</a:t>
            </a:r>
          </a:p>
          <a:p>
            <a:pPr>
              <a:buFont typeface="Wingdings" panose="05000000000000000000" pitchFamily="2" charset="2"/>
              <a:buChar char="§"/>
            </a:pPr>
            <a:r>
              <a:rPr lang="en-GB" sz="1900" dirty="0"/>
              <a:t>Lions Club</a:t>
            </a:r>
          </a:p>
          <a:p>
            <a:pPr>
              <a:buFont typeface="Wingdings" panose="05000000000000000000" pitchFamily="2" charset="2"/>
              <a:buChar char="§"/>
            </a:pPr>
            <a:r>
              <a:rPr lang="en-GB" sz="1900" dirty="0"/>
              <a:t>Samaritans</a:t>
            </a:r>
          </a:p>
          <a:p>
            <a:pPr>
              <a:buFont typeface="Wingdings" panose="05000000000000000000" pitchFamily="2" charset="2"/>
              <a:buChar char="§"/>
            </a:pPr>
            <a:r>
              <a:rPr lang="en-GB" sz="1900" dirty="0"/>
              <a:t>Amber Women’s Refuge</a:t>
            </a:r>
          </a:p>
          <a:p>
            <a:pPr>
              <a:buFont typeface="Wingdings" panose="05000000000000000000" pitchFamily="2" charset="2"/>
              <a:buChar char="§"/>
            </a:pPr>
            <a:r>
              <a:rPr lang="en-GB" sz="1900" dirty="0"/>
              <a:t>Cois Nore</a:t>
            </a:r>
          </a:p>
          <a:p>
            <a:pPr>
              <a:buFont typeface="Wingdings" panose="05000000000000000000" pitchFamily="2" charset="2"/>
              <a:buChar char="§"/>
            </a:pPr>
            <a:r>
              <a:rPr lang="en-GB" sz="1900" dirty="0"/>
              <a:t>Lingaun Valley</a:t>
            </a:r>
          </a:p>
          <a:p>
            <a:pPr>
              <a:buFont typeface="Wingdings" panose="05000000000000000000" pitchFamily="2" charset="2"/>
              <a:buChar char="§"/>
            </a:pPr>
            <a:r>
              <a:rPr lang="en-GB" sz="1900" dirty="0"/>
              <a:t>Mount Carmel</a:t>
            </a:r>
          </a:p>
          <a:p>
            <a:pPr>
              <a:buFont typeface="Wingdings" panose="05000000000000000000" pitchFamily="2" charset="2"/>
              <a:buChar char="§"/>
            </a:pPr>
            <a:r>
              <a:rPr lang="en-GB" sz="1900" dirty="0"/>
              <a:t>Many Local Schools</a:t>
            </a:r>
          </a:p>
          <a:p>
            <a:pPr>
              <a:buFont typeface="Wingdings" panose="05000000000000000000" pitchFamily="2" charset="2"/>
              <a:buChar char="§"/>
            </a:pPr>
            <a:endParaRPr lang="en-GB" sz="1800" dirty="0"/>
          </a:p>
          <a:p>
            <a:endParaRPr lang="en-GB" dirty="0"/>
          </a:p>
          <a:p>
            <a:endParaRPr lang="en-IE" dirty="0"/>
          </a:p>
        </p:txBody>
      </p:sp>
    </p:spTree>
    <p:extLst>
      <p:ext uri="{BB962C8B-B14F-4D97-AF65-F5344CB8AC3E}">
        <p14:creationId xmlns:p14="http://schemas.microsoft.com/office/powerpoint/2010/main" val="3568629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F2FB4-A4DE-4B78-9AA5-5195CD295C1C}"/>
              </a:ext>
            </a:extLst>
          </p:cNvPr>
          <p:cNvSpPr>
            <a:spLocks noGrp="1"/>
          </p:cNvSpPr>
          <p:nvPr>
            <p:ph type="title"/>
          </p:nvPr>
        </p:nvSpPr>
        <p:spPr/>
        <p:txBody>
          <a:bodyPr>
            <a:normAutofit/>
          </a:bodyPr>
          <a:lstStyle/>
          <a:p>
            <a:r>
              <a:rPr lang="en-IE" sz="3600" b="1" i="1" dirty="0"/>
              <a:t>Experience Development Since Opening </a:t>
            </a:r>
          </a:p>
        </p:txBody>
      </p:sp>
      <p:sp>
        <p:nvSpPr>
          <p:cNvPr id="3" name="Content Placeholder 2">
            <a:extLst>
              <a:ext uri="{FF2B5EF4-FFF2-40B4-BE49-F238E27FC236}">
                <a16:creationId xmlns:a16="http://schemas.microsoft.com/office/drawing/2014/main" id="{4E3D5BC0-E454-4368-92AA-5A5E501E1682}"/>
              </a:ext>
            </a:extLst>
          </p:cNvPr>
          <p:cNvSpPr>
            <a:spLocks noGrp="1"/>
          </p:cNvSpPr>
          <p:nvPr>
            <p:ph idx="1"/>
          </p:nvPr>
        </p:nvSpPr>
        <p:spPr>
          <a:xfrm>
            <a:off x="1097280" y="2065473"/>
            <a:ext cx="10058400" cy="4329779"/>
          </a:xfrm>
        </p:spPr>
        <p:txBody>
          <a:bodyPr>
            <a:normAutofit/>
          </a:bodyPr>
          <a:lstStyle/>
          <a:p>
            <a:pPr>
              <a:buFont typeface="Wingdings" panose="05000000000000000000" pitchFamily="2" charset="2"/>
              <a:buChar char="§"/>
            </a:pPr>
            <a:r>
              <a:rPr lang="en-IE" dirty="0"/>
              <a:t> </a:t>
            </a:r>
            <a:r>
              <a:rPr lang="en-IE" sz="2400" dirty="0"/>
              <a:t>Various Tours ( Medieval Mile Trail, Graveyard Tour)</a:t>
            </a:r>
          </a:p>
          <a:p>
            <a:pPr>
              <a:buFont typeface="Wingdings" panose="05000000000000000000" pitchFamily="2" charset="2"/>
              <a:buChar char="§"/>
            </a:pPr>
            <a:r>
              <a:rPr lang="en-IE" sz="2400" dirty="0"/>
              <a:t> Audio Guides</a:t>
            </a:r>
          </a:p>
          <a:p>
            <a:pPr>
              <a:buFont typeface="Wingdings" panose="05000000000000000000" pitchFamily="2" charset="2"/>
              <a:buChar char="§"/>
            </a:pPr>
            <a:r>
              <a:rPr lang="en-IE" sz="2400" dirty="0"/>
              <a:t> Human Remains Exhibition</a:t>
            </a:r>
          </a:p>
          <a:p>
            <a:pPr>
              <a:buFont typeface="Wingdings" panose="05000000000000000000" pitchFamily="2" charset="2"/>
              <a:buChar char="§"/>
            </a:pPr>
            <a:r>
              <a:rPr lang="en-IE" sz="2400" dirty="0"/>
              <a:t> Lego Hunt</a:t>
            </a:r>
          </a:p>
          <a:p>
            <a:pPr>
              <a:buFont typeface="Wingdings" panose="05000000000000000000" pitchFamily="2" charset="2"/>
              <a:buChar char="§"/>
            </a:pPr>
            <a:r>
              <a:rPr lang="en-IE" sz="2400" dirty="0"/>
              <a:t> Bryan Vault in the Graveyard</a:t>
            </a:r>
          </a:p>
          <a:p>
            <a:pPr>
              <a:buFont typeface="Wingdings" panose="05000000000000000000" pitchFamily="2" charset="2"/>
              <a:buChar char="§"/>
            </a:pPr>
            <a:r>
              <a:rPr lang="en-IE" sz="2400" dirty="0"/>
              <a:t> Currently working with the designers of the new unified attraction</a:t>
            </a:r>
          </a:p>
          <a:p>
            <a:pPr marL="0" indent="0">
              <a:buNone/>
            </a:pPr>
            <a:endParaRPr lang="en-IE" sz="2400" dirty="0"/>
          </a:p>
          <a:p>
            <a:pPr>
              <a:buFont typeface="Wingdings" panose="05000000000000000000" pitchFamily="2" charset="2"/>
              <a:buChar char="§"/>
            </a:pPr>
            <a:endParaRPr lang="en-IE" dirty="0"/>
          </a:p>
          <a:p>
            <a:endParaRPr lang="en-IE" dirty="0"/>
          </a:p>
        </p:txBody>
      </p:sp>
    </p:spTree>
    <p:extLst>
      <p:ext uri="{BB962C8B-B14F-4D97-AF65-F5344CB8AC3E}">
        <p14:creationId xmlns:p14="http://schemas.microsoft.com/office/powerpoint/2010/main" val="4185426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A3611-A716-0FA8-E518-BE5A5BC43A72}"/>
              </a:ext>
            </a:extLst>
          </p:cNvPr>
          <p:cNvSpPr>
            <a:spLocks noGrp="1"/>
          </p:cNvSpPr>
          <p:nvPr>
            <p:ph type="title"/>
          </p:nvPr>
        </p:nvSpPr>
        <p:spPr/>
        <p:txBody>
          <a:bodyPr>
            <a:normAutofit/>
          </a:bodyPr>
          <a:lstStyle/>
          <a:p>
            <a:r>
              <a:rPr lang="en-GB" sz="3200" b="1" i="1" dirty="0"/>
              <a:t>Visitor Numbers for Medieval Mile Museum</a:t>
            </a:r>
            <a:endParaRPr lang="en-IE" sz="3200" b="1" i="1" dirty="0"/>
          </a:p>
        </p:txBody>
      </p:sp>
      <p:sp>
        <p:nvSpPr>
          <p:cNvPr id="3" name="Content Placeholder 2">
            <a:extLst>
              <a:ext uri="{FF2B5EF4-FFF2-40B4-BE49-F238E27FC236}">
                <a16:creationId xmlns:a16="http://schemas.microsoft.com/office/drawing/2014/main" id="{A634D2BE-0045-2995-D3B5-163AF13886BE}"/>
              </a:ext>
            </a:extLst>
          </p:cNvPr>
          <p:cNvSpPr>
            <a:spLocks noGrp="1"/>
          </p:cNvSpPr>
          <p:nvPr>
            <p:ph idx="1"/>
          </p:nvPr>
        </p:nvSpPr>
        <p:spPr>
          <a:xfrm>
            <a:off x="1426210" y="2107400"/>
            <a:ext cx="10058400" cy="4023360"/>
          </a:xfrm>
        </p:spPr>
        <p:txBody>
          <a:bodyPr/>
          <a:lstStyle/>
          <a:p>
            <a:r>
              <a:rPr lang="en-GB" dirty="0"/>
              <a:t>2017 -  22840</a:t>
            </a:r>
          </a:p>
          <a:p>
            <a:r>
              <a:rPr lang="en-GB" dirty="0"/>
              <a:t>2018 – 23260</a:t>
            </a:r>
          </a:p>
          <a:p>
            <a:r>
              <a:rPr lang="en-GB" dirty="0"/>
              <a:t>2019 – 22310</a:t>
            </a:r>
          </a:p>
          <a:p>
            <a:r>
              <a:rPr lang="en-GB" dirty="0"/>
              <a:t>2020 &amp; 2021 – Covid Years</a:t>
            </a:r>
          </a:p>
          <a:p>
            <a:r>
              <a:rPr lang="en-GB" dirty="0"/>
              <a:t>2022 – 15600 Post Covid</a:t>
            </a:r>
          </a:p>
          <a:p>
            <a:r>
              <a:rPr lang="en-GB" dirty="0"/>
              <a:t>2023 – 18500 Estimate</a:t>
            </a:r>
          </a:p>
          <a:p>
            <a:r>
              <a:rPr lang="en-GB" dirty="0"/>
              <a:t>2024 – 20000 Forecast</a:t>
            </a:r>
            <a:endParaRPr lang="en-IE" dirty="0"/>
          </a:p>
        </p:txBody>
      </p:sp>
    </p:spTree>
    <p:extLst>
      <p:ext uri="{BB962C8B-B14F-4D97-AF65-F5344CB8AC3E}">
        <p14:creationId xmlns:p14="http://schemas.microsoft.com/office/powerpoint/2010/main" val="4137835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147899"/>
            <a:ext cx="10058400" cy="1450757"/>
          </a:xfrm>
        </p:spPr>
        <p:txBody>
          <a:bodyPr>
            <a:normAutofit/>
          </a:bodyPr>
          <a:lstStyle/>
          <a:p>
            <a:r>
              <a:rPr lang="en-IE" sz="3600" dirty="0"/>
              <a:t>5 Star Customer Feedback - Trip Advisor</a:t>
            </a:r>
            <a:endParaRPr lang="en-US" sz="3600" dirty="0"/>
          </a:p>
        </p:txBody>
      </p:sp>
      <p:sp>
        <p:nvSpPr>
          <p:cNvPr id="3" name="Content Placeholder 2"/>
          <p:cNvSpPr>
            <a:spLocks noGrp="1"/>
          </p:cNvSpPr>
          <p:nvPr>
            <p:ph idx="1"/>
          </p:nvPr>
        </p:nvSpPr>
        <p:spPr/>
        <p:txBody>
          <a:bodyPr>
            <a:normAutofit/>
          </a:bodyPr>
          <a:lstStyle/>
          <a:p>
            <a:pPr marL="0" indent="0">
              <a:buNone/>
            </a:pPr>
            <a:endParaRPr lang="en-IE" sz="2400" dirty="0"/>
          </a:p>
          <a:p>
            <a:pPr marL="0" indent="0">
              <a:buNone/>
            </a:pPr>
            <a:endParaRPr lang="en-IE" sz="2400" dirty="0"/>
          </a:p>
          <a:p>
            <a:pPr marL="0" indent="0">
              <a:buNone/>
            </a:pPr>
            <a:endParaRPr lang="en-IE" dirty="0"/>
          </a:p>
          <a:p>
            <a:endParaRPr lang="en-US" dirty="0"/>
          </a:p>
        </p:txBody>
      </p:sp>
      <p:pic>
        <p:nvPicPr>
          <p:cNvPr id="5" name="Picture 4"/>
          <p:cNvPicPr>
            <a:picLocks noChangeAspect="1"/>
          </p:cNvPicPr>
          <p:nvPr/>
        </p:nvPicPr>
        <p:blipFill>
          <a:blip r:embed="rId2"/>
          <a:stretch>
            <a:fillRect/>
          </a:stretch>
        </p:blipFill>
        <p:spPr>
          <a:xfrm>
            <a:off x="11155680" y="5302295"/>
            <a:ext cx="640739" cy="868440"/>
          </a:xfrm>
          <a:prstGeom prst="rect">
            <a:avLst/>
          </a:prstGeom>
        </p:spPr>
      </p:pic>
      <p:pic>
        <p:nvPicPr>
          <p:cNvPr id="4" name="Picture 3"/>
          <p:cNvPicPr>
            <a:picLocks noChangeAspect="1"/>
          </p:cNvPicPr>
          <p:nvPr/>
        </p:nvPicPr>
        <p:blipFill>
          <a:blip r:embed="rId3"/>
          <a:stretch>
            <a:fillRect/>
          </a:stretch>
        </p:blipFill>
        <p:spPr>
          <a:xfrm>
            <a:off x="1097280" y="2009503"/>
            <a:ext cx="4476750" cy="609600"/>
          </a:xfrm>
          <a:prstGeom prst="rect">
            <a:avLst/>
          </a:prstGeom>
        </p:spPr>
      </p:pic>
      <p:sp>
        <p:nvSpPr>
          <p:cNvPr id="6" name="TextBox 5"/>
          <p:cNvSpPr txBox="1"/>
          <p:nvPr/>
        </p:nvSpPr>
        <p:spPr>
          <a:xfrm>
            <a:off x="1097280" y="2769326"/>
            <a:ext cx="4362994" cy="2862322"/>
          </a:xfrm>
          <a:prstGeom prst="rect">
            <a:avLst/>
          </a:prstGeom>
          <a:noFill/>
        </p:spPr>
        <p:txBody>
          <a:bodyPr wrap="square" rtlCol="0">
            <a:spAutoFit/>
          </a:bodyPr>
          <a:lstStyle/>
          <a:p>
            <a:r>
              <a:rPr lang="en-GB" dirty="0">
                <a:highlight>
                  <a:srgbClr val="FFFF00"/>
                </a:highlight>
              </a:rPr>
              <a:t>What a tour</a:t>
            </a:r>
            <a:r>
              <a:rPr lang="en-GB" dirty="0"/>
              <a:t>! It was an hour long but didn't feel like it. Our tour guide was entertaining, and funny and really made the tour interesting. He made it easy to follow and didn't stop for one minute with all the information he had. You can tell he has such a passion for Kilkenny history that it was hard not to have it after the tour! </a:t>
            </a:r>
            <a:r>
              <a:rPr lang="en-GB" dirty="0">
                <a:highlight>
                  <a:srgbClr val="FFFF00"/>
                </a:highlight>
              </a:rPr>
              <a:t>It was a fantastic tour from start to finish. One of the highlights of my weekend !!</a:t>
            </a:r>
            <a:endParaRPr lang="en-IE" dirty="0">
              <a:highlight>
                <a:srgbClr val="FFFF00"/>
              </a:highlight>
            </a:endParaRPr>
          </a:p>
        </p:txBody>
      </p:sp>
      <p:pic>
        <p:nvPicPr>
          <p:cNvPr id="7" name="Picture 6"/>
          <p:cNvPicPr>
            <a:picLocks noChangeAspect="1"/>
          </p:cNvPicPr>
          <p:nvPr/>
        </p:nvPicPr>
        <p:blipFill>
          <a:blip r:embed="rId4"/>
          <a:stretch>
            <a:fillRect/>
          </a:stretch>
        </p:blipFill>
        <p:spPr>
          <a:xfrm>
            <a:off x="6766832" y="2009503"/>
            <a:ext cx="4057650" cy="628650"/>
          </a:xfrm>
          <a:prstGeom prst="rect">
            <a:avLst/>
          </a:prstGeom>
        </p:spPr>
      </p:pic>
      <p:sp>
        <p:nvSpPr>
          <p:cNvPr id="8" name="TextBox 7"/>
          <p:cNvSpPr txBox="1"/>
          <p:nvPr/>
        </p:nvSpPr>
        <p:spPr>
          <a:xfrm>
            <a:off x="6766832" y="2769326"/>
            <a:ext cx="4284345" cy="3139321"/>
          </a:xfrm>
          <a:prstGeom prst="rect">
            <a:avLst/>
          </a:prstGeom>
          <a:noFill/>
        </p:spPr>
        <p:txBody>
          <a:bodyPr wrap="square" rtlCol="0">
            <a:spAutoFit/>
          </a:bodyPr>
          <a:lstStyle/>
          <a:p>
            <a:r>
              <a:rPr lang="en-GB" dirty="0"/>
              <a:t>Spent 12 days in Ireland, and this 1 hour tour of this </a:t>
            </a:r>
            <a:r>
              <a:rPr lang="en-GB" dirty="0">
                <a:highlight>
                  <a:srgbClr val="FFFF00"/>
                </a:highlight>
              </a:rPr>
              <a:t>amazing museum</a:t>
            </a:r>
            <a:r>
              <a:rPr lang="en-GB" dirty="0"/>
              <a:t>, with our fantastic guide was truly a highlight of our trip! Pat has extensive knowledge of Kilkenny, and it’s fascinating history. Pat’s ability to share &amp; and tell the story will have you hanging on his every word as he shares interesting historical facts. </a:t>
            </a:r>
            <a:r>
              <a:rPr lang="en-GB" dirty="0">
                <a:highlight>
                  <a:srgbClr val="FFFF00"/>
                </a:highlight>
              </a:rPr>
              <a:t>Definitely make this your 1st tour/stop in Kilkenny</a:t>
            </a:r>
            <a:r>
              <a:rPr lang="en-GB" dirty="0"/>
              <a:t>, you will leave with much appreciation, knowledge of the rich history of this vibrate town!</a:t>
            </a:r>
            <a:endParaRPr lang="en-IE" dirty="0"/>
          </a:p>
        </p:txBody>
      </p:sp>
    </p:spTree>
    <p:extLst>
      <p:ext uri="{BB962C8B-B14F-4D97-AF65-F5344CB8AC3E}">
        <p14:creationId xmlns:p14="http://schemas.microsoft.com/office/powerpoint/2010/main" val="1970881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99B8F-5CCF-395D-8C36-629AE03F16E0}"/>
              </a:ext>
            </a:extLst>
          </p:cNvPr>
          <p:cNvSpPr>
            <a:spLocks noGrp="1"/>
          </p:cNvSpPr>
          <p:nvPr>
            <p:ph type="title"/>
          </p:nvPr>
        </p:nvSpPr>
        <p:spPr>
          <a:xfrm>
            <a:off x="635540" y="286603"/>
            <a:ext cx="11342451" cy="1450757"/>
          </a:xfrm>
        </p:spPr>
        <p:txBody>
          <a:bodyPr>
            <a:normAutofit/>
          </a:bodyPr>
          <a:lstStyle/>
          <a:p>
            <a:r>
              <a:rPr lang="en-GB" sz="4000" b="1" i="1" dirty="0"/>
              <a:t>Presentation to Elected Representatives Oct 16</a:t>
            </a:r>
            <a:r>
              <a:rPr lang="en-GB" sz="4000" b="1" i="1" baseline="30000" dirty="0"/>
              <a:t>th</a:t>
            </a:r>
            <a:r>
              <a:rPr lang="en-GB" sz="4000" b="1" i="1" dirty="0"/>
              <a:t>, 2023</a:t>
            </a:r>
            <a:endParaRPr lang="en-IE" sz="4000" b="1" i="1" dirty="0"/>
          </a:p>
        </p:txBody>
      </p:sp>
    </p:spTree>
    <p:extLst>
      <p:ext uri="{BB962C8B-B14F-4D97-AF65-F5344CB8AC3E}">
        <p14:creationId xmlns:p14="http://schemas.microsoft.com/office/powerpoint/2010/main" val="5116062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Trip Advisor Feedback </a:t>
            </a:r>
          </a:p>
        </p:txBody>
      </p:sp>
      <p:pic>
        <p:nvPicPr>
          <p:cNvPr id="4" name="Content Placeholder 3"/>
          <p:cNvPicPr>
            <a:picLocks noGrp="1" noChangeAspect="1"/>
          </p:cNvPicPr>
          <p:nvPr>
            <p:ph idx="1"/>
          </p:nvPr>
        </p:nvPicPr>
        <p:blipFill>
          <a:blip r:embed="rId2"/>
          <a:stretch>
            <a:fillRect/>
          </a:stretch>
        </p:blipFill>
        <p:spPr>
          <a:xfrm>
            <a:off x="1097280" y="1812743"/>
            <a:ext cx="2914650" cy="571500"/>
          </a:xfrm>
          <a:prstGeom prst="rect">
            <a:avLst/>
          </a:prstGeom>
        </p:spPr>
      </p:pic>
      <p:sp>
        <p:nvSpPr>
          <p:cNvPr id="5" name="TextBox 4"/>
          <p:cNvSpPr txBox="1"/>
          <p:nvPr/>
        </p:nvSpPr>
        <p:spPr>
          <a:xfrm>
            <a:off x="1097280" y="2384243"/>
            <a:ext cx="4119154" cy="3970318"/>
          </a:xfrm>
          <a:prstGeom prst="rect">
            <a:avLst/>
          </a:prstGeom>
          <a:noFill/>
        </p:spPr>
        <p:txBody>
          <a:bodyPr wrap="square" rtlCol="0">
            <a:spAutoFit/>
          </a:bodyPr>
          <a:lstStyle/>
          <a:p>
            <a:r>
              <a:rPr lang="en-GB" dirty="0"/>
              <a:t>This was </a:t>
            </a:r>
            <a:r>
              <a:rPr lang="en-GB" dirty="0">
                <a:highlight>
                  <a:srgbClr val="FFFF00"/>
                </a:highlight>
              </a:rPr>
              <a:t>one of the most spectacular museums and guided tours I have ever been on. Our guide was incredibly well-informed, funny, and insightful. </a:t>
            </a:r>
            <a:r>
              <a:rPr lang="en-GB" dirty="0"/>
              <a:t>The story about the struggle between the merchant/rulers of the city and the bishop of the cathedral that was outside the city walls, and the way it culminated in the story of Dame Alice Kyteler (the so-called "Witch of Kilkenny") </a:t>
            </a:r>
            <a:r>
              <a:rPr lang="en-GB" dirty="0">
                <a:highlight>
                  <a:srgbClr val="FFFF00"/>
                </a:highlight>
              </a:rPr>
              <a:t>was not only highly entertaining but was educational</a:t>
            </a:r>
            <a:r>
              <a:rPr lang="en-GB" dirty="0"/>
              <a:t>, </a:t>
            </a:r>
            <a:r>
              <a:rPr lang="en-GB" dirty="0">
                <a:highlight>
                  <a:srgbClr val="FFFF00"/>
                </a:highlight>
              </a:rPr>
              <a:t>as well</a:t>
            </a:r>
            <a:r>
              <a:rPr lang="en-GB" dirty="0"/>
              <a:t>. This is a great museum, with a rich history, and some artifacts you won't see anywhere else!</a:t>
            </a:r>
            <a:endParaRPr lang="en-IE" dirty="0"/>
          </a:p>
        </p:txBody>
      </p:sp>
      <p:pic>
        <p:nvPicPr>
          <p:cNvPr id="6" name="Picture 5"/>
          <p:cNvPicPr>
            <a:picLocks noChangeAspect="1"/>
          </p:cNvPicPr>
          <p:nvPr/>
        </p:nvPicPr>
        <p:blipFill>
          <a:blip r:embed="rId3"/>
          <a:stretch>
            <a:fillRect/>
          </a:stretch>
        </p:blipFill>
        <p:spPr>
          <a:xfrm>
            <a:off x="5564777" y="1812743"/>
            <a:ext cx="4991100" cy="609600"/>
          </a:xfrm>
          <a:prstGeom prst="rect">
            <a:avLst/>
          </a:prstGeom>
        </p:spPr>
      </p:pic>
      <p:sp>
        <p:nvSpPr>
          <p:cNvPr id="7" name="TextBox 6"/>
          <p:cNvSpPr txBox="1"/>
          <p:nvPr/>
        </p:nvSpPr>
        <p:spPr>
          <a:xfrm>
            <a:off x="5564777" y="2384243"/>
            <a:ext cx="6487886" cy="1323439"/>
          </a:xfrm>
          <a:prstGeom prst="rect">
            <a:avLst/>
          </a:prstGeom>
          <a:noFill/>
        </p:spPr>
        <p:txBody>
          <a:bodyPr wrap="square" rtlCol="0">
            <a:spAutoFit/>
          </a:bodyPr>
          <a:lstStyle/>
          <a:p>
            <a:r>
              <a:rPr lang="en-GB" sz="1600" dirty="0">
                <a:highlight>
                  <a:srgbClr val="FFFF00"/>
                </a:highlight>
              </a:rPr>
              <a:t>If museums are not usually your thing, go anyway.</a:t>
            </a:r>
            <a:r>
              <a:rPr lang="en-GB" sz="1600" dirty="0"/>
              <a:t> There is something of interest for most people. You can just look around part of it or take the guided tour. I thought I could see enough without the tour but I was very wrong and I was glad I took it. </a:t>
            </a:r>
            <a:r>
              <a:rPr lang="en-GB" sz="1600" dirty="0">
                <a:highlight>
                  <a:srgbClr val="FFFF00"/>
                </a:highlight>
              </a:rPr>
              <a:t>The building itself is beautiful and the whole place is so well designed. </a:t>
            </a:r>
            <a:endParaRPr lang="en-IE" sz="1600" dirty="0">
              <a:highlight>
                <a:srgbClr val="FFFF00"/>
              </a:highlight>
            </a:endParaRPr>
          </a:p>
        </p:txBody>
      </p:sp>
    </p:spTree>
    <p:extLst>
      <p:ext uri="{BB962C8B-B14F-4D97-AF65-F5344CB8AC3E}">
        <p14:creationId xmlns:p14="http://schemas.microsoft.com/office/powerpoint/2010/main" val="2171661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81834-CF1C-7387-94AE-FCA194079427}"/>
              </a:ext>
            </a:extLst>
          </p:cNvPr>
          <p:cNvSpPr>
            <a:spLocks noGrp="1"/>
          </p:cNvSpPr>
          <p:nvPr>
            <p:ph type="title"/>
          </p:nvPr>
        </p:nvSpPr>
        <p:spPr>
          <a:xfrm>
            <a:off x="2397332" y="-135233"/>
            <a:ext cx="10058400" cy="1450757"/>
          </a:xfrm>
        </p:spPr>
        <p:txBody>
          <a:bodyPr>
            <a:normAutofit/>
          </a:bodyPr>
          <a:lstStyle/>
          <a:p>
            <a:r>
              <a:rPr lang="en-GB" sz="4000" b="1" i="1" dirty="0"/>
              <a:t>New Unified Tourism Attraction</a:t>
            </a:r>
            <a:endParaRPr lang="en-IE" sz="4000" b="1" i="1" dirty="0"/>
          </a:p>
        </p:txBody>
      </p:sp>
      <p:sp>
        <p:nvSpPr>
          <p:cNvPr id="3" name="Content Placeholder 2">
            <a:extLst>
              <a:ext uri="{FF2B5EF4-FFF2-40B4-BE49-F238E27FC236}">
                <a16:creationId xmlns:a16="http://schemas.microsoft.com/office/drawing/2014/main" id="{4B930A03-15CD-A8D8-7745-C409983EA8B5}"/>
              </a:ext>
            </a:extLst>
          </p:cNvPr>
          <p:cNvSpPr>
            <a:spLocks noGrp="1"/>
          </p:cNvSpPr>
          <p:nvPr>
            <p:ph idx="1"/>
          </p:nvPr>
        </p:nvSpPr>
        <p:spPr>
          <a:xfrm>
            <a:off x="676495" y="1886194"/>
            <a:ext cx="11313256" cy="4023360"/>
          </a:xfrm>
        </p:spPr>
        <p:txBody>
          <a:bodyPr>
            <a:normAutofit fontScale="92500" lnSpcReduction="10000"/>
          </a:bodyPr>
          <a:lstStyle/>
          <a:p>
            <a:pPr marL="0" indent="0">
              <a:buNone/>
            </a:pPr>
            <a:r>
              <a:rPr lang="en-GB" dirty="0"/>
              <a:t>-</a:t>
            </a:r>
            <a:r>
              <a:rPr lang="en-US" dirty="0"/>
              <a:t> Combining Medieval Mile Museum and </a:t>
            </a:r>
            <a:r>
              <a:rPr lang="en-US" dirty="0" err="1"/>
              <a:t>Tholsel</a:t>
            </a:r>
            <a:r>
              <a:rPr lang="en-US" dirty="0"/>
              <a:t> into a new Tourism Attraction</a:t>
            </a:r>
          </a:p>
          <a:p>
            <a:pPr marL="0" indent="0">
              <a:buNone/>
            </a:pPr>
            <a:r>
              <a:rPr lang="en-US" dirty="0"/>
              <a:t>- Genesis:</a:t>
            </a:r>
          </a:p>
          <a:p>
            <a:pPr marL="578358" lvl="1" indent="-285750">
              <a:buFont typeface="Courier New" panose="02070309020205020404" pitchFamily="49" charset="0"/>
              <a:buChar char="o"/>
            </a:pPr>
            <a:r>
              <a:rPr lang="en-US" dirty="0"/>
              <a:t>Placemarque Report - Destination Towns </a:t>
            </a:r>
          </a:p>
          <a:p>
            <a:pPr marL="578358" lvl="1" indent="-285750">
              <a:buFont typeface="Courier New" panose="02070309020205020404" pitchFamily="49" charset="0"/>
              <a:buChar char="o"/>
            </a:pPr>
            <a:r>
              <a:rPr lang="en-US" dirty="0"/>
              <a:t>Kilkenny needs an attraction that will shift the centre of gravity of tourism from the Castle to the City Centre</a:t>
            </a:r>
          </a:p>
          <a:p>
            <a:pPr marL="578358" lvl="1" indent="-285750">
              <a:buFont typeface="Courier New" panose="02070309020205020404" pitchFamily="49" charset="0"/>
              <a:buChar char="o"/>
            </a:pPr>
            <a:r>
              <a:rPr lang="en-US" dirty="0"/>
              <a:t>Feasibility Study and Business Case Prepared and funded by Failte Ireland</a:t>
            </a:r>
          </a:p>
          <a:p>
            <a:pPr marL="578358" lvl="1" indent="-285750">
              <a:buFont typeface="Courier New" panose="02070309020205020404" pitchFamily="49" charset="0"/>
              <a:buChar char="o"/>
            </a:pPr>
            <a:r>
              <a:rPr lang="en-US" dirty="0"/>
              <a:t>Outcome – new unified Attraction - </a:t>
            </a:r>
            <a:r>
              <a:rPr lang="en-US" i="1" dirty="0"/>
              <a:t>Museum of Medieval Kilkenny </a:t>
            </a:r>
          </a:p>
          <a:p>
            <a:pPr marL="578358" lvl="1" indent="-285750">
              <a:buFont typeface="Courier New" panose="02070309020205020404" pitchFamily="49" charset="0"/>
              <a:buChar char="o"/>
            </a:pPr>
            <a:r>
              <a:rPr lang="en-US" dirty="0"/>
              <a:t>New Attraction to tell the stories of Ireland’s Medieval Capital </a:t>
            </a:r>
          </a:p>
          <a:p>
            <a:pPr marL="578358" lvl="1" indent="-285750">
              <a:buFont typeface="Courier New" panose="02070309020205020404" pitchFamily="49" charset="0"/>
              <a:buChar char="o"/>
            </a:pPr>
            <a:r>
              <a:rPr lang="en-US" dirty="0"/>
              <a:t>Stories of real people - powerful Mayors, wealthy Merchants, less fortunate victims, etc. </a:t>
            </a:r>
          </a:p>
          <a:p>
            <a:pPr marL="578358" lvl="1" indent="-285750">
              <a:buFont typeface="Courier New" panose="02070309020205020404" pitchFamily="49" charset="0"/>
              <a:buChar char="o"/>
            </a:pPr>
            <a:r>
              <a:rPr lang="en-US" dirty="0"/>
              <a:t>Family friendly focus</a:t>
            </a:r>
          </a:p>
          <a:p>
            <a:pPr marL="578358" lvl="1" indent="-285750">
              <a:buFont typeface="Courier New" panose="02070309020205020404" pitchFamily="49" charset="0"/>
              <a:buChar char="o"/>
            </a:pPr>
            <a:r>
              <a:rPr lang="en-US" dirty="0"/>
              <a:t>Attract additional international visitors</a:t>
            </a:r>
          </a:p>
          <a:p>
            <a:pPr marL="578358" lvl="1" indent="-285750">
              <a:buFont typeface="Courier New" panose="02070309020205020404" pitchFamily="49" charset="0"/>
              <a:buChar char="o"/>
            </a:pPr>
            <a:r>
              <a:rPr lang="en-US" dirty="0"/>
              <a:t>Provide a new and unique experience, not available </a:t>
            </a:r>
            <a:r>
              <a:rPr lang="en-US"/>
              <a:t>elsewhere </a:t>
            </a:r>
            <a:endParaRPr lang="en-US" dirty="0"/>
          </a:p>
          <a:p>
            <a:pPr marL="0" indent="0">
              <a:buNone/>
            </a:pPr>
            <a:r>
              <a:rPr lang="en-US" dirty="0"/>
              <a:t>- New Attraction will also enable KCC to retain use of the Tholsel as Town Hall and for Civic Use</a:t>
            </a:r>
          </a:p>
          <a:p>
            <a:pPr marL="0" indent="0">
              <a:buNone/>
            </a:pPr>
            <a:endParaRPr lang="en-US" dirty="0"/>
          </a:p>
          <a:p>
            <a:endParaRPr lang="en-GB" dirty="0"/>
          </a:p>
          <a:p>
            <a:endParaRPr lang="en-GB" dirty="0"/>
          </a:p>
          <a:p>
            <a:endParaRPr lang="en-IE" dirty="0"/>
          </a:p>
        </p:txBody>
      </p:sp>
    </p:spTree>
    <p:extLst>
      <p:ext uri="{BB962C8B-B14F-4D97-AF65-F5344CB8AC3E}">
        <p14:creationId xmlns:p14="http://schemas.microsoft.com/office/powerpoint/2010/main" val="16383125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930A03-15CD-A8D8-7745-C409983EA8B5}"/>
              </a:ext>
            </a:extLst>
          </p:cNvPr>
          <p:cNvSpPr>
            <a:spLocks noGrp="1"/>
          </p:cNvSpPr>
          <p:nvPr>
            <p:ph idx="1"/>
          </p:nvPr>
        </p:nvSpPr>
        <p:spPr>
          <a:xfrm>
            <a:off x="368846" y="1920378"/>
            <a:ext cx="11313256" cy="4023360"/>
          </a:xfrm>
        </p:spPr>
        <p:txBody>
          <a:bodyPr>
            <a:normAutofit/>
          </a:bodyPr>
          <a:lstStyle/>
          <a:p>
            <a:r>
              <a:rPr lang="en-US" dirty="0"/>
              <a:t>- KCC approached and Civic Trust agreed to partner in application to Failte Ireland in 2019:</a:t>
            </a:r>
          </a:p>
          <a:p>
            <a:pPr lvl="1">
              <a:buFont typeface="Courier New" panose="02070309020205020404" pitchFamily="49" charset="0"/>
              <a:buChar char="o"/>
            </a:pPr>
            <a:r>
              <a:rPr lang="en-US" dirty="0"/>
              <a:t> KCC responsible for construction and fit out costs of new Attraction</a:t>
            </a:r>
          </a:p>
          <a:p>
            <a:pPr lvl="1">
              <a:buFont typeface="Courier New" panose="02070309020205020404" pitchFamily="49" charset="0"/>
              <a:buChar char="o"/>
            </a:pPr>
            <a:r>
              <a:rPr lang="en-US" dirty="0"/>
              <a:t> Civic Trust will manage/operate new Attraction on behalf of KCC</a:t>
            </a:r>
          </a:p>
          <a:p>
            <a:r>
              <a:rPr lang="en-US" dirty="0"/>
              <a:t>- Successful Application made to Failte Ireland for Grant Funding towards Capital Costs in 2019</a:t>
            </a:r>
          </a:p>
          <a:p>
            <a:r>
              <a:rPr lang="en-US" dirty="0"/>
              <a:t>- Programme for delivering new Attraction: </a:t>
            </a:r>
          </a:p>
          <a:p>
            <a:pPr lvl="1">
              <a:buFont typeface="Courier New" panose="02070309020205020404" pitchFamily="49" charset="0"/>
              <a:buChar char="o"/>
            </a:pPr>
            <a:r>
              <a:rPr lang="en-US" sz="2000" dirty="0"/>
              <a:t> </a:t>
            </a:r>
            <a:r>
              <a:rPr lang="en-US" dirty="0"/>
              <a:t>detailed design almost complete. Civic Trust proactively involved</a:t>
            </a:r>
          </a:p>
          <a:p>
            <a:pPr lvl="1">
              <a:buFont typeface="Courier New" panose="02070309020205020404" pitchFamily="49" charset="0"/>
              <a:buChar char="o"/>
            </a:pPr>
            <a:r>
              <a:rPr lang="en-US" dirty="0"/>
              <a:t> construction contract to be awarded before year end – expected 12-month for completion </a:t>
            </a:r>
          </a:p>
          <a:p>
            <a:pPr lvl="1">
              <a:buFont typeface="Courier New" panose="02070309020205020404" pitchFamily="49" charset="0"/>
              <a:buChar char="o"/>
            </a:pPr>
            <a:r>
              <a:rPr lang="en-US" dirty="0"/>
              <a:t> 3-months for fit out of new experience, including virtual reality technology</a:t>
            </a:r>
          </a:p>
          <a:p>
            <a:r>
              <a:rPr lang="en-US" dirty="0"/>
              <a:t>- New Attraction – </a:t>
            </a:r>
            <a:r>
              <a:rPr lang="en-US" i="1" dirty="0"/>
              <a:t>Museum of Medieval Kilkenny </a:t>
            </a:r>
            <a:r>
              <a:rPr lang="en-US" dirty="0"/>
              <a:t>- expected to be open by end </a:t>
            </a:r>
            <a:r>
              <a:rPr lang="en-US"/>
              <a:t>of Q2 </a:t>
            </a:r>
            <a:r>
              <a:rPr lang="en-US" dirty="0"/>
              <a:t>2025</a:t>
            </a:r>
          </a:p>
          <a:p>
            <a:r>
              <a:rPr lang="en-US" dirty="0"/>
              <a:t>- KCC will engage with Failte Ireland on revised Capital Costs since project application submitted in 2019</a:t>
            </a:r>
          </a:p>
          <a:p>
            <a:pPr marL="0" indent="0">
              <a:buNone/>
            </a:pPr>
            <a:endParaRPr lang="en-US" dirty="0"/>
          </a:p>
          <a:p>
            <a:endParaRPr lang="en-GB" dirty="0"/>
          </a:p>
          <a:p>
            <a:endParaRPr lang="en-GB" dirty="0"/>
          </a:p>
          <a:p>
            <a:endParaRPr lang="en-IE" dirty="0"/>
          </a:p>
        </p:txBody>
      </p:sp>
      <p:sp>
        <p:nvSpPr>
          <p:cNvPr id="6" name="Title 1">
            <a:extLst>
              <a:ext uri="{FF2B5EF4-FFF2-40B4-BE49-F238E27FC236}">
                <a16:creationId xmlns:a16="http://schemas.microsoft.com/office/drawing/2014/main" id="{8282E032-B5D8-8528-B963-7F3FA870167C}"/>
              </a:ext>
            </a:extLst>
          </p:cNvPr>
          <p:cNvSpPr txBox="1">
            <a:spLocks/>
          </p:cNvSpPr>
          <p:nvPr/>
        </p:nvSpPr>
        <p:spPr>
          <a:xfrm>
            <a:off x="2397332" y="-135233"/>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4000" b="1" i="1" dirty="0"/>
              <a:t>New Unified Tourism Attraction</a:t>
            </a:r>
            <a:endParaRPr lang="en-IE" sz="4000" b="1" i="1" dirty="0"/>
          </a:p>
        </p:txBody>
      </p:sp>
    </p:spTree>
    <p:extLst>
      <p:ext uri="{BB962C8B-B14F-4D97-AF65-F5344CB8AC3E}">
        <p14:creationId xmlns:p14="http://schemas.microsoft.com/office/powerpoint/2010/main" val="11740113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930A03-15CD-A8D8-7745-C409983EA8B5}"/>
              </a:ext>
            </a:extLst>
          </p:cNvPr>
          <p:cNvSpPr>
            <a:spLocks noGrp="1"/>
          </p:cNvSpPr>
          <p:nvPr>
            <p:ph idx="1"/>
          </p:nvPr>
        </p:nvSpPr>
        <p:spPr>
          <a:xfrm>
            <a:off x="183593" y="1976985"/>
            <a:ext cx="12408327" cy="4023360"/>
          </a:xfrm>
        </p:spPr>
        <p:txBody>
          <a:bodyPr/>
          <a:lstStyle/>
          <a:p>
            <a:r>
              <a:rPr lang="en-GB" dirty="0"/>
              <a:t>- Current</a:t>
            </a:r>
            <a:r>
              <a:rPr lang="en-US" dirty="0"/>
              <a:t> Partnership Model between KCC and Civic Trust needs to be reviewed </a:t>
            </a:r>
          </a:p>
          <a:p>
            <a:r>
              <a:rPr lang="en-US" dirty="0"/>
              <a:t>- </a:t>
            </a:r>
            <a:r>
              <a:rPr lang="en-US" i="1" dirty="0"/>
              <a:t>Museum of Medieval Kilkenny </a:t>
            </a:r>
            <a:r>
              <a:rPr lang="en-US" dirty="0"/>
              <a:t>will offer a much bigger / better tourism experience</a:t>
            </a:r>
          </a:p>
          <a:p>
            <a:r>
              <a:rPr lang="en-GB" dirty="0"/>
              <a:t>- Mentor appointed to assist in agreeing on a suitable Model to operate the new Attraction from 2025 onwards</a:t>
            </a:r>
          </a:p>
          <a:p>
            <a:r>
              <a:rPr lang="en-GB" dirty="0"/>
              <a:t>- Civic Trust will require additional funding in 2024 to market and promote the new </a:t>
            </a:r>
            <a:r>
              <a:rPr lang="en-US" i="1" dirty="0"/>
              <a:t>Museum of Medieval Kilkenny </a:t>
            </a:r>
            <a:endParaRPr lang="en-GB" dirty="0"/>
          </a:p>
          <a:p>
            <a:r>
              <a:rPr lang="en-GB" dirty="0"/>
              <a:t>- Kilkenny Civic Trust is engaged with KCC as part of the budget process</a:t>
            </a:r>
          </a:p>
          <a:p>
            <a:r>
              <a:rPr lang="en-GB" dirty="0"/>
              <a:t>- Existing Medieval Mile Museum will operate as normal for 2024 in advance of opening of new Attraction in 2025</a:t>
            </a:r>
          </a:p>
          <a:p>
            <a:endParaRPr lang="en-GB" dirty="0"/>
          </a:p>
          <a:p>
            <a:endParaRPr lang="en-GB" dirty="0"/>
          </a:p>
          <a:p>
            <a:endParaRPr lang="en-GB" dirty="0"/>
          </a:p>
          <a:p>
            <a:endParaRPr lang="en-IE" dirty="0"/>
          </a:p>
        </p:txBody>
      </p:sp>
      <p:sp>
        <p:nvSpPr>
          <p:cNvPr id="6" name="Title 1">
            <a:extLst>
              <a:ext uri="{FF2B5EF4-FFF2-40B4-BE49-F238E27FC236}">
                <a16:creationId xmlns:a16="http://schemas.microsoft.com/office/drawing/2014/main" id="{8DC9E1BA-2D29-97A7-AE73-3245BFCE20E8}"/>
              </a:ext>
            </a:extLst>
          </p:cNvPr>
          <p:cNvSpPr txBox="1">
            <a:spLocks/>
          </p:cNvSpPr>
          <p:nvPr/>
        </p:nvSpPr>
        <p:spPr>
          <a:xfrm>
            <a:off x="2397332" y="-135233"/>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4000" b="1" i="1" dirty="0"/>
              <a:t>New Unified Tourism Attraction</a:t>
            </a:r>
            <a:endParaRPr lang="en-IE" sz="4000" b="1" i="1" dirty="0"/>
          </a:p>
        </p:txBody>
      </p:sp>
    </p:spTree>
    <p:extLst>
      <p:ext uri="{BB962C8B-B14F-4D97-AF65-F5344CB8AC3E}">
        <p14:creationId xmlns:p14="http://schemas.microsoft.com/office/powerpoint/2010/main" val="31577340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CF6FE-2BE7-4C70-8102-0348C2D2CA68}"/>
              </a:ext>
            </a:extLst>
          </p:cNvPr>
          <p:cNvSpPr>
            <a:spLocks noGrp="1"/>
          </p:cNvSpPr>
          <p:nvPr>
            <p:ph type="title"/>
          </p:nvPr>
        </p:nvSpPr>
        <p:spPr>
          <a:xfrm>
            <a:off x="1097280" y="0"/>
            <a:ext cx="10058400" cy="1450757"/>
          </a:xfrm>
        </p:spPr>
        <p:txBody>
          <a:bodyPr/>
          <a:lstStyle/>
          <a:p>
            <a:r>
              <a:rPr lang="en-IE" b="1" i="1" dirty="0"/>
              <a:t>Thank you for your support </a:t>
            </a:r>
          </a:p>
        </p:txBody>
      </p:sp>
      <p:sp>
        <p:nvSpPr>
          <p:cNvPr id="4" name="Title 1">
            <a:extLst>
              <a:ext uri="{FF2B5EF4-FFF2-40B4-BE49-F238E27FC236}">
                <a16:creationId xmlns:a16="http://schemas.microsoft.com/office/drawing/2014/main" id="{33BF0451-DE8A-1AC3-6E58-DD089DBE7D69}"/>
              </a:ext>
            </a:extLst>
          </p:cNvPr>
          <p:cNvSpPr txBox="1">
            <a:spLocks/>
          </p:cNvSpPr>
          <p:nvPr/>
        </p:nvSpPr>
        <p:spPr>
          <a:xfrm>
            <a:off x="2355387" y="2566022"/>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4000" b="1" i="1" dirty="0"/>
              <a:t>Any Questions ?</a:t>
            </a:r>
            <a:endParaRPr lang="en-IE" sz="4000" b="1" i="1" dirty="0"/>
          </a:p>
        </p:txBody>
      </p:sp>
    </p:spTree>
    <p:extLst>
      <p:ext uri="{BB962C8B-B14F-4D97-AF65-F5344CB8AC3E}">
        <p14:creationId xmlns:p14="http://schemas.microsoft.com/office/powerpoint/2010/main" val="1542730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i="1" dirty="0"/>
              <a:t>Agenda</a:t>
            </a:r>
            <a:endParaRPr lang="en-US" b="1" i="1" dirty="0"/>
          </a:p>
        </p:txBody>
      </p:sp>
      <p:sp>
        <p:nvSpPr>
          <p:cNvPr id="3" name="Content Placeholder 2"/>
          <p:cNvSpPr>
            <a:spLocks noGrp="1"/>
          </p:cNvSpPr>
          <p:nvPr>
            <p:ph idx="1"/>
          </p:nvPr>
        </p:nvSpPr>
        <p:spPr/>
        <p:txBody>
          <a:bodyPr>
            <a:normAutofit/>
          </a:bodyPr>
          <a:lstStyle/>
          <a:p>
            <a:pPr marL="0" indent="0">
              <a:buNone/>
            </a:pPr>
            <a:endParaRPr lang="en-IE" sz="2400" dirty="0"/>
          </a:p>
          <a:p>
            <a:pPr>
              <a:buFont typeface="Wingdings" panose="05000000000000000000" pitchFamily="2" charset="2"/>
              <a:buChar char="§"/>
            </a:pPr>
            <a:r>
              <a:rPr lang="en-IE" sz="2400" dirty="0"/>
              <a:t> Background</a:t>
            </a:r>
          </a:p>
          <a:p>
            <a:pPr>
              <a:buFont typeface="Wingdings" panose="05000000000000000000" pitchFamily="2" charset="2"/>
              <a:buChar char="§"/>
            </a:pPr>
            <a:r>
              <a:rPr lang="en-IE" sz="2400" dirty="0"/>
              <a:t> The Organisation</a:t>
            </a:r>
          </a:p>
          <a:p>
            <a:pPr>
              <a:buFont typeface="Wingdings" panose="05000000000000000000" pitchFamily="2" charset="2"/>
              <a:buChar char="§"/>
            </a:pPr>
            <a:r>
              <a:rPr lang="en-IE" sz="2400" dirty="0"/>
              <a:t> Progress To Date</a:t>
            </a:r>
          </a:p>
          <a:p>
            <a:pPr>
              <a:buFont typeface="Wingdings" panose="05000000000000000000" pitchFamily="2" charset="2"/>
              <a:buChar char="§"/>
            </a:pPr>
            <a:r>
              <a:rPr lang="en-IE" sz="2400" dirty="0"/>
              <a:t> Looking Ahead</a:t>
            </a:r>
          </a:p>
          <a:p>
            <a:pPr>
              <a:buFont typeface="Wingdings" panose="05000000000000000000" pitchFamily="2" charset="2"/>
              <a:buChar char="§"/>
            </a:pPr>
            <a:endParaRPr lang="en-IE" sz="2400" dirty="0"/>
          </a:p>
          <a:p>
            <a:pPr marL="0" indent="0">
              <a:buNone/>
            </a:pPr>
            <a:endParaRPr lang="en-IE" dirty="0"/>
          </a:p>
          <a:p>
            <a:endParaRPr lang="en-US" dirty="0"/>
          </a:p>
        </p:txBody>
      </p:sp>
      <p:pic>
        <p:nvPicPr>
          <p:cNvPr id="5" name="Picture 4"/>
          <p:cNvPicPr>
            <a:picLocks noChangeAspect="1"/>
          </p:cNvPicPr>
          <p:nvPr/>
        </p:nvPicPr>
        <p:blipFill>
          <a:blip r:embed="rId2"/>
          <a:stretch>
            <a:fillRect/>
          </a:stretch>
        </p:blipFill>
        <p:spPr>
          <a:xfrm>
            <a:off x="11155680" y="5302295"/>
            <a:ext cx="640739" cy="868440"/>
          </a:xfrm>
          <a:prstGeom prst="rect">
            <a:avLst/>
          </a:prstGeom>
        </p:spPr>
      </p:pic>
    </p:spTree>
    <p:extLst>
      <p:ext uri="{BB962C8B-B14F-4D97-AF65-F5344CB8AC3E}">
        <p14:creationId xmlns:p14="http://schemas.microsoft.com/office/powerpoint/2010/main" val="128434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i="1" dirty="0"/>
              <a:t>Kilkenny Civic Trust </a:t>
            </a:r>
            <a:endParaRPr lang="en-US" b="1" i="1" dirty="0"/>
          </a:p>
        </p:txBody>
      </p:sp>
      <p:sp>
        <p:nvSpPr>
          <p:cNvPr id="3" name="Content Placeholder 2"/>
          <p:cNvSpPr>
            <a:spLocks noGrp="1"/>
          </p:cNvSpPr>
          <p:nvPr>
            <p:ph idx="1"/>
          </p:nvPr>
        </p:nvSpPr>
        <p:spPr>
          <a:xfrm>
            <a:off x="1097279" y="1872111"/>
            <a:ext cx="10232201" cy="4023360"/>
          </a:xfrm>
        </p:spPr>
        <p:txBody>
          <a:bodyPr>
            <a:normAutofit fontScale="92500" lnSpcReduction="20000"/>
          </a:bodyPr>
          <a:lstStyle/>
          <a:p>
            <a:pPr>
              <a:buFont typeface="Wingdings" panose="05000000000000000000" pitchFamily="2" charset="2"/>
              <a:buChar char="§"/>
            </a:pPr>
            <a:r>
              <a:rPr lang="en-IE" sz="2400" dirty="0"/>
              <a:t>Private Company Limited By Guarantee</a:t>
            </a:r>
          </a:p>
          <a:p>
            <a:pPr>
              <a:buFont typeface="Wingdings" panose="05000000000000000000" pitchFamily="2" charset="2"/>
              <a:buChar char="§"/>
            </a:pPr>
            <a:r>
              <a:rPr lang="en-IE" sz="2400" dirty="0"/>
              <a:t>Charitable Status – Not for Profit</a:t>
            </a:r>
          </a:p>
          <a:p>
            <a:pPr>
              <a:buFont typeface="Wingdings" panose="05000000000000000000" pitchFamily="2" charset="2"/>
              <a:buChar char="§"/>
            </a:pPr>
            <a:r>
              <a:rPr lang="en-IE" sz="2400" dirty="0"/>
              <a:t>Set up in 1989 – Paddy Donnelly KCC</a:t>
            </a:r>
          </a:p>
          <a:p>
            <a:pPr>
              <a:buFont typeface="Wingdings" panose="05000000000000000000" pitchFamily="2" charset="2"/>
              <a:buChar char="§"/>
            </a:pPr>
            <a:r>
              <a:rPr lang="en-IE" sz="2400" dirty="0"/>
              <a:t>Acquired premises of Kilkenny Design Workshops (Castle Yard) and Butler House</a:t>
            </a:r>
          </a:p>
          <a:p>
            <a:pPr>
              <a:buFont typeface="Wingdings" panose="05000000000000000000" pitchFamily="2" charset="2"/>
              <a:buChar char="§"/>
            </a:pPr>
            <a:r>
              <a:rPr lang="en-IE" sz="2400" dirty="0"/>
              <a:t>Own Butler House and Garden &amp; Castle Yard</a:t>
            </a:r>
          </a:p>
          <a:p>
            <a:pPr>
              <a:buFont typeface="Wingdings" panose="05000000000000000000" pitchFamily="2" charset="2"/>
              <a:buChar char="§"/>
            </a:pPr>
            <a:r>
              <a:rPr lang="en-IE" sz="2400" dirty="0"/>
              <a:t>Operate Medieval Mile Museum on behalf of KCC since 2017</a:t>
            </a:r>
          </a:p>
          <a:p>
            <a:pPr>
              <a:buFont typeface="Wingdings" panose="05000000000000000000" pitchFamily="2" charset="2"/>
              <a:buChar char="§"/>
            </a:pPr>
            <a:r>
              <a:rPr lang="en-IE" sz="2400" dirty="0"/>
              <a:t>Supporting KCC &amp; Fáilte Ireland in the design of the new unified attraction</a:t>
            </a:r>
          </a:p>
          <a:p>
            <a:pPr>
              <a:buFont typeface="Wingdings" panose="05000000000000000000" pitchFamily="2" charset="2"/>
              <a:buChar char="§"/>
            </a:pPr>
            <a:r>
              <a:rPr lang="en-IE" sz="2400" dirty="0"/>
              <a:t>Do not receive any state financial support</a:t>
            </a:r>
          </a:p>
          <a:p>
            <a:pPr>
              <a:buFont typeface="Wingdings" panose="05000000000000000000" pitchFamily="2" charset="2"/>
              <a:buChar char="§"/>
            </a:pPr>
            <a:r>
              <a:rPr lang="en-IE" sz="2400" dirty="0"/>
              <a:t>Any surplus generated is put back into </a:t>
            </a:r>
            <a:r>
              <a:rPr lang="en-IE" sz="2400"/>
              <a:t>the ongoing maintenance </a:t>
            </a:r>
            <a:r>
              <a:rPr lang="en-IE" sz="2400" dirty="0"/>
              <a:t>&amp; upkeep of our heritage properties</a:t>
            </a:r>
          </a:p>
          <a:p>
            <a:pPr>
              <a:buFont typeface="Wingdings" panose="05000000000000000000" pitchFamily="2" charset="2"/>
              <a:buChar char="§"/>
            </a:pPr>
            <a:endParaRPr lang="en-IE" sz="2400" dirty="0"/>
          </a:p>
          <a:p>
            <a:endParaRPr lang="en-US" dirty="0"/>
          </a:p>
        </p:txBody>
      </p:sp>
      <p:pic>
        <p:nvPicPr>
          <p:cNvPr id="5" name="Picture 4"/>
          <p:cNvPicPr>
            <a:picLocks noChangeAspect="1"/>
          </p:cNvPicPr>
          <p:nvPr/>
        </p:nvPicPr>
        <p:blipFill>
          <a:blip r:embed="rId2"/>
          <a:stretch>
            <a:fillRect/>
          </a:stretch>
        </p:blipFill>
        <p:spPr>
          <a:xfrm>
            <a:off x="11155680" y="5302295"/>
            <a:ext cx="640739" cy="868440"/>
          </a:xfrm>
          <a:prstGeom prst="rect">
            <a:avLst/>
          </a:prstGeom>
        </p:spPr>
      </p:pic>
    </p:spTree>
    <p:extLst>
      <p:ext uri="{BB962C8B-B14F-4D97-AF65-F5344CB8AC3E}">
        <p14:creationId xmlns:p14="http://schemas.microsoft.com/office/powerpoint/2010/main" val="1872882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004EA-A9A5-A097-0440-27291D64A9DA}"/>
              </a:ext>
            </a:extLst>
          </p:cNvPr>
          <p:cNvSpPr>
            <a:spLocks noGrp="1"/>
          </p:cNvSpPr>
          <p:nvPr>
            <p:ph type="title"/>
          </p:nvPr>
        </p:nvSpPr>
        <p:spPr/>
        <p:txBody>
          <a:bodyPr/>
          <a:lstStyle/>
          <a:p>
            <a:r>
              <a:rPr lang="en-GB" b="1" i="1" dirty="0"/>
              <a:t>Our Vision</a:t>
            </a:r>
            <a:endParaRPr lang="en-IE" b="1" i="1" dirty="0"/>
          </a:p>
        </p:txBody>
      </p:sp>
      <p:sp>
        <p:nvSpPr>
          <p:cNvPr id="3" name="Content Placeholder 2">
            <a:extLst>
              <a:ext uri="{FF2B5EF4-FFF2-40B4-BE49-F238E27FC236}">
                <a16:creationId xmlns:a16="http://schemas.microsoft.com/office/drawing/2014/main" id="{54B75E34-D765-0BE8-A4DA-7C5BA0188B3C}"/>
              </a:ext>
            </a:extLst>
          </p:cNvPr>
          <p:cNvSpPr>
            <a:spLocks noGrp="1"/>
          </p:cNvSpPr>
          <p:nvPr>
            <p:ph idx="1"/>
          </p:nvPr>
        </p:nvSpPr>
        <p:spPr>
          <a:xfrm>
            <a:off x="1097280" y="2289092"/>
            <a:ext cx="10058400" cy="4023360"/>
          </a:xfrm>
        </p:spPr>
        <p:txBody>
          <a:bodyPr>
            <a:normAutofit/>
          </a:bodyPr>
          <a:lstStyle/>
          <a:p>
            <a:r>
              <a:rPr lang="en-IE" sz="3600" i="1" dirty="0"/>
              <a:t>To create living heritage for visitors to enjoy </a:t>
            </a:r>
            <a:endParaRPr lang="en-IE" sz="3600" dirty="0"/>
          </a:p>
        </p:txBody>
      </p:sp>
    </p:spTree>
    <p:extLst>
      <p:ext uri="{BB962C8B-B14F-4D97-AF65-F5344CB8AC3E}">
        <p14:creationId xmlns:p14="http://schemas.microsoft.com/office/powerpoint/2010/main" val="3309255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4048C-D864-EA99-5542-108015CA9CD5}"/>
              </a:ext>
            </a:extLst>
          </p:cNvPr>
          <p:cNvSpPr>
            <a:spLocks noGrp="1"/>
          </p:cNvSpPr>
          <p:nvPr>
            <p:ph type="title"/>
          </p:nvPr>
        </p:nvSpPr>
        <p:spPr/>
        <p:txBody>
          <a:bodyPr/>
          <a:lstStyle/>
          <a:p>
            <a:r>
              <a:rPr lang="en-GB" b="1" i="1" dirty="0"/>
              <a:t>Our Mission </a:t>
            </a:r>
            <a:endParaRPr lang="en-IE" b="1" i="1" dirty="0"/>
          </a:p>
        </p:txBody>
      </p:sp>
      <p:sp>
        <p:nvSpPr>
          <p:cNvPr id="3" name="Content Placeholder 2">
            <a:extLst>
              <a:ext uri="{FF2B5EF4-FFF2-40B4-BE49-F238E27FC236}">
                <a16:creationId xmlns:a16="http://schemas.microsoft.com/office/drawing/2014/main" id="{96688D33-94F5-5784-3809-06B4BFC77477}"/>
              </a:ext>
            </a:extLst>
          </p:cNvPr>
          <p:cNvSpPr>
            <a:spLocks noGrp="1"/>
          </p:cNvSpPr>
          <p:nvPr>
            <p:ph idx="1"/>
          </p:nvPr>
        </p:nvSpPr>
        <p:spPr>
          <a:xfrm>
            <a:off x="1274490" y="2299390"/>
            <a:ext cx="10058400" cy="4023360"/>
          </a:xfrm>
        </p:spPr>
        <p:txBody>
          <a:bodyPr>
            <a:normAutofit/>
          </a:bodyPr>
          <a:lstStyle/>
          <a:p>
            <a:r>
              <a:rPr lang="en-GB" sz="2800" dirty="0"/>
              <a:t>To protect, enhance &amp; promote our heritage properties</a:t>
            </a:r>
            <a:endParaRPr lang="en-IE" sz="2800" dirty="0"/>
          </a:p>
        </p:txBody>
      </p:sp>
    </p:spTree>
    <p:extLst>
      <p:ext uri="{BB962C8B-B14F-4D97-AF65-F5344CB8AC3E}">
        <p14:creationId xmlns:p14="http://schemas.microsoft.com/office/powerpoint/2010/main" val="2903426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1155680" y="5302295"/>
            <a:ext cx="640739" cy="86844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696279"/>
            <a:ext cx="3875657" cy="3061252"/>
          </a:xfrm>
          <a:prstGeom prst="rect">
            <a:avLst/>
          </a:prstGeom>
        </p:spPr>
      </p:pic>
      <p:sp>
        <p:nvSpPr>
          <p:cNvPr id="4" name="Title 3"/>
          <p:cNvSpPr>
            <a:spLocks noGrp="1"/>
          </p:cNvSpPr>
          <p:nvPr>
            <p:ph type="title"/>
          </p:nvPr>
        </p:nvSpPr>
        <p:spPr>
          <a:xfrm>
            <a:off x="3493729" y="642694"/>
            <a:ext cx="8375883" cy="868440"/>
          </a:xfrm>
        </p:spPr>
        <p:txBody>
          <a:bodyPr/>
          <a:lstStyle/>
          <a:p>
            <a:r>
              <a:rPr lang="en-IE" dirty="0"/>
              <a:t>Three Properties</a:t>
            </a:r>
            <a:endParaRPr lang="en-US" dirty="0"/>
          </a:p>
        </p:txBody>
      </p:sp>
      <p:pic>
        <p:nvPicPr>
          <p:cNvPr id="6" name="Picture 5">
            <a:extLst>
              <a:ext uri="{FF2B5EF4-FFF2-40B4-BE49-F238E27FC236}">
                <a16:creationId xmlns:a16="http://schemas.microsoft.com/office/drawing/2014/main" id="{EBECAFBE-3AA2-4FD2-A11E-73D63989E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5659" y="1696278"/>
            <a:ext cx="3882886" cy="3061253"/>
          </a:xfrm>
          <a:prstGeom prst="rect">
            <a:avLst/>
          </a:prstGeom>
        </p:spPr>
      </p:pic>
      <p:pic>
        <p:nvPicPr>
          <p:cNvPr id="7" name="Content Placeholder 4">
            <a:extLst>
              <a:ext uri="{FF2B5EF4-FFF2-40B4-BE49-F238E27FC236}">
                <a16:creationId xmlns:a16="http://schemas.microsoft.com/office/drawing/2014/main" id="{A65E5C10-5735-4B77-8240-96889CA1ADAF}"/>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7758545" y="1696277"/>
            <a:ext cx="4433454" cy="3061253"/>
          </a:xfrm>
        </p:spPr>
      </p:pic>
      <p:sp>
        <p:nvSpPr>
          <p:cNvPr id="9" name="Title 1">
            <a:extLst>
              <a:ext uri="{FF2B5EF4-FFF2-40B4-BE49-F238E27FC236}">
                <a16:creationId xmlns:a16="http://schemas.microsoft.com/office/drawing/2014/main" id="{60F62D85-2B84-45C6-A6BC-ADDE6FC8103B}"/>
              </a:ext>
            </a:extLst>
          </p:cNvPr>
          <p:cNvSpPr txBox="1">
            <a:spLocks/>
          </p:cNvSpPr>
          <p:nvPr/>
        </p:nvSpPr>
        <p:spPr>
          <a:xfrm>
            <a:off x="322388" y="351536"/>
            <a:ext cx="10824376"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IE" dirty="0"/>
              <a:t> </a:t>
            </a:r>
            <a:endParaRPr lang="en-US" dirty="0"/>
          </a:p>
        </p:txBody>
      </p:sp>
    </p:spTree>
    <p:extLst>
      <p:ext uri="{BB962C8B-B14F-4D97-AF65-F5344CB8AC3E}">
        <p14:creationId xmlns:p14="http://schemas.microsoft.com/office/powerpoint/2010/main" val="3699889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4F6A2-19B7-1D15-2B86-7DCC67A55C88}"/>
              </a:ext>
            </a:extLst>
          </p:cNvPr>
          <p:cNvSpPr>
            <a:spLocks noGrp="1"/>
          </p:cNvSpPr>
          <p:nvPr>
            <p:ph type="title"/>
          </p:nvPr>
        </p:nvSpPr>
        <p:spPr/>
        <p:txBody>
          <a:bodyPr/>
          <a:lstStyle/>
          <a:p>
            <a:r>
              <a:rPr lang="en-GB" b="1" i="1" dirty="0"/>
              <a:t>The markets we operate in </a:t>
            </a:r>
            <a:endParaRPr lang="en-IE" b="1" i="1" dirty="0"/>
          </a:p>
        </p:txBody>
      </p:sp>
      <p:sp>
        <p:nvSpPr>
          <p:cNvPr id="3" name="Content Placeholder 2">
            <a:extLst>
              <a:ext uri="{FF2B5EF4-FFF2-40B4-BE49-F238E27FC236}">
                <a16:creationId xmlns:a16="http://schemas.microsoft.com/office/drawing/2014/main" id="{6CE3DD1A-49EE-963D-E32F-BC89AFFC009C}"/>
              </a:ext>
            </a:extLst>
          </p:cNvPr>
          <p:cNvSpPr>
            <a:spLocks noGrp="1"/>
          </p:cNvSpPr>
          <p:nvPr>
            <p:ph idx="1"/>
          </p:nvPr>
        </p:nvSpPr>
        <p:spPr>
          <a:xfrm>
            <a:off x="1338284" y="2200152"/>
            <a:ext cx="10058400" cy="4023360"/>
          </a:xfrm>
        </p:spPr>
        <p:txBody>
          <a:bodyPr>
            <a:normAutofit/>
          </a:bodyPr>
          <a:lstStyle/>
          <a:p>
            <a:pPr>
              <a:buFont typeface="Wingdings" panose="05000000000000000000" pitchFamily="2" charset="2"/>
              <a:buChar char="§"/>
            </a:pPr>
            <a:r>
              <a:rPr lang="en-GB" sz="2400" dirty="0"/>
              <a:t> Tourism </a:t>
            </a:r>
          </a:p>
          <a:p>
            <a:pPr>
              <a:buFont typeface="Wingdings" panose="05000000000000000000" pitchFamily="2" charset="2"/>
              <a:buChar char="§"/>
            </a:pPr>
            <a:r>
              <a:rPr lang="en-GB" sz="2400" dirty="0"/>
              <a:t> Visitor Attraction</a:t>
            </a:r>
          </a:p>
          <a:p>
            <a:pPr>
              <a:buFont typeface="Wingdings" panose="05000000000000000000" pitchFamily="2" charset="2"/>
              <a:buChar char="§"/>
            </a:pPr>
            <a:r>
              <a:rPr lang="en-GB" sz="2400" dirty="0"/>
              <a:t> Hotel / Hospitality </a:t>
            </a:r>
            <a:endParaRPr lang="en-IE" sz="2400" dirty="0"/>
          </a:p>
        </p:txBody>
      </p:sp>
    </p:spTree>
    <p:extLst>
      <p:ext uri="{BB962C8B-B14F-4D97-AF65-F5344CB8AC3E}">
        <p14:creationId xmlns:p14="http://schemas.microsoft.com/office/powerpoint/2010/main" val="4058010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D5696-B418-4B93-8BCA-4CC4E87B67A7}"/>
              </a:ext>
            </a:extLst>
          </p:cNvPr>
          <p:cNvSpPr>
            <a:spLocks noGrp="1"/>
          </p:cNvSpPr>
          <p:nvPr>
            <p:ph type="title"/>
          </p:nvPr>
        </p:nvSpPr>
        <p:spPr/>
        <p:txBody>
          <a:bodyPr/>
          <a:lstStyle/>
          <a:p>
            <a:r>
              <a:rPr lang="en-IE" b="1" i="1" dirty="0"/>
              <a:t>Our Voluntary Board</a:t>
            </a:r>
          </a:p>
        </p:txBody>
      </p:sp>
      <p:sp>
        <p:nvSpPr>
          <p:cNvPr id="3" name="Content Placeholder 2">
            <a:extLst>
              <a:ext uri="{FF2B5EF4-FFF2-40B4-BE49-F238E27FC236}">
                <a16:creationId xmlns:a16="http://schemas.microsoft.com/office/drawing/2014/main" id="{48195242-0C4C-4AEE-A7C0-34F9E28AC878}"/>
              </a:ext>
            </a:extLst>
          </p:cNvPr>
          <p:cNvSpPr>
            <a:spLocks noGrp="1"/>
          </p:cNvSpPr>
          <p:nvPr>
            <p:ph idx="1"/>
          </p:nvPr>
        </p:nvSpPr>
        <p:spPr/>
        <p:txBody>
          <a:bodyPr>
            <a:normAutofit/>
          </a:bodyPr>
          <a:lstStyle/>
          <a:p>
            <a:pPr>
              <a:buFont typeface="Wingdings" panose="05000000000000000000" pitchFamily="2" charset="2"/>
              <a:buChar char="Ø"/>
            </a:pPr>
            <a:r>
              <a:rPr lang="en-IE" dirty="0"/>
              <a:t> </a:t>
            </a:r>
            <a:r>
              <a:rPr lang="en-IE" sz="2400" dirty="0"/>
              <a:t>Sean McKeown – Chairperson</a:t>
            </a:r>
          </a:p>
          <a:p>
            <a:pPr>
              <a:buFont typeface="Wingdings" panose="05000000000000000000" pitchFamily="2" charset="2"/>
              <a:buChar char="Ø"/>
            </a:pPr>
            <a:r>
              <a:rPr lang="en-IE" sz="2400" dirty="0"/>
              <a:t>Cllr. Martin Brett</a:t>
            </a:r>
          </a:p>
          <a:p>
            <a:pPr>
              <a:buFont typeface="Wingdings" panose="05000000000000000000" pitchFamily="2" charset="2"/>
              <a:buChar char="Ø"/>
            </a:pPr>
            <a:r>
              <a:rPr lang="en-IE" sz="2400" dirty="0"/>
              <a:t> Cllr. Andrew McGuinness</a:t>
            </a:r>
          </a:p>
          <a:p>
            <a:pPr>
              <a:buFont typeface="Wingdings" panose="05000000000000000000" pitchFamily="2" charset="2"/>
              <a:buChar char="Ø"/>
            </a:pPr>
            <a:r>
              <a:rPr lang="en-IE" sz="2400" dirty="0"/>
              <a:t> Brian Keyes – Editorial Operations Director, Iconic Media Group</a:t>
            </a:r>
          </a:p>
          <a:p>
            <a:pPr>
              <a:buFont typeface="Wingdings" panose="05000000000000000000" pitchFamily="2" charset="2"/>
              <a:buChar char="Ø"/>
            </a:pPr>
            <a:r>
              <a:rPr lang="en-IE" sz="2400" dirty="0"/>
              <a:t> Brian McColgan – Founder of Abbey Group of Travel Companies</a:t>
            </a:r>
          </a:p>
          <a:p>
            <a:pPr>
              <a:buFont typeface="Wingdings" panose="05000000000000000000" pitchFamily="2" charset="2"/>
              <a:buChar char="Ø"/>
            </a:pPr>
            <a:r>
              <a:rPr lang="en-IE" sz="2400" dirty="0"/>
              <a:t> Terry Clune – Group CEO CluneTech, Chairman Taxback &amp; Transfermate</a:t>
            </a:r>
          </a:p>
          <a:p>
            <a:pPr>
              <a:buFont typeface="Wingdings" panose="05000000000000000000" pitchFamily="2" charset="2"/>
              <a:buChar char="Ø"/>
            </a:pPr>
            <a:r>
              <a:rPr lang="en-IE" sz="2400" dirty="0"/>
              <a:t> Martin Coughlan – Owner Coughlan Carroll &amp; Co Chartered Accountants</a:t>
            </a:r>
          </a:p>
          <a:p>
            <a:pPr>
              <a:buFont typeface="Wingdings" panose="05000000000000000000" pitchFamily="2" charset="2"/>
              <a:buChar char="Ø"/>
            </a:pPr>
            <a:r>
              <a:rPr lang="en-IE" sz="2400" dirty="0"/>
              <a:t> Siobhán O Dwyer – Global Head of Marketing &amp; Public Affairs Kingspan Group</a:t>
            </a:r>
          </a:p>
          <a:p>
            <a:pPr>
              <a:buFont typeface="Wingdings" panose="05000000000000000000" pitchFamily="2" charset="2"/>
              <a:buChar char="Ø"/>
            </a:pPr>
            <a:endParaRPr lang="en-IE" dirty="0"/>
          </a:p>
        </p:txBody>
      </p:sp>
    </p:spTree>
    <p:extLst>
      <p:ext uri="{BB962C8B-B14F-4D97-AF65-F5344CB8AC3E}">
        <p14:creationId xmlns:p14="http://schemas.microsoft.com/office/powerpoint/2010/main" val="2629098684"/>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3513</TotalTime>
  <Words>1400</Words>
  <Application>Microsoft Office PowerPoint</Application>
  <PresentationFormat>Widescreen</PresentationFormat>
  <Paragraphs>181</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Calibri</vt:lpstr>
      <vt:lpstr>Calibri Light</vt:lpstr>
      <vt:lpstr>Courier New</vt:lpstr>
      <vt:lpstr>Wingdings</vt:lpstr>
      <vt:lpstr>Retrospect</vt:lpstr>
      <vt:lpstr>PowerPoint Presentation</vt:lpstr>
      <vt:lpstr>Presentation to Elected Representatives Oct 16th, 2023</vt:lpstr>
      <vt:lpstr>Agenda</vt:lpstr>
      <vt:lpstr>Kilkenny Civic Trust </vt:lpstr>
      <vt:lpstr>Our Vision</vt:lpstr>
      <vt:lpstr>Our Mission </vt:lpstr>
      <vt:lpstr>Three Properties</vt:lpstr>
      <vt:lpstr>The markets we operate in </vt:lpstr>
      <vt:lpstr>Our Voluntary Board</vt:lpstr>
      <vt:lpstr>Our Contribution To Kilkenny</vt:lpstr>
      <vt:lpstr>Our Operating Model </vt:lpstr>
      <vt:lpstr>Medieval Mile Museum</vt:lpstr>
      <vt:lpstr>Kilkenny Civic Trust -  Our Museum Role </vt:lpstr>
      <vt:lpstr>Medieval Mile Museum</vt:lpstr>
      <vt:lpstr>Festivals / Events Hosted</vt:lpstr>
      <vt:lpstr>                  Local Groups Hosted</vt:lpstr>
      <vt:lpstr>Experience Development Since Opening </vt:lpstr>
      <vt:lpstr>Visitor Numbers for Medieval Mile Museum</vt:lpstr>
      <vt:lpstr>5 Star Customer Feedback - Trip Advisor</vt:lpstr>
      <vt:lpstr>Trip Advisor Feedback </vt:lpstr>
      <vt:lpstr>New Unified Tourism Attraction</vt:lpstr>
      <vt:lpstr>PowerPoint Presentation</vt:lpstr>
      <vt:lpstr>PowerPoint Presentation</vt:lpstr>
      <vt:lpstr>Thank you for your support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Kilkenny Civic Trust</dc:title>
  <dc:creator>Ciaran Conroy</dc:creator>
  <cp:lastModifiedBy>Brenda Kelly</cp:lastModifiedBy>
  <cp:revision>134</cp:revision>
  <cp:lastPrinted>2023-10-08T09:58:56Z</cp:lastPrinted>
  <dcterms:created xsi:type="dcterms:W3CDTF">2016-12-03T18:39:07Z</dcterms:created>
  <dcterms:modified xsi:type="dcterms:W3CDTF">2023-10-16T08:40:18Z</dcterms:modified>
</cp:coreProperties>
</file>