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70" r:id="rId1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a:xfrm>
            <a:off x="2692397" y="5037663"/>
            <a:ext cx="5214635" cy="279400"/>
          </a:xfrm>
        </p:spPr>
        <p:txBody>
          <a:bodyPr/>
          <a:lstStyle/>
          <a:p>
            <a:endParaRPr lang="en-IE"/>
          </a:p>
        </p:txBody>
      </p:sp>
      <p:sp>
        <p:nvSpPr>
          <p:cNvPr id="6" name="Slide Number Placeholder 5"/>
          <p:cNvSpPr>
            <a:spLocks noGrp="1"/>
          </p:cNvSpPr>
          <p:nvPr>
            <p:ph type="sldNum" sz="quarter" idx="12"/>
          </p:nvPr>
        </p:nvSpPr>
        <p:spPr>
          <a:xfrm>
            <a:off x="8956900" y="5037663"/>
            <a:ext cx="551167" cy="279400"/>
          </a:xfrm>
        </p:spPr>
        <p:txBody>
          <a:bodyPr/>
          <a:lstStyle/>
          <a:p>
            <a:fld id="{E3F86972-16D3-4510-BEA3-E02E93B2EFD7}" type="slidenum">
              <a:rPr lang="en-IE" smtClean="0"/>
              <a:t>‹#›</a:t>
            </a:fld>
            <a:endParaRPr lang="en-I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456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DB5A17-5E96-42C7-8183-765B10EFDFE5}" type="datetimeFigureOut">
              <a:rPr lang="en-IE" smtClean="0"/>
              <a:t>16/10/2023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F86972-16D3-4510-BEA3-E02E93B2EFD7}" type="slidenum">
              <a:rPr lang="en-IE" smtClean="0"/>
              <a:t>‹#›</a:t>
            </a:fld>
            <a:endParaRPr lang="en-IE"/>
          </a:p>
        </p:txBody>
      </p:sp>
    </p:spTree>
    <p:extLst>
      <p:ext uri="{BB962C8B-B14F-4D97-AF65-F5344CB8AC3E}">
        <p14:creationId xmlns:p14="http://schemas.microsoft.com/office/powerpoint/2010/main" val="330771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747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17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spTree>
    <p:extLst>
      <p:ext uri="{BB962C8B-B14F-4D97-AF65-F5344CB8AC3E}">
        <p14:creationId xmlns:p14="http://schemas.microsoft.com/office/powerpoint/2010/main" val="369351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4043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98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228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814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spTree>
    <p:extLst>
      <p:ext uri="{BB962C8B-B14F-4D97-AF65-F5344CB8AC3E}">
        <p14:creationId xmlns:p14="http://schemas.microsoft.com/office/powerpoint/2010/main" val="223515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5A17-5E96-42C7-8183-765B10EFDFE5}" type="datetimeFigureOut">
              <a:rPr lang="en-IE" smtClean="0"/>
              <a:t>16/10/2023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3F86972-16D3-4510-BEA3-E02E93B2EFD7}" type="slidenum">
              <a:rPr lang="en-IE" smtClean="0"/>
              <a:t>‹#›</a:t>
            </a:fld>
            <a:endParaRPr lang="en-I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19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B5A17-5E96-42C7-8183-765B10EFDFE5}" type="datetimeFigureOut">
              <a:rPr lang="en-IE" smtClean="0"/>
              <a:t>16/10/2023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F86972-16D3-4510-BEA3-E02E93B2EFD7}" type="slidenum">
              <a:rPr lang="en-IE" smtClean="0"/>
              <a:t>‹#›</a:t>
            </a:fld>
            <a:endParaRPr lang="en-IE"/>
          </a:p>
        </p:txBody>
      </p:sp>
    </p:spTree>
    <p:extLst>
      <p:ext uri="{BB962C8B-B14F-4D97-AF65-F5344CB8AC3E}">
        <p14:creationId xmlns:p14="http://schemas.microsoft.com/office/powerpoint/2010/main" val="5822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B5A17-5E96-42C7-8183-765B10EFDFE5}" type="datetimeFigureOut">
              <a:rPr lang="en-IE" smtClean="0"/>
              <a:t>16/10/2023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3F86972-16D3-4510-BEA3-E02E93B2EFD7}" type="slidenum">
              <a:rPr lang="en-IE" smtClean="0"/>
              <a:t>‹#›</a:t>
            </a:fld>
            <a:endParaRPr lang="en-I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9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B5A17-5E96-42C7-8183-765B10EFDFE5}" type="datetimeFigureOut">
              <a:rPr lang="en-IE" smtClean="0"/>
              <a:t>16/10/2023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3F86972-16D3-4510-BEA3-E02E93B2EFD7}" type="slidenum">
              <a:rPr lang="en-IE" smtClean="0"/>
              <a:t>‹#›</a:t>
            </a:fld>
            <a:endParaRPr lang="en-I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28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5A17-5E96-42C7-8183-765B10EFDFE5}" type="datetimeFigureOut">
              <a:rPr lang="en-IE" smtClean="0"/>
              <a:t>16/10/2023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3F86972-16D3-4510-BEA3-E02E93B2EFD7}" type="slidenum">
              <a:rPr lang="en-IE" smtClean="0"/>
              <a:t>‹#›</a:t>
            </a:fld>
            <a:endParaRPr lang="en-IE"/>
          </a:p>
        </p:txBody>
      </p:sp>
    </p:spTree>
    <p:extLst>
      <p:ext uri="{BB962C8B-B14F-4D97-AF65-F5344CB8AC3E}">
        <p14:creationId xmlns:p14="http://schemas.microsoft.com/office/powerpoint/2010/main" val="151521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DB5A17-5E96-42C7-8183-765B10EFDFE5}" type="datetimeFigureOut">
              <a:rPr lang="en-IE" smtClean="0"/>
              <a:t>16/10/2023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F86972-16D3-4510-BEA3-E02E93B2EFD7}" type="slidenum">
              <a:rPr lang="en-IE" smtClean="0"/>
              <a:t>‹#›</a:t>
            </a:fld>
            <a:endParaRPr lang="en-I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22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2DB5A17-5E96-42C7-8183-765B10EFDFE5}" type="datetimeFigureOut">
              <a:rPr lang="en-IE" smtClean="0"/>
              <a:t>16/10/2023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3F86972-16D3-4510-BEA3-E02E93B2EFD7}" type="slidenum">
              <a:rPr lang="en-IE" smtClean="0"/>
              <a:t>‹#›</a:t>
            </a:fld>
            <a:endParaRPr lang="en-IE"/>
          </a:p>
        </p:txBody>
      </p:sp>
    </p:spTree>
    <p:extLst>
      <p:ext uri="{BB962C8B-B14F-4D97-AF65-F5344CB8AC3E}">
        <p14:creationId xmlns:p14="http://schemas.microsoft.com/office/powerpoint/2010/main" val="400656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DB5A17-5E96-42C7-8183-765B10EFDFE5}" type="datetimeFigureOut">
              <a:rPr lang="en-IE" smtClean="0"/>
              <a:t>16/10/2023</a:t>
            </a:fld>
            <a:endParaRPr lang="en-I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F86972-16D3-4510-BEA3-E02E93B2EFD7}" type="slidenum">
              <a:rPr lang="en-IE" smtClean="0"/>
              <a:t>‹#›</a:t>
            </a:fld>
            <a:endParaRPr lang="en-IE"/>
          </a:p>
        </p:txBody>
      </p:sp>
    </p:spTree>
    <p:extLst>
      <p:ext uri="{BB962C8B-B14F-4D97-AF65-F5344CB8AC3E}">
        <p14:creationId xmlns:p14="http://schemas.microsoft.com/office/powerpoint/2010/main" val="301257382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housingallocations@kilkennycoco.i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E62B-2080-4663-8838-EEBA08089D8B}"/>
              </a:ext>
            </a:extLst>
          </p:cNvPr>
          <p:cNvSpPr>
            <a:spLocks noGrp="1"/>
          </p:cNvSpPr>
          <p:nvPr>
            <p:ph type="ctrTitle"/>
          </p:nvPr>
        </p:nvSpPr>
        <p:spPr>
          <a:xfrm>
            <a:off x="2133600" y="1254617"/>
            <a:ext cx="8203096" cy="1554843"/>
          </a:xfrm>
        </p:spPr>
        <p:txBody>
          <a:bodyPr>
            <a:normAutofit/>
          </a:bodyPr>
          <a:lstStyle/>
          <a:p>
            <a:r>
              <a:rPr lang="en-IE" sz="3000" dirty="0">
                <a:ln w="6350">
                  <a:noFill/>
                </a:ln>
                <a:solidFill>
                  <a:prstClr val="black">
                    <a:lumMod val="85000"/>
                    <a:lumOff val="15000"/>
                  </a:prstClr>
                </a:solidFill>
                <a:effectLst>
                  <a:outerShdw blurRad="127000" dist="200000" dir="2700000" algn="tl" rotWithShape="0">
                    <a:srgbClr val="000000">
                      <a:alpha val="30000"/>
                    </a:srgbClr>
                  </a:outerShdw>
                </a:effectLst>
                <a:latin typeface="Calibri" panose="020F0502020204030204" pitchFamily="34" charset="0"/>
                <a:cs typeface="Calibri" panose="020F0502020204030204" pitchFamily="34" charset="0"/>
              </a:rPr>
              <a:t>PRESENTATION </a:t>
            </a:r>
            <a:r>
              <a:rPr lang="en-IE" sz="3000">
                <a:ln w="6350">
                  <a:noFill/>
                </a:ln>
                <a:solidFill>
                  <a:prstClr val="black">
                    <a:lumMod val="85000"/>
                    <a:lumOff val="15000"/>
                  </a:prstClr>
                </a:solidFill>
                <a:effectLst>
                  <a:outerShdw blurRad="127000" dist="200000" dir="2700000" algn="tl" rotWithShape="0">
                    <a:srgbClr val="000000">
                      <a:alpha val="30000"/>
                    </a:srgbClr>
                  </a:outerShdw>
                </a:effectLst>
                <a:latin typeface="Calibri" panose="020F0502020204030204" pitchFamily="34" charset="0"/>
                <a:cs typeface="Calibri" panose="020F0502020204030204" pitchFamily="34" charset="0"/>
              </a:rPr>
              <a:t>TO OCTOBER </a:t>
            </a:r>
            <a:r>
              <a:rPr lang="en-IE" sz="3000" dirty="0">
                <a:ln w="6350">
                  <a:noFill/>
                </a:ln>
                <a:solidFill>
                  <a:prstClr val="black">
                    <a:lumMod val="85000"/>
                    <a:lumOff val="15000"/>
                  </a:prstClr>
                </a:solidFill>
                <a:effectLst>
                  <a:outerShdw blurRad="127000" dist="200000" dir="2700000" algn="tl" rotWithShape="0">
                    <a:srgbClr val="000000">
                      <a:alpha val="30000"/>
                    </a:srgbClr>
                  </a:outerShdw>
                </a:effectLst>
                <a:latin typeface="Calibri" panose="020F0502020204030204" pitchFamily="34" charset="0"/>
                <a:cs typeface="Calibri" panose="020F0502020204030204" pitchFamily="34" charset="0"/>
              </a:rPr>
              <a:t>PLENARY MEETING</a:t>
            </a:r>
            <a:br>
              <a:rPr lang="en-IE" sz="3000">
                <a:ln w="6350">
                  <a:noFill/>
                </a:ln>
                <a:solidFill>
                  <a:prstClr val="black">
                    <a:lumMod val="85000"/>
                    <a:lumOff val="15000"/>
                  </a:prstClr>
                </a:solidFill>
                <a:effectLst>
                  <a:outerShdw blurRad="127000" dist="200000" dir="2700000" algn="tl" rotWithShape="0">
                    <a:srgbClr val="000000">
                      <a:alpha val="30000"/>
                    </a:srgbClr>
                  </a:outerShdw>
                </a:effectLst>
                <a:latin typeface="Calibri" panose="020F0502020204030204" pitchFamily="34" charset="0"/>
                <a:cs typeface="Calibri" panose="020F0502020204030204" pitchFamily="34" charset="0"/>
              </a:rPr>
            </a:br>
            <a:r>
              <a:rPr lang="en-IE" sz="3000">
                <a:ln w="6350">
                  <a:noFill/>
                </a:ln>
                <a:solidFill>
                  <a:prstClr val="black">
                    <a:lumMod val="85000"/>
                    <a:lumOff val="15000"/>
                  </a:prstClr>
                </a:solidFill>
                <a:effectLst>
                  <a:outerShdw blurRad="127000" dist="200000" dir="2700000" algn="tl" rotWithShape="0">
                    <a:srgbClr val="000000">
                      <a:alpha val="30000"/>
                    </a:srgbClr>
                  </a:outerShdw>
                </a:effectLst>
                <a:latin typeface="Calibri" panose="020F0502020204030204" pitchFamily="34" charset="0"/>
                <a:cs typeface="Calibri" panose="020F0502020204030204" pitchFamily="34" charset="0"/>
              </a:rPr>
              <a:t>16 OCTOBER, 2023</a:t>
            </a:r>
            <a:endParaRPr lang="en-IE" sz="30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D870065A-3C35-4DD6-AE7A-3C646BC177C5}"/>
              </a:ext>
            </a:extLst>
          </p:cNvPr>
          <p:cNvSpPr>
            <a:spLocks noGrp="1"/>
          </p:cNvSpPr>
          <p:nvPr>
            <p:ph type="subTitle" idx="1"/>
          </p:nvPr>
        </p:nvSpPr>
        <p:spPr/>
        <p:txBody>
          <a:bodyPr>
            <a:normAutofit fontScale="85000" lnSpcReduction="20000"/>
          </a:bodyPr>
          <a:lstStyle/>
          <a:p>
            <a:r>
              <a:rPr lang="en-IE" sz="5400" dirty="0">
                <a:solidFill>
                  <a:prstClr val="black"/>
                </a:solidFill>
              </a:rPr>
              <a:t>CHOICE BASED LETTING (CBL)</a:t>
            </a:r>
            <a:endParaRPr lang="en-IE" sz="5400" dirty="0"/>
          </a:p>
          <a:p>
            <a:endParaRPr lang="en-IE" dirty="0"/>
          </a:p>
        </p:txBody>
      </p:sp>
    </p:spTree>
    <p:extLst>
      <p:ext uri="{BB962C8B-B14F-4D97-AF65-F5344CB8AC3E}">
        <p14:creationId xmlns:p14="http://schemas.microsoft.com/office/powerpoint/2010/main" val="976103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F2D5E-81B0-448F-9D24-1C6F22EE7FBD}"/>
              </a:ext>
            </a:extLst>
          </p:cNvPr>
          <p:cNvSpPr>
            <a:spLocks noGrp="1"/>
          </p:cNvSpPr>
          <p:nvPr>
            <p:ph type="title"/>
          </p:nvPr>
        </p:nvSpPr>
        <p:spPr/>
        <p:txBody>
          <a:bodyPr>
            <a:normAutofit fontScale="90000"/>
          </a:bodyPr>
          <a:lstStyle/>
          <a:p>
            <a:r>
              <a:rPr lang="en-IE" b="1" dirty="0"/>
              <a:t>Process Required for Choice Based Letting</a:t>
            </a:r>
          </a:p>
        </p:txBody>
      </p:sp>
      <p:sp>
        <p:nvSpPr>
          <p:cNvPr id="5" name="Content Placeholder 4">
            <a:extLst>
              <a:ext uri="{FF2B5EF4-FFF2-40B4-BE49-F238E27FC236}">
                <a16:creationId xmlns:a16="http://schemas.microsoft.com/office/drawing/2014/main" id="{20615397-556B-491A-9926-9430740C7B84}"/>
              </a:ext>
            </a:extLst>
          </p:cNvPr>
          <p:cNvSpPr>
            <a:spLocks noGrp="1"/>
          </p:cNvSpPr>
          <p:nvPr>
            <p:ph idx="1"/>
          </p:nvPr>
        </p:nvSpPr>
        <p:spPr/>
        <p:txBody>
          <a:bodyPr>
            <a:normAutofit fontScale="85000" lnSpcReduction="20000"/>
          </a:bodyPr>
          <a:lstStyle/>
          <a:p>
            <a:pPr lvl="0"/>
            <a:r>
              <a:rPr lang="en-IE" dirty="0"/>
              <a:t>Approved applicants can bid on any CBL property that is advertised, not just properties in their areas of choice.</a:t>
            </a:r>
          </a:p>
          <a:p>
            <a:pPr lvl="0"/>
            <a:r>
              <a:rPr lang="en-US" dirty="0"/>
              <a:t>Approved applicants will only be notified of a CBL property appropriate to their assessed housing need.</a:t>
            </a:r>
            <a:endParaRPr lang="en-IE" dirty="0"/>
          </a:p>
          <a:p>
            <a:pPr lvl="0"/>
            <a:r>
              <a:rPr lang="en-IE" dirty="0"/>
              <a:t>After the week long bidding period has passed, the property is removed from active properties on the CBL website.</a:t>
            </a:r>
          </a:p>
          <a:p>
            <a:pPr lvl="0"/>
            <a:r>
              <a:rPr lang="en-US" dirty="0"/>
              <a:t>Approved applicants cannot change an area of preference during the week of advertisement</a:t>
            </a:r>
            <a:endParaRPr lang="en-IE" dirty="0"/>
          </a:p>
          <a:p>
            <a:r>
              <a:rPr lang="en-IE" dirty="0"/>
              <a:t>A report of those that have expressed an interest in the property is printed from the system by admin staff and sent to the allocations teams.</a:t>
            </a:r>
          </a:p>
          <a:p>
            <a:r>
              <a:rPr lang="en-US" dirty="0"/>
              <a:t>Allocations team will then allocate in accordance with the scheme of letting priorities </a:t>
            </a:r>
            <a:endParaRPr lang="en-IE" dirty="0"/>
          </a:p>
          <a:p>
            <a:pPr marL="0" indent="0">
              <a:buNone/>
            </a:pPr>
            <a:endParaRPr lang="en-IE" dirty="0"/>
          </a:p>
          <a:p>
            <a:pPr marL="0" indent="0">
              <a:buNone/>
            </a:pPr>
            <a:endParaRPr lang="en-IE" dirty="0"/>
          </a:p>
          <a:p>
            <a:endParaRPr lang="en-IE" dirty="0"/>
          </a:p>
        </p:txBody>
      </p:sp>
    </p:spTree>
    <p:extLst>
      <p:ext uri="{BB962C8B-B14F-4D97-AF65-F5344CB8AC3E}">
        <p14:creationId xmlns:p14="http://schemas.microsoft.com/office/powerpoint/2010/main" val="10151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13EFD9-0253-440E-ABED-06275C4D0DB2}"/>
              </a:ext>
            </a:extLst>
          </p:cNvPr>
          <p:cNvSpPr>
            <a:spLocks noGrp="1"/>
          </p:cNvSpPr>
          <p:nvPr>
            <p:ph type="title"/>
          </p:nvPr>
        </p:nvSpPr>
        <p:spPr/>
        <p:txBody>
          <a:bodyPr/>
          <a:lstStyle/>
          <a:p>
            <a:r>
              <a:rPr lang="en-IE" b="1" dirty="0"/>
              <a:t>Procedure for Choice Based Letting</a:t>
            </a:r>
          </a:p>
        </p:txBody>
      </p:sp>
      <p:sp>
        <p:nvSpPr>
          <p:cNvPr id="5" name="Content Placeholder 4">
            <a:extLst>
              <a:ext uri="{FF2B5EF4-FFF2-40B4-BE49-F238E27FC236}">
                <a16:creationId xmlns:a16="http://schemas.microsoft.com/office/drawing/2014/main" id="{DC9254D5-9D45-473A-9B8D-C6BD022ED540}"/>
              </a:ext>
            </a:extLst>
          </p:cNvPr>
          <p:cNvSpPr>
            <a:spLocks noGrp="1"/>
          </p:cNvSpPr>
          <p:nvPr>
            <p:ph idx="1"/>
          </p:nvPr>
        </p:nvSpPr>
        <p:spPr/>
        <p:txBody>
          <a:bodyPr>
            <a:normAutofit fontScale="92500" lnSpcReduction="20000"/>
          </a:bodyPr>
          <a:lstStyle/>
          <a:p>
            <a:pPr lvl="0"/>
            <a:r>
              <a:rPr lang="en-IE" dirty="0"/>
              <a:t>Once an allocation is made, admin staff will update the CBL website to reflect that an allocation has taken place. (offer facilitated)</a:t>
            </a:r>
          </a:p>
          <a:p>
            <a:pPr lvl="0"/>
            <a:r>
              <a:rPr lang="en-IE" dirty="0"/>
              <a:t>Unsuccessful bidders are not contacted to say that their bid has been unsuccessful. </a:t>
            </a:r>
          </a:p>
          <a:p>
            <a:pPr lvl="0"/>
            <a:r>
              <a:rPr lang="en-IE" dirty="0"/>
              <a:t>If a client refuses a property, which they have bid on, their account on the CBL website is suspended for a period of twelve months. This property will then be offered to next person on the bid list and if there is no one else on that list then the property will be re-advertised.</a:t>
            </a:r>
          </a:p>
          <a:p>
            <a:pPr lvl="0"/>
            <a:r>
              <a:rPr lang="en-US" dirty="0"/>
              <a:t>Elected members will also receive a unique user name and password from the Allocations Team and will have access rights to view advertised &amp; allocated properties only.</a:t>
            </a:r>
            <a:endParaRPr lang="en-IE" dirty="0"/>
          </a:p>
          <a:p>
            <a:pPr marL="0" lvl="0" indent="0">
              <a:buNone/>
            </a:pPr>
            <a:endParaRPr lang="en-IE" dirty="0"/>
          </a:p>
          <a:p>
            <a:endParaRPr lang="en-IE" dirty="0"/>
          </a:p>
        </p:txBody>
      </p:sp>
    </p:spTree>
    <p:extLst>
      <p:ext uri="{BB962C8B-B14F-4D97-AF65-F5344CB8AC3E}">
        <p14:creationId xmlns:p14="http://schemas.microsoft.com/office/powerpoint/2010/main" val="388799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6">
                <a:lumMod val="40000"/>
                <a:lumOff val="60000"/>
              </a:schemeClr>
            </a:gs>
            <a:gs pos="0">
              <a:schemeClr val="accent6">
                <a:lumMod val="20000"/>
                <a:lumOff val="80000"/>
              </a:schemeClr>
            </a:gs>
            <a:gs pos="9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FA39-4B89-482B-B7A1-9B7262186F09}"/>
              </a:ext>
            </a:extLst>
          </p:cNvPr>
          <p:cNvSpPr>
            <a:spLocks noGrp="1"/>
          </p:cNvSpPr>
          <p:nvPr>
            <p:ph type="title"/>
          </p:nvPr>
        </p:nvSpPr>
        <p:spPr>
          <a:xfrm>
            <a:off x="838200" y="365126"/>
            <a:ext cx="10515600" cy="1119726"/>
          </a:xfrm>
        </p:spPr>
        <p:txBody>
          <a:bodyPr/>
          <a:lstStyle/>
          <a:p>
            <a:r>
              <a:rPr lang="en-US" b="1" dirty="0"/>
              <a:t>POINTS TO NOTE</a:t>
            </a:r>
            <a:endParaRPr lang="en-IE" b="1" dirty="0"/>
          </a:p>
        </p:txBody>
      </p:sp>
      <p:sp>
        <p:nvSpPr>
          <p:cNvPr id="3" name="Content Placeholder 2">
            <a:extLst>
              <a:ext uri="{FF2B5EF4-FFF2-40B4-BE49-F238E27FC236}">
                <a16:creationId xmlns:a16="http://schemas.microsoft.com/office/drawing/2014/main" id="{7B574264-DC88-4DBF-B48B-0797E948DE21}"/>
              </a:ext>
            </a:extLst>
          </p:cNvPr>
          <p:cNvSpPr>
            <a:spLocks noGrp="1"/>
          </p:cNvSpPr>
          <p:nvPr>
            <p:ph idx="1"/>
          </p:nvPr>
        </p:nvSpPr>
        <p:spPr>
          <a:xfrm>
            <a:off x="1039536" y="1328737"/>
            <a:ext cx="10515600" cy="5272087"/>
          </a:xfrm>
          <a:gradFill>
            <a:gsLst>
              <a:gs pos="14000">
                <a:schemeClr val="accent6">
                  <a:lumMod val="40000"/>
                  <a:lumOff val="60000"/>
                </a:schemeClr>
              </a:gs>
              <a:gs pos="0">
                <a:schemeClr val="accent6">
                  <a:lumMod val="20000"/>
                  <a:lumOff val="80000"/>
                </a:schemeClr>
              </a:gs>
              <a:gs pos="9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sz="2200" dirty="0"/>
              <a:t>Applicants can only view and express interest in properties with the number of beds that they have been approved for.</a:t>
            </a:r>
          </a:p>
          <a:p>
            <a:r>
              <a:rPr lang="en-US" sz="2200" dirty="0"/>
              <a:t>A successful applicant who refuses a Choice Based Letting offer will not be eligible for consideration for another Choice Based Letting Unit for a period of one year</a:t>
            </a:r>
          </a:p>
          <a:p>
            <a:r>
              <a:rPr lang="en-US" sz="2200" dirty="0"/>
              <a:t>Under the Choice Based Letting Scheme only the successful candidates will be notified. </a:t>
            </a:r>
          </a:p>
          <a:p>
            <a:r>
              <a:rPr lang="en-US" sz="2200" dirty="0"/>
              <a:t>Applicants may express an interest in properties outside of their specified areas of preference. However, please note that where there are a large number of expressions of interest in a property priority will be given to those applicants who specified a preference for accommodation in that particular area on their housing application form</a:t>
            </a:r>
          </a:p>
          <a:p>
            <a:r>
              <a:rPr lang="en-US" sz="2200" dirty="0"/>
              <a:t>If you do not have access to the internet, you can go to your local library branch or to the Housing Office in Johns Green where you can access a public PC.</a:t>
            </a:r>
          </a:p>
          <a:p>
            <a:r>
              <a:rPr lang="en-US" sz="2200" dirty="0"/>
              <a:t>If applicants do not engage with CBL i.e. do not log in every week to see the properties advertised, then they cannot be considered for these properties.</a:t>
            </a:r>
          </a:p>
          <a:p>
            <a:r>
              <a:rPr lang="en-US" sz="2200" dirty="0"/>
              <a:t>If applicants fail to use the CBL system they cannot be considered for properties advertised on CBL and this will reduce their opportunity to avail of social housing supports.</a:t>
            </a:r>
          </a:p>
          <a:p>
            <a:endParaRPr lang="en-IE" dirty="0"/>
          </a:p>
        </p:txBody>
      </p:sp>
    </p:spTree>
    <p:extLst>
      <p:ext uri="{BB962C8B-B14F-4D97-AF65-F5344CB8AC3E}">
        <p14:creationId xmlns:p14="http://schemas.microsoft.com/office/powerpoint/2010/main" val="166995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BCE32-3303-4417-A7C5-71C464FF1A33}"/>
              </a:ext>
            </a:extLst>
          </p:cNvPr>
          <p:cNvSpPr>
            <a:spLocks noGrp="1"/>
          </p:cNvSpPr>
          <p:nvPr>
            <p:ph type="title"/>
          </p:nvPr>
        </p:nvSpPr>
        <p:spPr/>
        <p:txBody>
          <a:bodyPr/>
          <a:lstStyle/>
          <a:p>
            <a:r>
              <a:rPr lang="en-IE" b="1" dirty="0"/>
              <a:t>Advantages of CBL</a:t>
            </a:r>
          </a:p>
        </p:txBody>
      </p:sp>
      <p:sp>
        <p:nvSpPr>
          <p:cNvPr id="5" name="Content Placeholder 4">
            <a:extLst>
              <a:ext uri="{FF2B5EF4-FFF2-40B4-BE49-F238E27FC236}">
                <a16:creationId xmlns:a16="http://schemas.microsoft.com/office/drawing/2014/main" id="{2B60D6F9-0E4A-45DC-979A-BACFCBEFE676}"/>
              </a:ext>
            </a:extLst>
          </p:cNvPr>
          <p:cNvSpPr>
            <a:spLocks noGrp="1"/>
          </p:cNvSpPr>
          <p:nvPr>
            <p:ph idx="1"/>
          </p:nvPr>
        </p:nvSpPr>
        <p:spPr/>
        <p:txBody>
          <a:bodyPr>
            <a:normAutofit fontScale="92500" lnSpcReduction="10000"/>
          </a:bodyPr>
          <a:lstStyle/>
          <a:p>
            <a:r>
              <a:rPr lang="en-IE" dirty="0"/>
              <a:t>Fair and transparent system for clients</a:t>
            </a:r>
          </a:p>
          <a:p>
            <a:r>
              <a:rPr lang="en-IE" dirty="0"/>
              <a:t>Choice at the centre of the system</a:t>
            </a:r>
          </a:p>
          <a:p>
            <a:r>
              <a:rPr lang="en-IE" dirty="0"/>
              <a:t>Reduction in refusal rate </a:t>
            </a:r>
          </a:p>
          <a:p>
            <a:r>
              <a:rPr lang="en-IE" dirty="0"/>
              <a:t>Reduction in the time that available properties are left vacant</a:t>
            </a:r>
          </a:p>
          <a:p>
            <a:r>
              <a:rPr lang="en-IE" dirty="0"/>
              <a:t>Reduction in vandalism to vacant properties</a:t>
            </a:r>
          </a:p>
          <a:p>
            <a:r>
              <a:rPr lang="en-IE" dirty="0"/>
              <a:t>Allocation of difficult to let properties</a:t>
            </a:r>
          </a:p>
          <a:p>
            <a:r>
              <a:rPr lang="en-IE" dirty="0"/>
              <a:t>Less administration</a:t>
            </a:r>
          </a:p>
          <a:p>
            <a:endParaRPr lang="en-IE" dirty="0"/>
          </a:p>
          <a:p>
            <a:endParaRPr lang="en-IE" dirty="0"/>
          </a:p>
        </p:txBody>
      </p:sp>
    </p:spTree>
    <p:extLst>
      <p:ext uri="{BB962C8B-B14F-4D97-AF65-F5344CB8AC3E}">
        <p14:creationId xmlns:p14="http://schemas.microsoft.com/office/powerpoint/2010/main" val="233720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D3B8D-3A10-4152-BE4C-86745E0691E6}"/>
              </a:ext>
            </a:extLst>
          </p:cNvPr>
          <p:cNvSpPr>
            <a:spLocks noGrp="1"/>
          </p:cNvSpPr>
          <p:nvPr>
            <p:ph type="title"/>
          </p:nvPr>
        </p:nvSpPr>
        <p:spPr/>
        <p:txBody>
          <a:bodyPr/>
          <a:lstStyle/>
          <a:p>
            <a:r>
              <a:rPr lang="en-IE" b="1" dirty="0"/>
              <a:t>Recommendation</a:t>
            </a:r>
          </a:p>
        </p:txBody>
      </p:sp>
      <p:sp>
        <p:nvSpPr>
          <p:cNvPr id="3" name="Content Placeholder 2">
            <a:extLst>
              <a:ext uri="{FF2B5EF4-FFF2-40B4-BE49-F238E27FC236}">
                <a16:creationId xmlns:a16="http://schemas.microsoft.com/office/drawing/2014/main" id="{3332A30C-8CB5-4F93-AE9B-9E65F0A04158}"/>
              </a:ext>
            </a:extLst>
          </p:cNvPr>
          <p:cNvSpPr>
            <a:spLocks noGrp="1"/>
          </p:cNvSpPr>
          <p:nvPr>
            <p:ph idx="1"/>
          </p:nvPr>
        </p:nvSpPr>
        <p:spPr/>
        <p:txBody>
          <a:bodyPr>
            <a:normAutofit/>
          </a:bodyPr>
          <a:lstStyle/>
          <a:p>
            <a:r>
              <a:rPr lang="en-IE" dirty="0"/>
              <a:t>It is recommended that not all properties becoming available for letting will be offered through CBL. In particular, dwellings designated for the accommodation of older persons, for physically disabled persons and other dwellings that may be required due to exceptional or necessary circumstances will not be allocated through CBL.</a:t>
            </a:r>
          </a:p>
          <a:p>
            <a:r>
              <a:rPr lang="en-IE" dirty="0"/>
              <a:t>CBL will form part of the Scheme of Letting Priorities </a:t>
            </a:r>
          </a:p>
          <a:p>
            <a:endParaRPr lang="en-IE" dirty="0"/>
          </a:p>
          <a:p>
            <a:endParaRPr lang="en-IE" dirty="0"/>
          </a:p>
        </p:txBody>
      </p:sp>
    </p:spTree>
    <p:extLst>
      <p:ext uri="{BB962C8B-B14F-4D97-AF65-F5344CB8AC3E}">
        <p14:creationId xmlns:p14="http://schemas.microsoft.com/office/powerpoint/2010/main" val="380374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FDE1-40D2-4E64-8AE0-F6FFD4956E85}"/>
              </a:ext>
            </a:extLst>
          </p:cNvPr>
          <p:cNvSpPr>
            <a:spLocks noGrp="1"/>
          </p:cNvSpPr>
          <p:nvPr>
            <p:ph type="title"/>
          </p:nvPr>
        </p:nvSpPr>
        <p:spPr/>
        <p:txBody>
          <a:bodyPr/>
          <a:lstStyle/>
          <a:p>
            <a:r>
              <a:rPr lang="en-IE" b="1" dirty="0"/>
              <a:t>INTRODUCTION</a:t>
            </a:r>
          </a:p>
        </p:txBody>
      </p:sp>
      <p:sp>
        <p:nvSpPr>
          <p:cNvPr id="3" name="Content Placeholder 2">
            <a:extLst>
              <a:ext uri="{FF2B5EF4-FFF2-40B4-BE49-F238E27FC236}">
                <a16:creationId xmlns:a16="http://schemas.microsoft.com/office/drawing/2014/main" id="{4AA6FBEC-ED74-4347-87EE-C90171504381}"/>
              </a:ext>
            </a:extLst>
          </p:cNvPr>
          <p:cNvSpPr>
            <a:spLocks noGrp="1"/>
          </p:cNvSpPr>
          <p:nvPr>
            <p:ph idx="1"/>
          </p:nvPr>
        </p:nvSpPr>
        <p:spPr/>
        <p:txBody>
          <a:bodyPr/>
          <a:lstStyle/>
          <a:p>
            <a:r>
              <a:rPr lang="en-IE" dirty="0"/>
              <a:t>What is Choice Based Letting:</a:t>
            </a:r>
          </a:p>
          <a:p>
            <a:endParaRPr lang="en-IE" dirty="0"/>
          </a:p>
          <a:p>
            <a:pPr>
              <a:buNone/>
            </a:pPr>
            <a:r>
              <a:rPr lang="en-IE" dirty="0"/>
              <a:t>“different approach to the allocation of council houses that is designed to place choice at the heart of the letting scheme”</a:t>
            </a:r>
          </a:p>
          <a:p>
            <a:pPr>
              <a:buNone/>
            </a:pPr>
            <a:endParaRPr lang="en-IE" dirty="0"/>
          </a:p>
          <a:p>
            <a:r>
              <a:rPr lang="en-IE" dirty="0"/>
              <a:t>It will form part of the Councils Scheme of Letting Priorities”</a:t>
            </a:r>
          </a:p>
          <a:p>
            <a:endParaRPr lang="en-IE" dirty="0"/>
          </a:p>
        </p:txBody>
      </p:sp>
    </p:spTree>
    <p:extLst>
      <p:ext uri="{BB962C8B-B14F-4D97-AF65-F5344CB8AC3E}">
        <p14:creationId xmlns:p14="http://schemas.microsoft.com/office/powerpoint/2010/main" val="10953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43B-8322-46FF-B8B8-A030E635A680}"/>
              </a:ext>
            </a:extLst>
          </p:cNvPr>
          <p:cNvSpPr>
            <a:spLocks noGrp="1"/>
          </p:cNvSpPr>
          <p:nvPr>
            <p:ph type="title"/>
          </p:nvPr>
        </p:nvSpPr>
        <p:spPr/>
        <p:txBody>
          <a:bodyPr/>
          <a:lstStyle/>
          <a:p>
            <a:r>
              <a:rPr lang="en-IE" b="1" dirty="0"/>
              <a:t>Background</a:t>
            </a:r>
          </a:p>
        </p:txBody>
      </p:sp>
      <p:sp>
        <p:nvSpPr>
          <p:cNvPr id="3" name="Content Placeholder 2">
            <a:extLst>
              <a:ext uri="{FF2B5EF4-FFF2-40B4-BE49-F238E27FC236}">
                <a16:creationId xmlns:a16="http://schemas.microsoft.com/office/drawing/2014/main" id="{B9BDA1D1-9AE1-4CB7-B26B-B87B1503C6B6}"/>
              </a:ext>
            </a:extLst>
          </p:cNvPr>
          <p:cNvSpPr>
            <a:spLocks noGrp="1"/>
          </p:cNvSpPr>
          <p:nvPr>
            <p:ph idx="1"/>
          </p:nvPr>
        </p:nvSpPr>
        <p:spPr/>
        <p:txBody>
          <a:bodyPr>
            <a:normAutofit/>
          </a:bodyPr>
          <a:lstStyle/>
          <a:p>
            <a:r>
              <a:rPr lang="en-IE" dirty="0"/>
              <a:t>Traditional method of allocating council properties was by means of prioritising applicants in accordance with “Scheme of Letting Priorities” and offering accommodation accordingly, typically a council owned property</a:t>
            </a:r>
          </a:p>
          <a:p>
            <a:r>
              <a:rPr lang="en-IE" dirty="0"/>
              <a:t>Applicants allowed choose three areas of choice</a:t>
            </a:r>
          </a:p>
          <a:p>
            <a:r>
              <a:rPr lang="en-IE" dirty="0"/>
              <a:t>Applicants allowed two refusals and then removed from housing list for a period of one year</a:t>
            </a:r>
          </a:p>
          <a:p>
            <a:pPr marL="0" indent="0">
              <a:buNone/>
            </a:pPr>
            <a:endParaRPr lang="en-IE" dirty="0"/>
          </a:p>
          <a:p>
            <a:endParaRPr lang="en-IE" dirty="0"/>
          </a:p>
        </p:txBody>
      </p:sp>
    </p:spTree>
    <p:extLst>
      <p:ext uri="{BB962C8B-B14F-4D97-AF65-F5344CB8AC3E}">
        <p14:creationId xmlns:p14="http://schemas.microsoft.com/office/powerpoint/2010/main" val="31722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ED3F-5C27-4780-86C3-B3FAD4BFB4FC}"/>
              </a:ext>
            </a:extLst>
          </p:cNvPr>
          <p:cNvSpPr>
            <a:spLocks noGrp="1"/>
          </p:cNvSpPr>
          <p:nvPr>
            <p:ph type="title"/>
          </p:nvPr>
        </p:nvSpPr>
        <p:spPr/>
        <p:txBody>
          <a:bodyPr/>
          <a:lstStyle/>
          <a:p>
            <a:r>
              <a:rPr lang="en-IE" b="1" dirty="0"/>
              <a:t>Housing Stock</a:t>
            </a:r>
          </a:p>
        </p:txBody>
      </p:sp>
      <p:sp>
        <p:nvSpPr>
          <p:cNvPr id="3" name="Content Placeholder 2">
            <a:extLst>
              <a:ext uri="{FF2B5EF4-FFF2-40B4-BE49-F238E27FC236}">
                <a16:creationId xmlns:a16="http://schemas.microsoft.com/office/drawing/2014/main" id="{CF6E6C34-F54E-404A-8AE6-2AC0C3BD87EE}"/>
              </a:ext>
            </a:extLst>
          </p:cNvPr>
          <p:cNvSpPr>
            <a:spLocks noGrp="1"/>
          </p:cNvSpPr>
          <p:nvPr>
            <p:ph idx="1"/>
          </p:nvPr>
        </p:nvSpPr>
        <p:spPr/>
        <p:txBody>
          <a:bodyPr>
            <a:normAutofit/>
          </a:bodyPr>
          <a:lstStyle/>
          <a:p>
            <a:endParaRPr lang="en-IE" sz="1400" dirty="0"/>
          </a:p>
          <a:p>
            <a:r>
              <a:rPr lang="en-IE" sz="2800" dirty="0"/>
              <a:t>Number of council houses –   2,700 </a:t>
            </a:r>
          </a:p>
          <a:p>
            <a:r>
              <a:rPr lang="en-IE" sz="2800" dirty="0"/>
              <a:t>Vacancy Rate of Housing Stock:   2.8%</a:t>
            </a:r>
          </a:p>
          <a:p>
            <a:r>
              <a:rPr lang="en-IE" sz="2800" dirty="0"/>
              <a:t>Number of properties vacant at any one time –  60 approx.</a:t>
            </a:r>
          </a:p>
          <a:p>
            <a:r>
              <a:rPr lang="en-IE" sz="2800" dirty="0"/>
              <a:t>Number on our housing list –   1,660</a:t>
            </a:r>
          </a:p>
          <a:p>
            <a:pPr marL="0" indent="0">
              <a:buNone/>
            </a:pPr>
            <a:endParaRPr lang="en-IE" dirty="0"/>
          </a:p>
        </p:txBody>
      </p:sp>
    </p:spTree>
    <p:extLst>
      <p:ext uri="{BB962C8B-B14F-4D97-AF65-F5344CB8AC3E}">
        <p14:creationId xmlns:p14="http://schemas.microsoft.com/office/powerpoint/2010/main" val="393396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8E1D-8189-4DBA-B9CB-973750A3306A}"/>
              </a:ext>
            </a:extLst>
          </p:cNvPr>
          <p:cNvSpPr>
            <a:spLocks noGrp="1"/>
          </p:cNvSpPr>
          <p:nvPr>
            <p:ph type="title"/>
          </p:nvPr>
        </p:nvSpPr>
        <p:spPr/>
        <p:txBody>
          <a:bodyPr/>
          <a:lstStyle/>
          <a:p>
            <a:r>
              <a:rPr lang="en-IE" b="1" dirty="0"/>
              <a:t>REFUSALS</a:t>
            </a:r>
          </a:p>
        </p:txBody>
      </p:sp>
      <p:sp>
        <p:nvSpPr>
          <p:cNvPr id="3" name="Content Placeholder 2">
            <a:extLst>
              <a:ext uri="{FF2B5EF4-FFF2-40B4-BE49-F238E27FC236}">
                <a16:creationId xmlns:a16="http://schemas.microsoft.com/office/drawing/2014/main" id="{1A0A20F6-7111-49D0-AD30-1E10997548C0}"/>
              </a:ext>
            </a:extLst>
          </p:cNvPr>
          <p:cNvSpPr>
            <a:spLocks noGrp="1"/>
          </p:cNvSpPr>
          <p:nvPr>
            <p:ph idx="1"/>
          </p:nvPr>
        </p:nvSpPr>
        <p:spPr/>
        <p:txBody>
          <a:bodyPr>
            <a:normAutofit lnSpcReduction="10000"/>
          </a:bodyPr>
          <a:lstStyle/>
          <a:p>
            <a:r>
              <a:rPr lang="en-IE" sz="3200" dirty="0"/>
              <a:t>Refusals of offers of accommodation has an impact on our voids figures</a:t>
            </a:r>
          </a:p>
          <a:p>
            <a:r>
              <a:rPr lang="en-IE" sz="3200" dirty="0"/>
              <a:t>The refusal rate has varied between 17% and 25% over the past 4 years</a:t>
            </a:r>
          </a:p>
          <a:p>
            <a:r>
              <a:rPr lang="en-IE" sz="3200" dirty="0"/>
              <a:t>In simple terms that means one in every 5 houses offered is refused</a:t>
            </a:r>
          </a:p>
          <a:p>
            <a:endParaRPr lang="en-IE" dirty="0"/>
          </a:p>
        </p:txBody>
      </p:sp>
    </p:spTree>
    <p:extLst>
      <p:ext uri="{BB962C8B-B14F-4D97-AF65-F5344CB8AC3E}">
        <p14:creationId xmlns:p14="http://schemas.microsoft.com/office/powerpoint/2010/main" val="2343115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D75F6-15D6-40E1-90F0-677A4DC23FEA}"/>
              </a:ext>
            </a:extLst>
          </p:cNvPr>
          <p:cNvSpPr>
            <a:spLocks noGrp="1"/>
          </p:cNvSpPr>
          <p:nvPr>
            <p:ph type="title"/>
          </p:nvPr>
        </p:nvSpPr>
        <p:spPr/>
        <p:txBody>
          <a:bodyPr/>
          <a:lstStyle/>
          <a:p>
            <a:r>
              <a:rPr lang="en-IE" b="1" dirty="0"/>
              <a:t>Most common Reasons for Refusals</a:t>
            </a:r>
          </a:p>
        </p:txBody>
      </p:sp>
      <p:sp>
        <p:nvSpPr>
          <p:cNvPr id="5" name="Content Placeholder 4">
            <a:extLst>
              <a:ext uri="{FF2B5EF4-FFF2-40B4-BE49-F238E27FC236}">
                <a16:creationId xmlns:a16="http://schemas.microsoft.com/office/drawing/2014/main" id="{FDC243C9-5001-4484-B2F8-1344F52A938D}"/>
              </a:ext>
            </a:extLst>
          </p:cNvPr>
          <p:cNvSpPr>
            <a:spLocks noGrp="1"/>
          </p:cNvSpPr>
          <p:nvPr>
            <p:ph idx="1"/>
          </p:nvPr>
        </p:nvSpPr>
        <p:spPr/>
        <p:txBody>
          <a:bodyPr>
            <a:normAutofit fontScale="92500" lnSpcReduction="20000"/>
          </a:bodyPr>
          <a:lstStyle/>
          <a:p>
            <a:r>
              <a:rPr lang="en-IE" dirty="0"/>
              <a:t>Property offered deemed not suitable by housing applicant</a:t>
            </a:r>
          </a:p>
          <a:p>
            <a:r>
              <a:rPr lang="en-IE" dirty="0"/>
              <a:t>Prefer to remain in HAP/RAS accommodation</a:t>
            </a:r>
          </a:p>
          <a:p>
            <a:r>
              <a:rPr lang="en-IE" dirty="0"/>
              <a:t>Area not suitable</a:t>
            </a:r>
          </a:p>
          <a:p>
            <a:r>
              <a:rPr lang="en-IE" dirty="0"/>
              <a:t>Distance from family members</a:t>
            </a:r>
          </a:p>
          <a:p>
            <a:r>
              <a:rPr lang="en-IE" dirty="0"/>
              <a:t>Garden</a:t>
            </a:r>
          </a:p>
          <a:p>
            <a:r>
              <a:rPr lang="en-IE" dirty="0"/>
              <a:t>Anti social issues etc</a:t>
            </a:r>
          </a:p>
          <a:p>
            <a:r>
              <a:rPr lang="en-IE" dirty="0"/>
              <a:t>Lack of transport</a:t>
            </a:r>
          </a:p>
          <a:p>
            <a:r>
              <a:rPr lang="en-IE" dirty="0"/>
              <a:t>Issues with potential neighbours</a:t>
            </a:r>
          </a:p>
          <a:p>
            <a:endParaRPr lang="en-IE" dirty="0"/>
          </a:p>
        </p:txBody>
      </p:sp>
    </p:spTree>
    <p:extLst>
      <p:ext uri="{BB962C8B-B14F-4D97-AF65-F5344CB8AC3E}">
        <p14:creationId xmlns:p14="http://schemas.microsoft.com/office/powerpoint/2010/main" val="61507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C6B-C99B-4A38-9705-1CA38E907538}"/>
              </a:ext>
            </a:extLst>
          </p:cNvPr>
          <p:cNvSpPr>
            <a:spLocks noGrp="1"/>
          </p:cNvSpPr>
          <p:nvPr>
            <p:ph type="title"/>
          </p:nvPr>
        </p:nvSpPr>
        <p:spPr/>
        <p:txBody>
          <a:bodyPr/>
          <a:lstStyle/>
          <a:p>
            <a:r>
              <a:rPr lang="en-IE" b="1" dirty="0"/>
              <a:t>Choice Based letting</a:t>
            </a:r>
          </a:p>
        </p:txBody>
      </p:sp>
      <p:sp>
        <p:nvSpPr>
          <p:cNvPr id="3" name="Content Placeholder 2">
            <a:extLst>
              <a:ext uri="{FF2B5EF4-FFF2-40B4-BE49-F238E27FC236}">
                <a16:creationId xmlns:a16="http://schemas.microsoft.com/office/drawing/2014/main" id="{75B9F24B-495A-451F-BB20-35551A1B367F}"/>
              </a:ext>
            </a:extLst>
          </p:cNvPr>
          <p:cNvSpPr>
            <a:spLocks noGrp="1"/>
          </p:cNvSpPr>
          <p:nvPr>
            <p:ph idx="1"/>
          </p:nvPr>
        </p:nvSpPr>
        <p:spPr>
          <a:xfrm>
            <a:off x="1295401" y="2285999"/>
            <a:ext cx="9601196" cy="3902766"/>
          </a:xfrm>
        </p:spPr>
        <p:txBody>
          <a:bodyPr>
            <a:normAutofit/>
          </a:bodyPr>
          <a:lstStyle/>
          <a:p>
            <a:endParaRPr lang="en-IE" sz="1050" dirty="0"/>
          </a:p>
          <a:p>
            <a:r>
              <a:rPr lang="en-IE" sz="2300" dirty="0"/>
              <a:t>Why?</a:t>
            </a:r>
          </a:p>
          <a:p>
            <a:pPr marL="0" indent="0">
              <a:buNone/>
            </a:pPr>
            <a:r>
              <a:rPr lang="en-IE" sz="2300" dirty="0"/>
              <a:t>     		(1) to reduce the refusal rate 		</a:t>
            </a:r>
          </a:p>
          <a:p>
            <a:pPr marL="0" indent="0">
              <a:buNone/>
            </a:pPr>
            <a:r>
              <a:rPr lang="en-IE" sz="2300" dirty="0"/>
              <a:t>     		</a:t>
            </a:r>
            <a:r>
              <a:rPr lang="en-US" sz="2300" dirty="0"/>
              <a:t>(2) to provide a more effective allocation process for hard to lets </a:t>
            </a:r>
          </a:p>
          <a:p>
            <a:pPr marL="0" indent="0">
              <a:buNone/>
            </a:pPr>
            <a:r>
              <a:rPr lang="en-US" sz="2300" dirty="0"/>
              <a:t>     		(3) to give a wider choice for applicants 		</a:t>
            </a:r>
          </a:p>
          <a:p>
            <a:pPr marL="0" indent="0">
              <a:buNone/>
            </a:pPr>
            <a:r>
              <a:rPr lang="en-US" sz="2300" dirty="0"/>
              <a:t>    		(4) to enable applicants to become part of process</a:t>
            </a:r>
          </a:p>
          <a:p>
            <a:r>
              <a:rPr lang="en-IE" sz="2300" dirty="0"/>
              <a:t>Government Policy</a:t>
            </a:r>
          </a:p>
          <a:p>
            <a:r>
              <a:rPr lang="en-IE" sz="2300" dirty="0"/>
              <a:t>Successful in other local authorities</a:t>
            </a:r>
          </a:p>
          <a:p>
            <a:endParaRPr lang="en-IE" dirty="0"/>
          </a:p>
        </p:txBody>
      </p:sp>
    </p:spTree>
    <p:extLst>
      <p:ext uri="{BB962C8B-B14F-4D97-AF65-F5344CB8AC3E}">
        <p14:creationId xmlns:p14="http://schemas.microsoft.com/office/powerpoint/2010/main" val="387056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D0E08-2BF0-44AE-B6F6-4A652F1D715B}"/>
              </a:ext>
            </a:extLst>
          </p:cNvPr>
          <p:cNvSpPr>
            <a:spLocks noGrp="1"/>
          </p:cNvSpPr>
          <p:nvPr>
            <p:ph type="title"/>
          </p:nvPr>
        </p:nvSpPr>
        <p:spPr/>
        <p:txBody>
          <a:bodyPr>
            <a:normAutofit fontScale="90000"/>
          </a:bodyPr>
          <a:lstStyle/>
          <a:p>
            <a:r>
              <a:rPr lang="en-IE" b="1" dirty="0"/>
              <a:t>Process Required for Choice Based Letting</a:t>
            </a:r>
          </a:p>
        </p:txBody>
      </p:sp>
      <p:sp>
        <p:nvSpPr>
          <p:cNvPr id="5" name="Content Placeholder 4">
            <a:extLst>
              <a:ext uri="{FF2B5EF4-FFF2-40B4-BE49-F238E27FC236}">
                <a16:creationId xmlns:a16="http://schemas.microsoft.com/office/drawing/2014/main" id="{88439A31-55D9-4BA0-8D34-0AABED85C700}"/>
              </a:ext>
            </a:extLst>
          </p:cNvPr>
          <p:cNvSpPr>
            <a:spLocks noGrp="1"/>
          </p:cNvSpPr>
          <p:nvPr>
            <p:ph idx="1"/>
          </p:nvPr>
        </p:nvSpPr>
        <p:spPr/>
        <p:txBody>
          <a:bodyPr>
            <a:normAutofit fontScale="85000" lnSpcReduction="20000"/>
          </a:bodyPr>
          <a:lstStyle/>
          <a:p>
            <a:pPr lvl="0"/>
            <a:r>
              <a:rPr lang="en-IE" dirty="0"/>
              <a:t>Approved housing applicants will be written to in order to inform them of the CBL process</a:t>
            </a:r>
          </a:p>
          <a:p>
            <a:pPr lvl="0"/>
            <a:r>
              <a:rPr lang="en-IE" dirty="0"/>
              <a:t>Applicants will subsequently receive a letter requesting that they register with the CBL website and will be given their unique username and password.</a:t>
            </a:r>
          </a:p>
          <a:p>
            <a:pPr lvl="0"/>
            <a:r>
              <a:rPr lang="en-IE" dirty="0"/>
              <a:t>The applicants can then log in and have the option to reset their password.</a:t>
            </a:r>
          </a:p>
          <a:p>
            <a:pPr lvl="0"/>
            <a:r>
              <a:rPr lang="en-US" dirty="0"/>
              <a:t>Applicants should ensure the information in relation to their application is correct and if it is not they should contact the Allocations Team at </a:t>
            </a:r>
            <a:r>
              <a:rPr lang="en-US" dirty="0">
                <a:hlinkClick r:id="rId2"/>
              </a:rPr>
              <a:t>housingallocations@kilkennycoco.ie</a:t>
            </a:r>
            <a:r>
              <a:rPr lang="en-US" dirty="0"/>
              <a:t> to update their details. </a:t>
            </a:r>
            <a:endParaRPr lang="en-IE" dirty="0"/>
          </a:p>
          <a:p>
            <a:r>
              <a:rPr lang="en-IE" dirty="0"/>
              <a:t>The CBL application is linked to </a:t>
            </a:r>
            <a:r>
              <a:rPr lang="en-IE" dirty="0" err="1"/>
              <a:t>iHouse</a:t>
            </a:r>
            <a:r>
              <a:rPr lang="en-IE" dirty="0"/>
              <a:t> so when a new applicant is approved for social housing, a new username ID and password is generated. This is sent to the applicant with their letter of approval for social housing support.</a:t>
            </a:r>
          </a:p>
          <a:p>
            <a:endParaRPr lang="en-IE" dirty="0"/>
          </a:p>
        </p:txBody>
      </p:sp>
    </p:spTree>
    <p:extLst>
      <p:ext uri="{BB962C8B-B14F-4D97-AF65-F5344CB8AC3E}">
        <p14:creationId xmlns:p14="http://schemas.microsoft.com/office/powerpoint/2010/main" val="176849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01289B-9CD9-4D40-87D7-006B1E01F848}"/>
              </a:ext>
            </a:extLst>
          </p:cNvPr>
          <p:cNvSpPr>
            <a:spLocks noGrp="1"/>
          </p:cNvSpPr>
          <p:nvPr>
            <p:ph type="title"/>
          </p:nvPr>
        </p:nvSpPr>
        <p:spPr/>
        <p:txBody>
          <a:bodyPr>
            <a:normAutofit fontScale="90000"/>
          </a:bodyPr>
          <a:lstStyle/>
          <a:p>
            <a:r>
              <a:rPr lang="en-IE" b="1" dirty="0"/>
              <a:t>Process Required for Choice Based Letting</a:t>
            </a:r>
          </a:p>
        </p:txBody>
      </p:sp>
      <p:sp>
        <p:nvSpPr>
          <p:cNvPr id="5" name="Content Placeholder 4">
            <a:extLst>
              <a:ext uri="{FF2B5EF4-FFF2-40B4-BE49-F238E27FC236}">
                <a16:creationId xmlns:a16="http://schemas.microsoft.com/office/drawing/2014/main" id="{B6222F0F-62C6-4546-B035-EFA3ED56CA13}"/>
              </a:ext>
            </a:extLst>
          </p:cNvPr>
          <p:cNvSpPr>
            <a:spLocks noGrp="1"/>
          </p:cNvSpPr>
          <p:nvPr>
            <p:ph idx="1"/>
          </p:nvPr>
        </p:nvSpPr>
        <p:spPr/>
        <p:txBody>
          <a:bodyPr>
            <a:normAutofit fontScale="92500"/>
          </a:bodyPr>
          <a:lstStyle/>
          <a:p>
            <a:pPr lvl="0"/>
            <a:r>
              <a:rPr lang="en-IE" dirty="0"/>
              <a:t>Properties will be advertised once a week and remain on the website for 7 days.</a:t>
            </a:r>
          </a:p>
          <a:p>
            <a:pPr lvl="0"/>
            <a:r>
              <a:rPr lang="en-IE" dirty="0"/>
              <a:t>An approved applicant who has registered with the system will receive a notification of the new properties that are being advertised.</a:t>
            </a:r>
          </a:p>
          <a:p>
            <a:pPr lvl="0"/>
            <a:r>
              <a:rPr lang="en-GB" dirty="0"/>
              <a:t> </a:t>
            </a:r>
            <a:r>
              <a:rPr lang="en-IE" dirty="0"/>
              <a:t>Generally properties will be advertised in advance in order to facilitate pre-selection of candidates for the vacant properties.</a:t>
            </a:r>
          </a:p>
          <a:p>
            <a:r>
              <a:rPr lang="en-IE" dirty="0"/>
              <a:t>CBL system will show details of the property, such as property type, number of bedrooms, heating system, photos where appropriate or floor plans, if available.</a:t>
            </a:r>
          </a:p>
          <a:p>
            <a:endParaRPr lang="en-IE" dirty="0"/>
          </a:p>
        </p:txBody>
      </p:sp>
    </p:spTree>
    <p:extLst>
      <p:ext uri="{BB962C8B-B14F-4D97-AF65-F5344CB8AC3E}">
        <p14:creationId xmlns:p14="http://schemas.microsoft.com/office/powerpoint/2010/main" val="12098828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646</TotalTime>
  <Words>1108</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Garamond</vt:lpstr>
      <vt:lpstr>Organic</vt:lpstr>
      <vt:lpstr>PRESENTATION TO OCTOBER PLENARY MEETING 16 OCTOBER, 2023</vt:lpstr>
      <vt:lpstr>INTRODUCTION</vt:lpstr>
      <vt:lpstr>Background</vt:lpstr>
      <vt:lpstr>Housing Stock</vt:lpstr>
      <vt:lpstr>REFUSALS</vt:lpstr>
      <vt:lpstr>Most common Reasons for Refusals</vt:lpstr>
      <vt:lpstr>Choice Based letting</vt:lpstr>
      <vt:lpstr>Process Required for Choice Based Letting</vt:lpstr>
      <vt:lpstr>Process Required for Choice Based Letting</vt:lpstr>
      <vt:lpstr>Process Required for Choice Based Letting</vt:lpstr>
      <vt:lpstr>Procedure for Choice Based Letting</vt:lpstr>
      <vt:lpstr>POINTS TO NOTE</vt:lpstr>
      <vt:lpstr>Advantages of CBL</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STRATEGIC POLICY COMMITTEE -  HOUSING 26th September 2020</dc:title>
  <dc:creator>David Shortall</dc:creator>
  <cp:lastModifiedBy>Brenda Kelly</cp:lastModifiedBy>
  <cp:revision>28</cp:revision>
  <cp:lastPrinted>2023-09-22T07:49:06Z</cp:lastPrinted>
  <dcterms:created xsi:type="dcterms:W3CDTF">2023-09-11T14:26:09Z</dcterms:created>
  <dcterms:modified xsi:type="dcterms:W3CDTF">2023-10-16T08:48:32Z</dcterms:modified>
</cp:coreProperties>
</file>